
<file path=[Content_Types].xml><?xml version="1.0" encoding="utf-8"?>
<Types xmlns="http://schemas.openxmlformats.org/package/2006/content-types">
  <Default Extension="png" ContentType="image/png"/>
  <Default Extension="webp" ContentType="image/webp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60" r:id="rId14"/>
    <p:sldId id="261" r:id="rId15"/>
    <p:sldId id="291" r:id="rId16"/>
    <p:sldId id="262" r:id="rId17"/>
    <p:sldId id="264" r:id="rId18"/>
    <p:sldId id="265" r:id="rId19"/>
    <p:sldId id="293" r:id="rId20"/>
    <p:sldId id="294" r:id="rId21"/>
    <p:sldId id="295" r:id="rId22"/>
    <p:sldId id="302" r:id="rId23"/>
    <p:sldId id="296" r:id="rId24"/>
    <p:sldId id="297" r:id="rId25"/>
    <p:sldId id="303" r:id="rId26"/>
    <p:sldId id="298" r:id="rId27"/>
    <p:sldId id="299" r:id="rId28"/>
    <p:sldId id="304" r:id="rId29"/>
    <p:sldId id="300" r:id="rId30"/>
    <p:sldId id="301" r:id="rId31"/>
    <p:sldId id="305" r:id="rId32"/>
    <p:sldId id="306" r:id="rId33"/>
    <p:sldId id="307" r:id="rId34"/>
    <p:sldId id="308" r:id="rId35"/>
    <p:sldId id="270" r:id="rId36"/>
    <p:sldId id="271" r:id="rId37"/>
    <p:sldId id="309" r:id="rId38"/>
    <p:sldId id="310" r:id="rId39"/>
    <p:sldId id="272" r:id="rId40"/>
    <p:sldId id="273" r:id="rId41"/>
    <p:sldId id="274" r:id="rId42"/>
    <p:sldId id="275" r:id="rId43"/>
    <p:sldId id="277" r:id="rId44"/>
    <p:sldId id="292" r:id="rId45"/>
    <p:sldId id="278" r:id="rId46"/>
    <p:sldId id="279" r:id="rId47"/>
    <p:sldId id="280" r:id="rId48"/>
    <p:sldId id="281" r:id="rId49"/>
    <p:sldId id="282" r:id="rId5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DCFE"/>
    <a:srgbClr val="B41D30"/>
    <a:srgbClr val="312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86D90-9EDE-67D0-E860-3160A539E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A2561D-76A8-5482-8E80-A8913D866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846F73-0E17-6129-1EE9-8CCD3DBD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F0A6-7BF8-4C60-B33D-6255CBEA3D09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393B71-254F-7CC5-4FFA-71449CDA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161701-F26A-609A-03F7-6842D967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B5FA-3B6D-4CEF-916A-12BA53DD2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17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83F4A-C5EB-134D-0A52-D524090B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1256F9-14B4-3F53-2151-702BEEC21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DFFCD7-778C-5258-B260-57C6060C6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F0A6-7BF8-4C60-B33D-6255CBEA3D09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6F8578-2184-C991-E70E-B0A6C334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5F0068-3FDF-B3B3-C49B-46B14D23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B5FA-3B6D-4CEF-916A-12BA53DD2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17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B0AB3B-0A82-55FA-7AEB-4D383845F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4ECDE0-DC90-BCA5-8C50-693C1BC98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B784D9-65B0-D7B5-97DD-080D1969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F0A6-7BF8-4C60-B33D-6255CBEA3D09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433921-C9C1-CF53-0474-5A9AF414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ADD09B-A6E2-DD36-97CA-2A53837D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B5FA-3B6D-4CEF-916A-12BA53DD2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65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1DB80-2759-835D-C8C7-A2E01D06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28F0BB-A7A5-5BC4-C542-1A9B5096C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C7649-31A7-1161-6EC5-B6C6D53B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F0A6-7BF8-4C60-B33D-6255CBEA3D09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055450-58DC-93D9-DF71-3EEF4FCA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08912B-33A6-03B9-A9E4-D4F79CC8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B5FA-3B6D-4CEF-916A-12BA53DD2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57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A70F6-CB0E-472E-05CE-4F1B05F87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FBE0AD-55A0-7B57-80CA-3CBB7CA4B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F8F1CF-33A5-757C-04A2-7B5346E2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F0A6-7BF8-4C60-B33D-6255CBEA3D09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BB71E6-AC01-182E-C678-27184167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B6845-B7C9-3841-F756-086DF268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B5FA-3B6D-4CEF-916A-12BA53DD2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81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2838A-25D1-C393-40AF-B416E653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3EAF2D-368E-9E80-DDBC-D8160178F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4EB35F-89CD-F93E-3D44-34B10CA8D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9AAFDF-BC65-F9DD-D8BF-9975DBF7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F0A6-7BF8-4C60-B33D-6255CBEA3D09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0100BB-9A71-40A8-C8A2-F8FED213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E47E9E-EB7C-CC71-B5C2-0AB97C43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B5FA-3B6D-4CEF-916A-12BA53DD2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32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BB367-BAB7-3029-0187-75516C9F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F35440-8C78-FE87-4DB5-11AA75748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7FEE9D-F74B-E5F9-B4DD-383F6D20F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FF0A4C0-7324-038B-9DDB-3C57F2B47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582E5D0-241B-C88A-35D3-11E806605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90DB4CD-8E4C-9F8C-235C-86E760FC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F0A6-7BF8-4C60-B33D-6255CBEA3D09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BA56D3F-A943-39C9-C82D-1CF2E3E8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3B610E-9C29-C96C-9151-0C674A27A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B5FA-3B6D-4CEF-916A-12BA53DD2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80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A5151-69CB-F783-2AE3-6FD6FD2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49668AB-7C56-0662-90CB-ADCAECFA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F0A6-7BF8-4C60-B33D-6255CBEA3D09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4ACD2D-865E-BC54-FC9C-C02EC6FE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C68565-82F3-825D-F8BC-606364DA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B5FA-3B6D-4CEF-916A-12BA53DD2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74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2C11248-38FD-15BC-40D2-6C8D5A0C2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F0A6-7BF8-4C60-B33D-6255CBEA3D09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AE2ECE-FC4A-0880-8225-891C0720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13B88B-6B51-A89B-7BFF-C428C311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B5FA-3B6D-4CEF-916A-12BA53DD2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04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31BAD-BE01-FB86-66E1-B6F63DB10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DA7641-9174-B94A-296F-A5B00B12D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F94A8C-0EEC-159C-D673-92042EF90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4E907A-B027-956B-EB29-BB1EA671A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F0A6-7BF8-4C60-B33D-6255CBEA3D09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298B1A-2B82-D121-F274-40BEF73E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BA373B-0161-8B6D-0218-878DFD07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B5FA-3B6D-4CEF-916A-12BA53DD2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12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ACA26-31C1-3EC4-86D0-E11F731C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EEB94DE-E10C-B0E2-671E-8BC2D055E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D9A34A-0C27-067C-117B-9FA163330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4FB7EF-2377-FE25-F4DE-D7577CAD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F0A6-7BF8-4C60-B33D-6255CBEA3D09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1C89AA-43CF-10CD-011F-AC9BB35C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DC6251-2FEB-B428-1478-4167C157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B5FA-3B6D-4CEF-916A-12BA53DD2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55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3E3617-0607-CAD6-DAAB-A28B0C49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A497F8-4DFD-39C0-9587-81F11E6FF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52459B-A28C-8DCA-F038-978D79052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CF0A6-7BF8-4C60-B33D-6255CBEA3D09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547DF1-7E2C-8110-3D76-115F737A2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7E1549-FDB0-41FD-B50A-7D40B136B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8B5FA-3B6D-4CEF-916A-12BA53DD25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82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eb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35FA2-0B12-CBE3-F7C7-BC721AAD5A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Aula 2 - </a:t>
            </a:r>
            <a:r>
              <a:rPr lang="pt-BR" dirty="0" err="1"/>
              <a:t>dontsleep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E1849D-20C0-D2D2-8A24-2A3990B44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 sua Segurança com IA</a:t>
            </a:r>
          </a:p>
        </p:txBody>
      </p:sp>
    </p:spTree>
    <p:extLst>
      <p:ext uri="{BB962C8B-B14F-4D97-AF65-F5344CB8AC3E}">
        <p14:creationId xmlns:p14="http://schemas.microsoft.com/office/powerpoint/2010/main" val="345980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65C0712-C86E-4E9D-93BC-C10FC85A5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48" y="283055"/>
            <a:ext cx="9782175" cy="30956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93DEA7B-C97E-451F-BE6D-4C06D6505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124" y="3924917"/>
            <a:ext cx="2546144" cy="187302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6995CAE-FB41-4D67-8D8C-B5A7CD35E175}"/>
              </a:ext>
            </a:extLst>
          </p:cNvPr>
          <p:cNvSpPr/>
          <p:nvPr/>
        </p:nvSpPr>
        <p:spPr>
          <a:xfrm>
            <a:off x="2111229" y="3338803"/>
            <a:ext cx="553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rgbClr val="B41D3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3AD49CE-6086-46D0-9230-BD7A6E15E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753" y="3526557"/>
            <a:ext cx="4082433" cy="3267230"/>
          </a:xfrm>
          <a:prstGeom prst="rect">
            <a:avLst/>
          </a:prstGeom>
        </p:spPr>
      </p:pic>
      <p:sp>
        <p:nvSpPr>
          <p:cNvPr id="7" name="Seta: para a Direita Listrada 6">
            <a:extLst>
              <a:ext uri="{FF2B5EF4-FFF2-40B4-BE49-F238E27FC236}">
                <a16:creationId xmlns:a16="http://schemas.microsoft.com/office/drawing/2014/main" id="{69F33347-878F-432E-A574-51C12492D4C0}"/>
              </a:ext>
            </a:extLst>
          </p:cNvPr>
          <p:cNvSpPr/>
          <p:nvPr/>
        </p:nvSpPr>
        <p:spPr>
          <a:xfrm>
            <a:off x="3195121" y="3455752"/>
            <a:ext cx="4082433" cy="689433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CADDAC5-D7DE-4C02-B7CB-B6C9BE4B70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6911" y="4522402"/>
            <a:ext cx="5429665" cy="127554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A7CC3DB-072B-45BC-A2FF-BBF4B90296CA}"/>
              </a:ext>
            </a:extLst>
          </p:cNvPr>
          <p:cNvSpPr txBox="1"/>
          <p:nvPr/>
        </p:nvSpPr>
        <p:spPr>
          <a:xfrm>
            <a:off x="5236337" y="5844978"/>
            <a:ext cx="136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BAIXO NIVEL</a:t>
            </a:r>
          </a:p>
        </p:txBody>
      </p:sp>
    </p:spTree>
    <p:extLst>
      <p:ext uri="{BB962C8B-B14F-4D97-AF65-F5344CB8AC3E}">
        <p14:creationId xmlns:p14="http://schemas.microsoft.com/office/powerpoint/2010/main" val="2133977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09199F7-C4C6-4DDB-A132-75105A635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43" y="547687"/>
            <a:ext cx="10671095" cy="611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02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AE4A033-CAA8-40C1-9A78-C99B150D4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85" y="1795322"/>
            <a:ext cx="11209586" cy="276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45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786C960-6497-8095-FB4B-74A9B7076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3" y="686938"/>
            <a:ext cx="9582149" cy="548412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E8DE53D-D44E-647B-02BB-8DD2C8525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713" y="866537"/>
            <a:ext cx="4391024" cy="23052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1235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C2226A-ECB3-CE35-3815-EFBA7EF21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10" y="4226303"/>
            <a:ext cx="11559779" cy="214592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F311A44-4FE9-A564-34EF-D9DF95323D71}"/>
              </a:ext>
            </a:extLst>
          </p:cNvPr>
          <p:cNvSpPr txBox="1"/>
          <p:nvPr/>
        </p:nvSpPr>
        <p:spPr>
          <a:xfrm>
            <a:off x="689373" y="705535"/>
            <a:ext cx="6093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Face </a:t>
            </a:r>
            <a:r>
              <a:rPr lang="pt-BR" dirty="0" err="1"/>
              <a:t>mesh</a:t>
            </a:r>
            <a:r>
              <a:rPr lang="pt-BR" dirty="0"/>
              <a:t> é uma tecnologia que cria uma malha 3D que imita a expressão facial de uma pessoa em tempo real.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DED5381-A324-4189-A5F8-E9C95658AC7B}"/>
              </a:ext>
            </a:extLst>
          </p:cNvPr>
          <p:cNvSpPr txBox="1"/>
          <p:nvPr/>
        </p:nvSpPr>
        <p:spPr>
          <a:xfrm>
            <a:off x="689373" y="1477535"/>
            <a:ext cx="59029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Nos bastidores do Face </a:t>
            </a:r>
            <a:r>
              <a:rPr lang="pt-BR" dirty="0" err="1"/>
              <a:t>Mesh</a:t>
            </a:r>
            <a:r>
              <a:rPr lang="pt-BR" dirty="0"/>
              <a:t> ele utiliza-se de </a:t>
            </a:r>
            <a:r>
              <a:rPr lang="pt-BR" dirty="0" err="1"/>
              <a:t>Deep</a:t>
            </a:r>
            <a:r>
              <a:rPr lang="pt-BR" dirty="0"/>
              <a:t> Learning.</a:t>
            </a:r>
          </a:p>
          <a:p>
            <a:r>
              <a:rPr lang="pt-BR" dirty="0"/>
              <a:t>Tensores </a:t>
            </a:r>
          </a:p>
          <a:p>
            <a:r>
              <a:rPr lang="pt-BR" dirty="0"/>
              <a:t>Tensor – Matriz 3D</a:t>
            </a:r>
          </a:p>
          <a:p>
            <a:r>
              <a:rPr lang="pt-BR" dirty="0"/>
              <a:t>1)</a:t>
            </a:r>
            <a:r>
              <a:rPr lang="pt-BR" dirty="0" err="1"/>
              <a:t>Tupla</a:t>
            </a:r>
            <a:endParaRPr lang="pt-BR" dirty="0"/>
          </a:p>
          <a:p>
            <a:r>
              <a:rPr lang="pt-BR" dirty="0"/>
              <a:t>2)Lista</a:t>
            </a:r>
          </a:p>
          <a:p>
            <a:r>
              <a:rPr lang="pt-BR" dirty="0"/>
              <a:t>3)Set</a:t>
            </a:r>
          </a:p>
          <a:p>
            <a:r>
              <a:rPr lang="pt-BR" dirty="0"/>
              <a:t>4)</a:t>
            </a:r>
            <a:r>
              <a:rPr lang="pt-BR" dirty="0" err="1"/>
              <a:t>Dict</a:t>
            </a:r>
            <a:endParaRPr lang="pt-BR" dirty="0"/>
          </a:p>
          <a:p>
            <a:r>
              <a:rPr lang="pt-BR" dirty="0"/>
              <a:t>5)Tensor (</a:t>
            </a:r>
            <a:r>
              <a:rPr lang="pt-BR" b="1" dirty="0"/>
              <a:t>3D</a:t>
            </a:r>
            <a:r>
              <a:rPr lang="pt-BR" dirty="0"/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18BBB3C-9E93-418F-AF2E-312906DF9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756917"/>
            <a:ext cx="3521084" cy="2064336"/>
          </a:xfrm>
          <a:prstGeom prst="rect">
            <a:avLst/>
          </a:prstGeom>
        </p:spPr>
      </p:pic>
      <p:sp>
        <p:nvSpPr>
          <p:cNvPr id="6" name="Seta: para a Direita Listrada 5">
            <a:extLst>
              <a:ext uri="{FF2B5EF4-FFF2-40B4-BE49-F238E27FC236}">
                <a16:creationId xmlns:a16="http://schemas.microsoft.com/office/drawing/2014/main" id="{764A69D4-40CC-4D5C-A8BA-FB1B520F8C92}"/>
              </a:ext>
            </a:extLst>
          </p:cNvPr>
          <p:cNvSpPr/>
          <p:nvPr/>
        </p:nvSpPr>
        <p:spPr>
          <a:xfrm>
            <a:off x="2183907" y="3310958"/>
            <a:ext cx="5131293" cy="50634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289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63BABA4-8D38-4CB3-BC94-28C1A0F6D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98" y="455154"/>
            <a:ext cx="11487335" cy="565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73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505518B-F6FC-987E-67AD-A7C115975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36" y="314325"/>
            <a:ext cx="9988128" cy="575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30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AFFBC-1CF0-7FEC-05D5-02865AAE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Deep</a:t>
            </a:r>
            <a:r>
              <a:rPr lang="pt-BR" b="1" dirty="0"/>
              <a:t> Learning </a:t>
            </a:r>
            <a:r>
              <a:rPr lang="pt-BR" dirty="0"/>
              <a:t>do Media Pipe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B2B333-BFE8-C898-0B21-B221753F2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dirty="0"/>
              <a:t>Nosso pipeline de ML consiste em dois modelos de redes neurais profundas em tempo real que funcionam juntos: um detector que opera na imagem completa e calcula as localizações dos rostos e um modelo de referência facial 3D que opera nesses locais e prevê a superfície 3D aproximada por meio de regressão. </a:t>
            </a:r>
          </a:p>
          <a:p>
            <a:pPr algn="just"/>
            <a:r>
              <a:rPr lang="pt-BR" dirty="0"/>
              <a:t>Ter o rosto cortado com precisão reduz drasticamente a necessidade de aumentos de dados comuns, como transformações afins que consistem em rotações, translações e mudanças de escala.</a:t>
            </a:r>
          </a:p>
          <a:p>
            <a:pPr algn="just"/>
            <a:r>
              <a:rPr lang="pt-BR" dirty="0"/>
              <a:t>Em vez disso, permite que a rede dedique a maior parte da sua capacidade à precisão da previsão das coordenadas.</a:t>
            </a:r>
          </a:p>
          <a:p>
            <a:pPr algn="just"/>
            <a:r>
              <a:rPr lang="pt-BR" dirty="0"/>
              <a:t>Além disso, em nosso pipeline, os cortes também podem ser gerados com base nos pontos de referência faciais identificados no quadro anterior, e somente quando o modelo de pontos de referência não puder mais identificar a presença do rosto o detector facial será invocado para relocalizar o rosto.</a:t>
            </a:r>
          </a:p>
          <a:p>
            <a:pPr algn="just"/>
            <a:r>
              <a:rPr lang="pt-BR" dirty="0"/>
              <a:t>Esta estratégia é semelhante à empregada em nossa solução </a:t>
            </a:r>
            <a:r>
              <a:rPr lang="pt-BR" dirty="0" err="1"/>
              <a:t>MediaPipe</a:t>
            </a:r>
            <a:r>
              <a:rPr lang="pt-BR" dirty="0"/>
              <a:t> Hands, que utiliza um detector de palma juntamente com um modelo de referência de mão.</a:t>
            </a:r>
          </a:p>
        </p:txBody>
      </p:sp>
    </p:spTree>
    <p:extLst>
      <p:ext uri="{BB962C8B-B14F-4D97-AF65-F5344CB8AC3E}">
        <p14:creationId xmlns:p14="http://schemas.microsoft.com/office/powerpoint/2010/main" val="1505180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1EFFF31-ABC1-4B97-191A-BD1A48F566FF}"/>
              </a:ext>
            </a:extLst>
          </p:cNvPr>
          <p:cNvSpPr txBox="1"/>
          <p:nvPr/>
        </p:nvSpPr>
        <p:spPr>
          <a:xfrm>
            <a:off x="1671637" y="2220010"/>
            <a:ext cx="859750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/>
              <a:t>Agora</a:t>
            </a:r>
            <a:r>
              <a:rPr lang="pt-BR" sz="4400" dirty="0"/>
              <a:t>, podemos realizar a detecção de face com o </a:t>
            </a:r>
            <a:r>
              <a:rPr lang="pt-BR" sz="4400" dirty="0" err="1"/>
              <a:t>MediaPipe</a:t>
            </a:r>
            <a:r>
              <a:rPr lang="pt-BR" sz="4400" dirty="0"/>
              <a:t>, integrado ao </a:t>
            </a:r>
            <a:r>
              <a:rPr lang="pt-BR" sz="4400" dirty="0" err="1"/>
              <a:t>OpenCV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0284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68A876D-A5BF-4B60-87B2-39B21A4BE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30" y="1970842"/>
            <a:ext cx="11257195" cy="261003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6A7E09F-89D5-45E1-B0BC-FC54664C6047}"/>
              </a:ext>
            </a:extLst>
          </p:cNvPr>
          <p:cNvSpPr txBox="1"/>
          <p:nvPr/>
        </p:nvSpPr>
        <p:spPr>
          <a:xfrm>
            <a:off x="691430" y="1615736"/>
            <a:ext cx="143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OTIMIZAÇÃO</a:t>
            </a:r>
          </a:p>
        </p:txBody>
      </p:sp>
    </p:spTree>
    <p:extLst>
      <p:ext uri="{BB962C8B-B14F-4D97-AF65-F5344CB8AC3E}">
        <p14:creationId xmlns:p14="http://schemas.microsoft.com/office/powerpoint/2010/main" val="346546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5C813-12B1-B2DB-855E-E5700BD5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8ACEAA-B3CB-2D01-BA19-C596DA36E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77" y="2380538"/>
            <a:ext cx="10625136" cy="432987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Detecção de Objetos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Reconhecimento facial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Segmentação de imagens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Transformações geométricas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Filtragem e melhoria de imagem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Análise de movimento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Reconhecimento de caracteres (OCR)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Calibração de câmeras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Visão Estéreo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Integração com Robótica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0F1687-7EDF-7682-8A6D-0E1EFCD75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416" y="365125"/>
            <a:ext cx="1363168" cy="168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57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006B155-89CA-4F81-B83F-7CBFDEA7A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690812"/>
            <a:ext cx="117538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76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92FED-725A-463E-AA06-36A6D0196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comando </a:t>
            </a:r>
            <a:r>
              <a:rPr lang="pt-BR" dirty="0" err="1"/>
              <a:t>with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D3E322-01A6-405A-BE17-202979343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comando </a:t>
            </a:r>
            <a:r>
              <a:rPr lang="pt-BR" dirty="0" err="1"/>
              <a:t>with</a:t>
            </a:r>
            <a:r>
              <a:rPr lang="pt-BR" dirty="0"/>
              <a:t> em Python é usado para simplificar gerenciamento de</a:t>
            </a:r>
            <a:r>
              <a:rPr lang="pt-BR" b="1" dirty="0"/>
              <a:t> contextos</a:t>
            </a:r>
            <a:r>
              <a:rPr lang="pt-BR" dirty="0"/>
              <a:t>.</a:t>
            </a:r>
          </a:p>
          <a:p>
            <a:r>
              <a:rPr lang="pt-BR" dirty="0"/>
              <a:t>Como abrir e fechar arquivos ou iniciar e finalizar recursos, como nossa câmera.</a:t>
            </a:r>
          </a:p>
          <a:p>
            <a:r>
              <a:rPr lang="pt-BR" dirty="0"/>
              <a:t>Ao usar </a:t>
            </a:r>
            <a:r>
              <a:rPr lang="pt-BR" dirty="0" err="1"/>
              <a:t>with</a:t>
            </a:r>
            <a:r>
              <a:rPr lang="pt-BR" dirty="0"/>
              <a:t>, você define um bloco de código em que o recurso estará ativo e é automaticamente encerrado ao final desse bloco, mesmo que ocorra algum erro.</a:t>
            </a:r>
          </a:p>
        </p:txBody>
      </p:sp>
    </p:spTree>
    <p:extLst>
      <p:ext uri="{BB962C8B-B14F-4D97-AF65-F5344CB8AC3E}">
        <p14:creationId xmlns:p14="http://schemas.microsoft.com/office/powerpoint/2010/main" val="104958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0711BD1-E2FD-4181-AE7F-09052369B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44" y="2503504"/>
            <a:ext cx="9013306" cy="153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65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CF5A3-09D2-4503-BDD4-A47E2431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FaceMesh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B8C52-0B84-4F6C-89CF-AD2111FDF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FaceMesh</a:t>
            </a:r>
            <a:r>
              <a:rPr lang="pt-BR" dirty="0"/>
              <a:t> é uma classe</a:t>
            </a:r>
          </a:p>
          <a:p>
            <a:r>
              <a:rPr lang="pt-BR" dirty="0"/>
              <a:t>Uma classe é um conjunto de objetos</a:t>
            </a:r>
          </a:p>
          <a:p>
            <a:r>
              <a:rPr lang="pt-BR" dirty="0"/>
              <a:t>Um objeto é instância de uma classe</a:t>
            </a:r>
          </a:p>
          <a:p>
            <a:r>
              <a:rPr lang="pt-BR" dirty="0"/>
              <a:t>Na classe temos métodos (funcionalidades)</a:t>
            </a:r>
          </a:p>
          <a:p>
            <a:r>
              <a:rPr lang="pt-BR" dirty="0"/>
              <a:t>Na classe temos atributos (características)</a:t>
            </a:r>
          </a:p>
        </p:txBody>
      </p:sp>
    </p:spTree>
    <p:extLst>
      <p:ext uri="{BB962C8B-B14F-4D97-AF65-F5344CB8AC3E}">
        <p14:creationId xmlns:p14="http://schemas.microsoft.com/office/powerpoint/2010/main" val="2646038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3D534D-120C-4E74-BDF9-346F07EB1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o comando </a:t>
            </a:r>
            <a:r>
              <a:rPr lang="pt-BR" dirty="0" err="1"/>
              <a:t>with</a:t>
            </a:r>
            <a:r>
              <a:rPr lang="pt-BR" dirty="0"/>
              <a:t> que criou um contexto seguro para ser usado temporariamente.</a:t>
            </a:r>
          </a:p>
          <a:p>
            <a:r>
              <a:rPr lang="pt-BR" dirty="0" err="1"/>
              <a:t>mp_face_mesh.</a:t>
            </a:r>
            <a:r>
              <a:rPr lang="pt-B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FaceMesh</a:t>
            </a:r>
            <a:r>
              <a:rPr lang="pt-BR" b="1" dirty="0">
                <a:solidFill>
                  <a:srgbClr val="C00000"/>
                </a:solidFill>
              </a:rPr>
              <a:t>(   )</a:t>
            </a:r>
          </a:p>
          <a:p>
            <a:pPr lvl="1"/>
            <a:r>
              <a:rPr lang="pt-BR" b="1" dirty="0">
                <a:solidFill>
                  <a:srgbClr val="C00000"/>
                </a:solidFill>
              </a:rPr>
              <a:t>É uma ferramenta para identificar pontos no rosto</a:t>
            </a:r>
          </a:p>
          <a:p>
            <a:r>
              <a:rPr lang="pt-BR" b="1" dirty="0"/>
              <a:t>Configurações de precisão</a:t>
            </a:r>
          </a:p>
          <a:p>
            <a:pPr lvl="1"/>
            <a:r>
              <a:rPr lang="pt-BR" b="1" dirty="0" err="1">
                <a:solidFill>
                  <a:schemeClr val="accent6">
                    <a:lumMod val="75000"/>
                  </a:schemeClr>
                </a:solidFill>
              </a:rPr>
              <a:t>min_detection_confidence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 = 0.5</a:t>
            </a:r>
          </a:p>
          <a:p>
            <a:pPr lvl="2"/>
            <a:r>
              <a:rPr lang="pt-BR" b="1" dirty="0">
                <a:solidFill>
                  <a:srgbClr val="FF0000"/>
                </a:solidFill>
              </a:rPr>
              <a:t>Define a confiança mínima para detectar um rosto (0 e 1)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1CDD964-948C-4367-A916-647CD226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02569"/>
            <a:ext cx="9992408" cy="62305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1EC0072-C2F4-48A4-B589-4D899D81068C}"/>
              </a:ext>
            </a:extLst>
          </p:cNvPr>
          <p:cNvSpPr txBox="1"/>
          <p:nvPr/>
        </p:nvSpPr>
        <p:spPr>
          <a:xfrm>
            <a:off x="3747417" y="556238"/>
            <a:ext cx="4722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</a:t>
            </a:r>
            <a:r>
              <a:rPr lang="pt-BR" sz="3600" b="1" dirty="0">
                <a:solidFill>
                  <a:srgbClr val="9EDC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pt-BR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</a:t>
            </a:r>
          </a:p>
        </p:txBody>
      </p:sp>
    </p:spTree>
    <p:extLst>
      <p:ext uri="{BB962C8B-B14F-4D97-AF65-F5344CB8AC3E}">
        <p14:creationId xmlns:p14="http://schemas.microsoft.com/office/powerpoint/2010/main" val="1590807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8C976F4-D5E5-4BFF-BE71-FC1B190E0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2662237"/>
            <a:ext cx="105632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29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C15969-6F3C-49BA-B6A0-51750520F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Define a </a:t>
            </a:r>
            <a:r>
              <a:rPr lang="pt-BR" b="1" dirty="0">
                <a:solidFill>
                  <a:srgbClr val="FF0000"/>
                </a:solidFill>
              </a:rPr>
              <a:t>confiança mínima </a:t>
            </a:r>
            <a:r>
              <a:rPr lang="pt-BR" dirty="0"/>
              <a:t>para seguir o </a:t>
            </a:r>
            <a:r>
              <a:rPr lang="pt-BR" b="1" dirty="0"/>
              <a:t>resto detectado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109A01-8C17-470A-9C19-3B8446341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36521"/>
            <a:ext cx="7922402" cy="63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23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2787D-6E6F-4281-8C42-3BC88BD2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</a:t>
            </a:r>
            <a:r>
              <a:rPr lang="pt-BR" b="1" dirty="0" err="1"/>
              <a:t>facemesh</a:t>
            </a:r>
            <a:endParaRPr lang="pt-BR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A6978F7-1E03-47C6-A6B1-6D30FA359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34" y="1427363"/>
            <a:ext cx="7812895" cy="215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57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16D71-A643-43EB-A695-73109402D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233" y="1052790"/>
            <a:ext cx="10956833" cy="2852737"/>
          </a:xfrm>
        </p:spPr>
        <p:txBody>
          <a:bodyPr/>
          <a:lstStyle/>
          <a:p>
            <a:r>
              <a:rPr lang="pt-BR" b="1" dirty="0" err="1"/>
              <a:t>with</a:t>
            </a:r>
            <a:r>
              <a:rPr lang="pt-BR" dirty="0"/>
              <a:t> &lt;&lt;recurso&gt;&gt; </a:t>
            </a:r>
            <a:r>
              <a:rPr lang="pt-BR" b="1" dirty="0"/>
              <a:t>as</a:t>
            </a:r>
            <a:r>
              <a:rPr lang="pt-BR" dirty="0"/>
              <a:t>  &lt;&lt;variável&gt;&gt;: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CAF06E-7FED-4585-B177-DF5A52EF7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611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2D197-1C57-4F1F-A0D9-67227066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Variável </a:t>
            </a:r>
            <a:r>
              <a:rPr lang="pt-BR" b="1" dirty="0" err="1"/>
              <a:t>facemesh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89EEC9-0C96-4B83-A656-103C61AF9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ferramenta é atribuída a </a:t>
            </a:r>
            <a:r>
              <a:rPr lang="pt-BR" b="1" dirty="0" err="1"/>
              <a:t>facemesh</a:t>
            </a:r>
            <a:r>
              <a:rPr lang="pt-BR" dirty="0"/>
              <a:t> para ser usada no </a:t>
            </a:r>
            <a:r>
              <a:rPr lang="pt-BR" b="1" u="sng" dirty="0"/>
              <a:t>bloco de código</a:t>
            </a:r>
            <a:r>
              <a:rPr lang="pt-B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718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52161F1-47D9-5F5A-81FD-B54DD8AB2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255" y="1364455"/>
            <a:ext cx="6483489" cy="479583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7DE2CEF-0483-E9AA-A6D7-C14C48FDF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338" y="292892"/>
            <a:ext cx="4549443" cy="107156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B8A89ED-615D-DB00-E2BA-0C9B59FD3E0D}"/>
              </a:ext>
            </a:extLst>
          </p:cNvPr>
          <p:cNvSpPr txBox="1"/>
          <p:nvPr/>
        </p:nvSpPr>
        <p:spPr>
          <a:xfrm>
            <a:off x="2271712" y="6195776"/>
            <a:ext cx="9051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https://mediapipe-studio.webapps.google.com/studio/demo/object_detector</a:t>
            </a:r>
          </a:p>
        </p:txBody>
      </p:sp>
    </p:spTree>
    <p:extLst>
      <p:ext uri="{BB962C8B-B14F-4D97-AF65-F5344CB8AC3E}">
        <p14:creationId xmlns:p14="http://schemas.microsoft.com/office/powerpoint/2010/main" val="4109558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234FE-7D2B-4B08-96A5-7829F106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Liberação Automática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4B8405-3F2C-483A-8496-D2100FEBD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sair do bloco </a:t>
            </a:r>
            <a:r>
              <a:rPr lang="pt-BR" b="1" dirty="0" err="1"/>
              <a:t>with</a:t>
            </a:r>
            <a:r>
              <a:rPr lang="pt-BR" dirty="0"/>
              <a:t>, o recurso </a:t>
            </a:r>
            <a:r>
              <a:rPr lang="pt-BR" b="1" dirty="0" err="1"/>
              <a:t>facemesh</a:t>
            </a:r>
            <a:r>
              <a:rPr lang="pt-BR" dirty="0"/>
              <a:t> é automática liberado, economizando memória e evitando erros.</a:t>
            </a:r>
          </a:p>
        </p:txBody>
      </p:sp>
    </p:spTree>
    <p:extLst>
      <p:ext uri="{BB962C8B-B14F-4D97-AF65-F5344CB8AC3E}">
        <p14:creationId xmlns:p14="http://schemas.microsoft.com/office/powerpoint/2010/main" val="2090366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5DB34-65C2-47E9-ADCA-49273950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RGB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8355C1-7819-4E7E-88C5-A6740BBB6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R </a:t>
            </a:r>
            <a:r>
              <a:rPr lang="pt-BR" dirty="0"/>
              <a:t>– </a:t>
            </a:r>
            <a:r>
              <a:rPr lang="pt-BR" dirty="0" err="1"/>
              <a:t>Red</a:t>
            </a:r>
            <a:endParaRPr lang="pt-BR" dirty="0"/>
          </a:p>
          <a:p>
            <a:r>
              <a:rPr lang="pt-BR" b="1" dirty="0"/>
              <a:t>G</a:t>
            </a:r>
            <a:r>
              <a:rPr lang="pt-BR" dirty="0"/>
              <a:t> – Green</a:t>
            </a:r>
          </a:p>
          <a:p>
            <a:r>
              <a:rPr lang="pt-BR" b="1" dirty="0"/>
              <a:t>B</a:t>
            </a:r>
            <a:r>
              <a:rPr lang="pt-BR" dirty="0"/>
              <a:t> -  Blue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80DACE-6BB0-4168-A51D-AD37600AC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000" y="445530"/>
            <a:ext cx="4257890" cy="596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16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9B5A9EE-2E13-45F6-8D7C-F95F9A0F1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341"/>
            <a:ext cx="12192000" cy="493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93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959D52A-1BE9-4F36-8ED3-CB9C1B070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967" y="521748"/>
            <a:ext cx="5286005" cy="545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51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9DDF98B-A958-4BDE-ADAF-FE58AA827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897" y="149124"/>
            <a:ext cx="5743853" cy="605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36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4C56D-7929-E90F-4E0C-C79B8257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BGR</a:t>
            </a:r>
            <a:r>
              <a:rPr lang="pt-BR" dirty="0"/>
              <a:t> para </a:t>
            </a:r>
            <a:r>
              <a:rPr lang="pt-BR" b="1" dirty="0"/>
              <a:t>RGB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7CCB53-82E2-EFC9-0E39-B64A4635C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BGR é uma sigla que indica uma sequência de cores (Blue, Green, </a:t>
            </a:r>
            <a:r>
              <a:rPr lang="pt-BR" dirty="0" err="1"/>
              <a:t>Red</a:t>
            </a:r>
            <a:r>
              <a:rPr lang="pt-BR" dirty="0"/>
              <a:t>) usada principalmente no processamento de imagens e visão computacional.</a:t>
            </a:r>
          </a:p>
          <a:p>
            <a:r>
              <a:rPr lang="pt-BR" dirty="0"/>
              <a:t>Em contraste com o formato mais comum RGB (</a:t>
            </a:r>
            <a:r>
              <a:rPr lang="pt-BR" dirty="0" err="1"/>
              <a:t>Red</a:t>
            </a:r>
            <a:r>
              <a:rPr lang="pt-BR" dirty="0"/>
              <a:t>, Green, Blue), o BGR inverte a ordem das cores. </a:t>
            </a:r>
          </a:p>
          <a:p>
            <a:r>
              <a:rPr lang="pt-BR" dirty="0"/>
              <a:t>Esse formato </a:t>
            </a:r>
            <a:r>
              <a:rPr lang="pt-BR" b="1" dirty="0"/>
              <a:t>é padrão </a:t>
            </a:r>
            <a:r>
              <a:rPr lang="pt-BR" dirty="0"/>
              <a:t>em algumas </a:t>
            </a:r>
            <a:r>
              <a:rPr lang="pt-BR" b="1" dirty="0"/>
              <a:t>bibliotecas de imagem</a:t>
            </a:r>
            <a:r>
              <a:rPr lang="pt-BR" dirty="0"/>
              <a:t>, como o </a:t>
            </a:r>
            <a:r>
              <a:rPr lang="pt-BR" b="1" dirty="0" err="1"/>
              <a:t>OpenCV</a:t>
            </a:r>
            <a:r>
              <a:rPr lang="pt-BR" dirty="0"/>
              <a:t>, onde os </a:t>
            </a:r>
            <a:r>
              <a:rPr lang="pt-BR" b="1" dirty="0"/>
              <a:t>canais das cores </a:t>
            </a:r>
            <a:r>
              <a:rPr lang="pt-BR" dirty="0"/>
              <a:t>são processados na ordem </a:t>
            </a:r>
            <a:r>
              <a:rPr lang="pt-BR" b="1" dirty="0"/>
              <a:t>Blue</a:t>
            </a:r>
            <a:r>
              <a:rPr lang="pt-BR" dirty="0"/>
              <a:t>, </a:t>
            </a:r>
            <a:r>
              <a:rPr lang="pt-BR" b="1" dirty="0"/>
              <a:t>Green</a:t>
            </a:r>
            <a:r>
              <a:rPr lang="pt-BR" dirty="0"/>
              <a:t> e</a:t>
            </a:r>
            <a:r>
              <a:rPr lang="pt-BR" b="1" dirty="0"/>
              <a:t> Red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8470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55348-7F5E-CFEF-9268-95E1E49D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BGR x RGB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A540FB-A633-24B8-BFE0-C98C2DD57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exemplo, ao carregar uma imagem no </a:t>
            </a:r>
            <a:r>
              <a:rPr lang="pt-BR" dirty="0" err="1"/>
              <a:t>OpenCV</a:t>
            </a:r>
            <a:r>
              <a:rPr lang="pt-BR" dirty="0"/>
              <a:t>, ela será lida em BGR e não em RGB.</a:t>
            </a:r>
          </a:p>
          <a:p>
            <a:r>
              <a:rPr lang="pt-BR" dirty="0"/>
              <a:t>O que é importante para evitar erros de cor ao exibir ou processar a imagem em outras bibliotecas que utilizam o padrão RGB, como o </a:t>
            </a:r>
            <a:r>
              <a:rPr lang="pt-BR" b="1" dirty="0" err="1"/>
              <a:t>MatplotLib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457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352E7AF-07D3-4E74-86C6-25BE4C4B5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2076450"/>
            <a:ext cx="114395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684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FABE56F-ACBA-45EC-8956-16E25399F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46" y="834500"/>
            <a:ext cx="11676127" cy="405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08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5DE3D-648A-569C-C53D-3C48E9E9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DCA22A-78AC-1D6A-FFDA-4227C42BD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Transformar uma imagem de BGR para RGB é necessário quando você trabalha com bibliotecas ou aplicações que esperam o padrão RGB, como o </a:t>
            </a:r>
            <a:r>
              <a:rPr lang="pt-BR" dirty="0" err="1"/>
              <a:t>Matplotlib</a:t>
            </a:r>
            <a:r>
              <a:rPr lang="pt-BR" dirty="0"/>
              <a:t>, PIL (Python Imaging Library) ou interfaces gráficas que exibem cores no padrão RGB. Se você exibir uma imagem BGR diretamente nessas bibliotecas, as cores poderão aparecer incorretas, já que o azul e o vermelho serão invertidos.</a:t>
            </a:r>
          </a:p>
        </p:txBody>
      </p:sp>
    </p:spTree>
    <p:extLst>
      <p:ext uri="{BB962C8B-B14F-4D97-AF65-F5344CB8AC3E}">
        <p14:creationId xmlns:p14="http://schemas.microsoft.com/office/powerpoint/2010/main" val="141314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53CA21D-E467-2950-1E03-8E32BCF6C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8" y="186747"/>
            <a:ext cx="9590165" cy="648450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70A3262-860A-6255-91D5-6D4B4E00D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1" y="1708916"/>
            <a:ext cx="19240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10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1D310-E6AC-C685-132B-08D30637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1E61CB-01AF-0106-EA2B-2C07CB93E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exemplo, no </a:t>
            </a:r>
            <a:r>
              <a:rPr lang="pt-BR" dirty="0" err="1"/>
              <a:t>OpenCV</a:t>
            </a:r>
            <a:r>
              <a:rPr lang="pt-BR" dirty="0"/>
              <a:t>, as imagens são carregadas em BGR, então ao usar o </a:t>
            </a:r>
            <a:r>
              <a:rPr lang="pt-BR" dirty="0" err="1"/>
              <a:t>Matplotlib</a:t>
            </a:r>
            <a:r>
              <a:rPr lang="pt-BR" dirty="0"/>
              <a:t> para exibir a imagem, é comum convertê-la para RGB para garantir que as cores sejam exibidas corretamente. A conversão é simples e geralmente envolve apenas a troca das posições dos canais, que pode ser feita com a função </a:t>
            </a:r>
            <a:r>
              <a:rPr lang="pt-BR" b="1" dirty="0">
                <a:highlight>
                  <a:srgbClr val="FFFF00"/>
                </a:highlight>
              </a:rPr>
              <a:t>cv2.cvtColor do </a:t>
            </a:r>
            <a:r>
              <a:rPr lang="pt-BR" b="1" dirty="0" err="1">
                <a:highlight>
                  <a:srgbClr val="FFFF00"/>
                </a:highlight>
              </a:rPr>
              <a:t>OpenCV</a:t>
            </a:r>
            <a:r>
              <a:rPr lang="pt-BR" b="1" dirty="0">
                <a:highlight>
                  <a:srgbClr val="FFFF00"/>
                </a:highlight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665552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AA8CBC6-C216-B05A-810A-BE5210EA1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92" y="2828925"/>
            <a:ext cx="11449446" cy="125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5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B55022E-8F29-E0C6-7D63-77D097950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" y="2514599"/>
            <a:ext cx="11899018" cy="181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09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6B5F5-52EF-DC26-D6BC-7E4A6A2F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Mostrando os pontos detectados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70A9FF-9298-9AC7-ACB3-74906AC14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endParaRPr lang="pt-BR" dirty="0"/>
          </a:p>
          <a:p>
            <a:pPr algn="just"/>
            <a:r>
              <a:rPr lang="pt-BR" dirty="0"/>
              <a:t>Fizemos a detecção do rosto com </a:t>
            </a:r>
            <a:r>
              <a:rPr lang="pt-BR" dirty="0" err="1"/>
              <a:t>facemesh.process</a:t>
            </a:r>
            <a:r>
              <a:rPr lang="pt-BR" dirty="0"/>
              <a:t>(frame). </a:t>
            </a:r>
          </a:p>
          <a:p>
            <a:pPr algn="just"/>
            <a:r>
              <a:rPr lang="pt-BR" dirty="0"/>
              <a:t>Agora, podemos mostrar essa detecção que o </a:t>
            </a:r>
            <a:r>
              <a:rPr lang="pt-BR" dirty="0" err="1"/>
              <a:t>MediaPipe</a:t>
            </a:r>
            <a:r>
              <a:rPr lang="pt-BR" dirty="0"/>
              <a:t> fez. </a:t>
            </a:r>
          </a:p>
          <a:p>
            <a:pPr algn="just"/>
            <a:r>
              <a:rPr lang="pt-BR" dirty="0"/>
              <a:t>Para isso, utilizaremos um laço de repetição: o for. </a:t>
            </a:r>
          </a:p>
          <a:p>
            <a:pPr algn="just"/>
            <a:r>
              <a:rPr lang="pt-BR" dirty="0"/>
              <a:t>Dentro dele, criaremos a variável </a:t>
            </a:r>
            <a:r>
              <a:rPr lang="pt-BR" dirty="0" err="1"/>
              <a:t>face_landmarks</a:t>
            </a:r>
            <a:r>
              <a:rPr lang="pt-BR" dirty="0"/>
              <a:t>, referente às coordenadas da nossa face.</a:t>
            </a:r>
          </a:p>
          <a:p>
            <a:pPr algn="just"/>
            <a:r>
              <a:rPr lang="pt-BR" dirty="0"/>
              <a:t>A variável </a:t>
            </a:r>
            <a:r>
              <a:rPr lang="pt-BR" dirty="0" err="1"/>
              <a:t>face_landmarks</a:t>
            </a:r>
            <a:r>
              <a:rPr lang="pt-BR" dirty="0"/>
              <a:t> será atribuída ao conjunto de coordenadas, que coletaremos com </a:t>
            </a:r>
            <a:r>
              <a:rPr lang="pt-BR" dirty="0" err="1"/>
              <a:t>saida_facemesh</a:t>
            </a:r>
            <a:r>
              <a:rPr lang="pt-BR" dirty="0"/>
              <a:t> (resultado do nosso processamento). </a:t>
            </a:r>
          </a:p>
          <a:p>
            <a:pPr algn="just"/>
            <a:r>
              <a:rPr lang="pt-BR" dirty="0"/>
              <a:t>Em seguida, passaremos o método </a:t>
            </a:r>
            <a:r>
              <a:rPr lang="pt-BR" dirty="0" err="1"/>
              <a:t>multi_face_landmarks</a:t>
            </a:r>
            <a:r>
              <a:rPr lang="pt-BR" dirty="0"/>
              <a:t>, que nos retornará as coordenadas x, y e z de cada ponto que o </a:t>
            </a:r>
            <a:r>
              <a:rPr lang="pt-BR" dirty="0" err="1"/>
              <a:t>MediaPipe</a:t>
            </a:r>
            <a:r>
              <a:rPr lang="pt-BR" dirty="0"/>
              <a:t> encontrar no nosso rosto. </a:t>
            </a:r>
          </a:p>
          <a:p>
            <a:pPr algn="just"/>
            <a:endParaRPr lang="pt-B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611127-00BD-E714-14BA-45539615E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partir dessa coleta das marcas faciais, queremos que ele desenhe todos os pontos no rosto. Para isso, utilizaremos o método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mp_drawing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4742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591598E-D24E-4E0A-8DB2-50D5D6872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2" y="830702"/>
            <a:ext cx="5529309" cy="472165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85E0C27-D14C-4F17-9370-55657409A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467" y="1324390"/>
            <a:ext cx="3650757" cy="351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257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97E95-23E2-E72D-D68F-59115A36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mp_drawing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523C43-4D23-F8F0-28EE-515E04CB0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partir dessa coleta das marcas faciais, queremos que ele desenhe todos os pontos no rosto. Para isso, utilizaremos o método </a:t>
            </a:r>
            <a:r>
              <a:rPr lang="pt-BR" dirty="0" err="1"/>
              <a:t>mp_drawing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16203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3C056-D596-9ABC-4B19-73E702E5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draw_landmarks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2787F7-2560-876E-BF63-192F85972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14474"/>
            <a:ext cx="11331253" cy="352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150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41375-E4E4-F530-C4D9-38224E39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Rodando o 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CAA16-5B19-BCA7-6993-B1F01C1CC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Esse código nos permite detectar a face, isto é, coletar pontos de olhos, sobrancelhas, bochecha, nariz, boca, dentre outros, e desenhá-los no nosso rosto. Vamos visualizar o resultado? Para isso, basta apertar "Shift + </a:t>
            </a:r>
            <a:r>
              <a:rPr lang="pt-BR" dirty="0" err="1"/>
              <a:t>Enter</a:t>
            </a:r>
            <a:r>
              <a:rPr lang="pt-BR" dirty="0"/>
              <a:t>" e rodar o código.</a:t>
            </a:r>
          </a:p>
        </p:txBody>
      </p:sp>
    </p:spTree>
    <p:extLst>
      <p:ext uri="{BB962C8B-B14F-4D97-AF65-F5344CB8AC3E}">
        <p14:creationId xmlns:p14="http://schemas.microsoft.com/office/powerpoint/2010/main" val="16109838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BF212E4-E355-6686-69D0-C18DF3DD9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8" y="77627"/>
            <a:ext cx="8101011" cy="647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358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39F8E7E-8914-58D0-3139-343929C72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00" y="685800"/>
            <a:ext cx="10827239" cy="527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2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DA98BBD-AD5D-43DB-971A-94B320DC1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1000125"/>
            <a:ext cx="120491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5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260021D-11C8-4970-8669-B754899F4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02" y="1235106"/>
            <a:ext cx="5288132" cy="424939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E1A244E-FDB5-4772-B2DE-B51752289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553" y="1108917"/>
            <a:ext cx="6502445" cy="43755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DD17B94-DB1B-4C30-83BA-96D2520264E9}"/>
              </a:ext>
            </a:extLst>
          </p:cNvPr>
          <p:cNvSpPr txBox="1"/>
          <p:nvPr/>
        </p:nvSpPr>
        <p:spPr>
          <a:xfrm>
            <a:off x="7767962" y="1597982"/>
            <a:ext cx="68480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inicio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6EA704-AEEE-472E-B927-53F707B03DB4}"/>
              </a:ext>
            </a:extLst>
          </p:cNvPr>
          <p:cNvSpPr txBox="1"/>
          <p:nvPr/>
        </p:nvSpPr>
        <p:spPr>
          <a:xfrm>
            <a:off x="9222677" y="1892425"/>
            <a:ext cx="10272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condição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9AD1AE3-A105-44EB-AB53-B2EB64890BBA}"/>
              </a:ext>
            </a:extLst>
          </p:cNvPr>
          <p:cNvSpPr txBox="1"/>
          <p:nvPr/>
        </p:nvSpPr>
        <p:spPr>
          <a:xfrm>
            <a:off x="9099869" y="2435442"/>
            <a:ext cx="1619995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incremento ou </a:t>
            </a:r>
          </a:p>
          <a:p>
            <a:r>
              <a:rPr lang="pt-BR" dirty="0"/>
              <a:t>decremento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35CF23F-2A61-461D-8A41-D4A09A6D1E65}"/>
              </a:ext>
            </a:extLst>
          </p:cNvPr>
          <p:cNvSpPr/>
          <p:nvPr/>
        </p:nvSpPr>
        <p:spPr>
          <a:xfrm>
            <a:off x="7767962" y="77344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2572BC4-7F1C-48F9-A508-7B0662ADACE7}"/>
              </a:ext>
            </a:extLst>
          </p:cNvPr>
          <p:cNvSpPr/>
          <p:nvPr/>
        </p:nvSpPr>
        <p:spPr>
          <a:xfrm>
            <a:off x="9446295" y="103414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853263B-1027-450F-AD37-BEAAC10BCD96}"/>
              </a:ext>
            </a:extLst>
          </p:cNvPr>
          <p:cNvSpPr/>
          <p:nvPr/>
        </p:nvSpPr>
        <p:spPr>
          <a:xfrm>
            <a:off x="10847707" y="226175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2259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39C9617-DF40-44E9-9805-C0341C9D2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70" y="1429306"/>
            <a:ext cx="11197224" cy="406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0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22D65B8-B435-4712-8991-EA8213A98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44063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49F9422-7C80-4DAA-AC1E-18C3FC6F65BA}"/>
              </a:ext>
            </a:extLst>
          </p:cNvPr>
          <p:cNvSpPr txBox="1"/>
          <p:nvPr/>
        </p:nvSpPr>
        <p:spPr>
          <a:xfrm>
            <a:off x="9644063" y="426128"/>
            <a:ext cx="23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Loop controlado</a:t>
            </a:r>
          </a:p>
          <a:p>
            <a:r>
              <a:rPr lang="pt-BR" dirty="0"/>
              <a:t>pelo usuário (sentinela)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B409A2-5CC1-4055-9E36-5C2ED87D9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007" y="2144408"/>
            <a:ext cx="2261957" cy="207974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8D6F5B9-29D6-41A2-A14A-F5BB05E3E95B}"/>
              </a:ext>
            </a:extLst>
          </p:cNvPr>
          <p:cNvSpPr/>
          <p:nvPr/>
        </p:nvSpPr>
        <p:spPr>
          <a:xfrm>
            <a:off x="10111013" y="4224152"/>
            <a:ext cx="1772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rgbClr val="312E7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160366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7E08843-15E5-4442-8E55-A08CD6825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71" y="652647"/>
            <a:ext cx="9353550" cy="16287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7A611AC-8417-4144-8F51-264788CB6007}"/>
              </a:ext>
            </a:extLst>
          </p:cNvPr>
          <p:cNvSpPr txBox="1"/>
          <p:nvPr/>
        </p:nvSpPr>
        <p:spPr>
          <a:xfrm>
            <a:off x="1233997" y="2281422"/>
            <a:ext cx="605499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6-  sucesso (0 e 1):</a:t>
            </a:r>
          </a:p>
          <a:p>
            <a:r>
              <a:rPr lang="pt-BR" sz="4000" dirty="0"/>
              <a:t>	-câmera esta </a:t>
            </a:r>
            <a:r>
              <a:rPr lang="pt-BR" sz="4000" b="1" dirty="0">
                <a:solidFill>
                  <a:schemeClr val="accent6">
                    <a:lumMod val="50000"/>
                  </a:schemeClr>
                </a:solidFill>
              </a:rPr>
              <a:t>ok (1)</a:t>
            </a:r>
          </a:p>
          <a:p>
            <a:r>
              <a:rPr lang="pt-BR" sz="4000" dirty="0"/>
              <a:t>        -câmera </a:t>
            </a:r>
            <a:r>
              <a:rPr lang="pt-BR" sz="4000" b="1" dirty="0">
                <a:solidFill>
                  <a:srgbClr val="FF0000"/>
                </a:solidFill>
              </a:rPr>
              <a:t>não esta ok (0)</a:t>
            </a:r>
          </a:p>
          <a:p>
            <a:r>
              <a:rPr lang="pt-BR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7-   </a:t>
            </a:r>
            <a:r>
              <a:rPr lang="pt-BR" sz="4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not</a:t>
            </a:r>
            <a:r>
              <a:rPr lang="pt-BR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sucesso  = 0</a:t>
            </a:r>
          </a:p>
          <a:p>
            <a:r>
              <a:rPr lang="pt-BR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- </a:t>
            </a:r>
            <a:r>
              <a:rPr lang="pt-BR" sz="4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if</a:t>
            </a:r>
            <a:r>
              <a:rPr lang="pt-BR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4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not</a:t>
            </a:r>
            <a:r>
              <a:rPr lang="pt-BR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sucesso:</a:t>
            </a:r>
          </a:p>
          <a:p>
            <a:r>
              <a:rPr lang="pt-BR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print(‘não esta ok’)</a:t>
            </a:r>
          </a:p>
          <a:p>
            <a:r>
              <a:rPr lang="pt-BR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</a:t>
            </a:r>
            <a:r>
              <a:rPr lang="pt-BR" sz="40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continue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BB1BCE-182D-4B5E-B5A0-C1531E6A4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427" y="2926524"/>
            <a:ext cx="390144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649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1100</Words>
  <Application>Microsoft Office PowerPoint</Application>
  <PresentationFormat>Widescreen</PresentationFormat>
  <Paragraphs>100</Paragraphs>
  <Slides>49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4" baseType="lpstr">
      <vt:lpstr>Arial Unicode MS</vt:lpstr>
      <vt:lpstr>Arial</vt:lpstr>
      <vt:lpstr>Calibri</vt:lpstr>
      <vt:lpstr>Calibri Light</vt:lpstr>
      <vt:lpstr>Tema do Office</vt:lpstr>
      <vt:lpstr>Aula 2 - dontsleep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Deep Learning do Media Pipe</vt:lpstr>
      <vt:lpstr>Apresentação do PowerPoint</vt:lpstr>
      <vt:lpstr>Apresentação do PowerPoint</vt:lpstr>
      <vt:lpstr>Apresentação do PowerPoint</vt:lpstr>
      <vt:lpstr>O comando with</vt:lpstr>
      <vt:lpstr>Apresentação do PowerPoint</vt:lpstr>
      <vt:lpstr>FaceMesh</vt:lpstr>
      <vt:lpstr>Apresentação do PowerPoint</vt:lpstr>
      <vt:lpstr>Apresentação do PowerPoint</vt:lpstr>
      <vt:lpstr>Apresentação do PowerPoint</vt:lpstr>
      <vt:lpstr>Variável facemesh</vt:lpstr>
      <vt:lpstr>with &lt;&lt;recurso&gt;&gt; as  &lt;&lt;variável&gt;&gt;:</vt:lpstr>
      <vt:lpstr>Variável facemesh</vt:lpstr>
      <vt:lpstr>Liberação Automática</vt:lpstr>
      <vt:lpstr>RGB</vt:lpstr>
      <vt:lpstr>Apresentação do PowerPoint</vt:lpstr>
      <vt:lpstr>Apresentação do PowerPoint</vt:lpstr>
      <vt:lpstr>Apresentação do PowerPoint</vt:lpstr>
      <vt:lpstr>BGR para RGB</vt:lpstr>
      <vt:lpstr>BGR x RGB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Mostrando os pontos detectados </vt:lpstr>
      <vt:lpstr>Apresentação do PowerPoint</vt:lpstr>
      <vt:lpstr>mp_drawing</vt:lpstr>
      <vt:lpstr>draw_landmarks</vt:lpstr>
      <vt:lpstr>Rodando o Código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2 - dontsleep</dc:title>
  <dc:creator>Romulo Pereira</dc:creator>
  <cp:lastModifiedBy>ead</cp:lastModifiedBy>
  <cp:revision>24</cp:revision>
  <dcterms:created xsi:type="dcterms:W3CDTF">2024-10-31T04:10:56Z</dcterms:created>
  <dcterms:modified xsi:type="dcterms:W3CDTF">2024-11-01T15:41:36Z</dcterms:modified>
</cp:coreProperties>
</file>