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7" r:id="rId3"/>
    <p:sldId id="305" r:id="rId4"/>
    <p:sldId id="298" r:id="rId5"/>
    <p:sldId id="299" r:id="rId6"/>
    <p:sldId id="300" r:id="rId7"/>
    <p:sldId id="301" r:id="rId8"/>
    <p:sldId id="303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2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3" r:id="rId33"/>
    <p:sldId id="282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304" r:id="rId4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238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178354-1315-4668-8027-81326DA81EDE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7DE70FBC-CC06-4670-9200-159B05C403C6}">
      <dgm:prSet phldrT="[Texto]"/>
      <dgm:spPr/>
      <dgm:t>
        <a:bodyPr/>
        <a:lstStyle/>
        <a:p>
          <a:r>
            <a:rPr lang="pt-BR" dirty="0"/>
            <a:t>análise</a:t>
          </a:r>
        </a:p>
      </dgm:t>
    </dgm:pt>
    <dgm:pt modelId="{2741D239-E1C5-4593-9029-CE547C65D61A}" type="parTrans" cxnId="{57F0A1BB-B206-47BC-9EB7-566EBB95F39B}">
      <dgm:prSet/>
      <dgm:spPr/>
      <dgm:t>
        <a:bodyPr/>
        <a:lstStyle/>
        <a:p>
          <a:endParaRPr lang="pt-BR"/>
        </a:p>
      </dgm:t>
    </dgm:pt>
    <dgm:pt modelId="{64EE1D12-1AE3-4476-97A4-626817477273}" type="sibTrans" cxnId="{57F0A1BB-B206-47BC-9EB7-566EBB95F39B}">
      <dgm:prSet/>
      <dgm:spPr/>
      <dgm:t>
        <a:bodyPr/>
        <a:lstStyle/>
        <a:p>
          <a:endParaRPr lang="pt-BR"/>
        </a:p>
      </dgm:t>
    </dgm:pt>
    <dgm:pt modelId="{990CB0E8-7A18-4A5A-A6FC-70FFA7D977EE}">
      <dgm:prSet phldrT="[Texto]"/>
      <dgm:spPr/>
      <dgm:t>
        <a:bodyPr/>
        <a:lstStyle/>
        <a:p>
          <a:r>
            <a:rPr lang="pt-BR" dirty="0"/>
            <a:t>visualização</a:t>
          </a:r>
        </a:p>
      </dgm:t>
    </dgm:pt>
    <dgm:pt modelId="{A7EBA1CD-220A-429A-9FAE-C0EE54709413}" type="parTrans" cxnId="{1EC6DA46-E052-4EB0-A611-9193F5D9555C}">
      <dgm:prSet/>
      <dgm:spPr/>
      <dgm:t>
        <a:bodyPr/>
        <a:lstStyle/>
        <a:p>
          <a:endParaRPr lang="pt-BR"/>
        </a:p>
      </dgm:t>
    </dgm:pt>
    <dgm:pt modelId="{A43202F9-F5B6-4111-9738-F6B459B1EC9E}" type="sibTrans" cxnId="{1EC6DA46-E052-4EB0-A611-9193F5D9555C}">
      <dgm:prSet/>
      <dgm:spPr/>
      <dgm:t>
        <a:bodyPr/>
        <a:lstStyle/>
        <a:p>
          <a:endParaRPr lang="pt-BR"/>
        </a:p>
      </dgm:t>
    </dgm:pt>
    <dgm:pt modelId="{3C4D1184-3772-49ED-B43D-945CC2044BF2}">
      <dgm:prSet phldrT="[Texto]"/>
      <dgm:spPr/>
      <dgm:t>
        <a:bodyPr/>
        <a:lstStyle/>
        <a:p>
          <a:r>
            <a:rPr lang="pt-BR" dirty="0"/>
            <a:t>manipulação</a:t>
          </a:r>
        </a:p>
      </dgm:t>
    </dgm:pt>
    <dgm:pt modelId="{C5949522-43B1-47FE-A783-1B1989FE968D}" type="parTrans" cxnId="{F48E4E62-077A-44A5-8F73-D295578786D4}">
      <dgm:prSet/>
      <dgm:spPr/>
      <dgm:t>
        <a:bodyPr/>
        <a:lstStyle/>
        <a:p>
          <a:endParaRPr lang="pt-BR"/>
        </a:p>
      </dgm:t>
    </dgm:pt>
    <dgm:pt modelId="{43309924-B7A7-4A32-BE77-9A5AFBB7DC67}" type="sibTrans" cxnId="{F48E4E62-077A-44A5-8F73-D295578786D4}">
      <dgm:prSet/>
      <dgm:spPr/>
      <dgm:t>
        <a:bodyPr/>
        <a:lstStyle/>
        <a:p>
          <a:endParaRPr lang="pt-BR"/>
        </a:p>
      </dgm:t>
    </dgm:pt>
    <dgm:pt modelId="{EC45154E-0F8B-4B38-8DEB-0D8D9F2D8362}">
      <dgm:prSet phldrT="[Texto]"/>
      <dgm:spPr/>
      <dgm:t>
        <a:bodyPr/>
        <a:lstStyle/>
        <a:p>
          <a:r>
            <a:rPr lang="pt-BR" dirty="0"/>
            <a:t>limpeza</a:t>
          </a:r>
        </a:p>
      </dgm:t>
    </dgm:pt>
    <dgm:pt modelId="{C3932EA8-8F2C-4D85-8EA1-3BA4490FB915}" type="parTrans" cxnId="{1EAA3F77-48FB-49EC-853C-47400109119F}">
      <dgm:prSet/>
      <dgm:spPr/>
      <dgm:t>
        <a:bodyPr/>
        <a:lstStyle/>
        <a:p>
          <a:endParaRPr lang="pt-BR"/>
        </a:p>
      </dgm:t>
    </dgm:pt>
    <dgm:pt modelId="{B6BCC9FA-E5CD-4ED4-952F-B4C415318B3B}" type="sibTrans" cxnId="{1EAA3F77-48FB-49EC-853C-47400109119F}">
      <dgm:prSet/>
      <dgm:spPr/>
      <dgm:t>
        <a:bodyPr/>
        <a:lstStyle/>
        <a:p>
          <a:endParaRPr lang="pt-BR"/>
        </a:p>
      </dgm:t>
    </dgm:pt>
    <dgm:pt modelId="{EE6D2FFD-2781-4A4B-A226-6F4DF4675EF7}" type="pres">
      <dgm:prSet presAssocID="{BB178354-1315-4668-8027-81326DA81EDE}" presName="cycle" presStyleCnt="0">
        <dgm:presLayoutVars>
          <dgm:dir/>
          <dgm:resizeHandles val="exact"/>
        </dgm:presLayoutVars>
      </dgm:prSet>
      <dgm:spPr/>
    </dgm:pt>
    <dgm:pt modelId="{40C1BB04-09EE-4DC3-ADE1-71ABC6674C6D}" type="pres">
      <dgm:prSet presAssocID="{7DE70FBC-CC06-4670-9200-159B05C403C6}" presName="node" presStyleLbl="node1" presStyleIdx="0" presStyleCnt="4">
        <dgm:presLayoutVars>
          <dgm:bulletEnabled val="1"/>
        </dgm:presLayoutVars>
      </dgm:prSet>
      <dgm:spPr/>
    </dgm:pt>
    <dgm:pt modelId="{B3E62CB9-5E01-49F4-B0B9-1C71F45EF213}" type="pres">
      <dgm:prSet presAssocID="{64EE1D12-1AE3-4476-97A4-626817477273}" presName="sibTrans" presStyleLbl="sibTrans2D1" presStyleIdx="0" presStyleCnt="4"/>
      <dgm:spPr/>
    </dgm:pt>
    <dgm:pt modelId="{3EED34AF-6589-4A07-990D-27E513FF8DAD}" type="pres">
      <dgm:prSet presAssocID="{64EE1D12-1AE3-4476-97A4-626817477273}" presName="connectorText" presStyleLbl="sibTrans2D1" presStyleIdx="0" presStyleCnt="4"/>
      <dgm:spPr/>
    </dgm:pt>
    <dgm:pt modelId="{460AE0E3-0117-4635-955F-9962AF99305D}" type="pres">
      <dgm:prSet presAssocID="{990CB0E8-7A18-4A5A-A6FC-70FFA7D977EE}" presName="node" presStyleLbl="node1" presStyleIdx="1" presStyleCnt="4">
        <dgm:presLayoutVars>
          <dgm:bulletEnabled val="1"/>
        </dgm:presLayoutVars>
      </dgm:prSet>
      <dgm:spPr/>
    </dgm:pt>
    <dgm:pt modelId="{AE3777AE-99FA-40AE-9108-46B86E1A58D7}" type="pres">
      <dgm:prSet presAssocID="{A43202F9-F5B6-4111-9738-F6B459B1EC9E}" presName="sibTrans" presStyleLbl="sibTrans2D1" presStyleIdx="1" presStyleCnt="4"/>
      <dgm:spPr/>
    </dgm:pt>
    <dgm:pt modelId="{D3E02745-2854-4FB9-B4E8-6685D2E423DE}" type="pres">
      <dgm:prSet presAssocID="{A43202F9-F5B6-4111-9738-F6B459B1EC9E}" presName="connectorText" presStyleLbl="sibTrans2D1" presStyleIdx="1" presStyleCnt="4"/>
      <dgm:spPr/>
    </dgm:pt>
    <dgm:pt modelId="{F05E41FE-DC76-4B85-A440-3CA23F9A2A1C}" type="pres">
      <dgm:prSet presAssocID="{3C4D1184-3772-49ED-B43D-945CC2044BF2}" presName="node" presStyleLbl="node1" presStyleIdx="2" presStyleCnt="4">
        <dgm:presLayoutVars>
          <dgm:bulletEnabled val="1"/>
        </dgm:presLayoutVars>
      </dgm:prSet>
      <dgm:spPr/>
    </dgm:pt>
    <dgm:pt modelId="{222F96C8-A5C6-4603-AA14-87E9D8979FA4}" type="pres">
      <dgm:prSet presAssocID="{43309924-B7A7-4A32-BE77-9A5AFBB7DC67}" presName="sibTrans" presStyleLbl="sibTrans2D1" presStyleIdx="2" presStyleCnt="4"/>
      <dgm:spPr/>
    </dgm:pt>
    <dgm:pt modelId="{A8164430-31A5-48E1-9AC0-334FF4595657}" type="pres">
      <dgm:prSet presAssocID="{43309924-B7A7-4A32-BE77-9A5AFBB7DC67}" presName="connectorText" presStyleLbl="sibTrans2D1" presStyleIdx="2" presStyleCnt="4"/>
      <dgm:spPr/>
    </dgm:pt>
    <dgm:pt modelId="{38A0B982-EF8A-4FFB-80C8-498A0DF24A51}" type="pres">
      <dgm:prSet presAssocID="{EC45154E-0F8B-4B38-8DEB-0D8D9F2D8362}" presName="node" presStyleLbl="node1" presStyleIdx="3" presStyleCnt="4">
        <dgm:presLayoutVars>
          <dgm:bulletEnabled val="1"/>
        </dgm:presLayoutVars>
      </dgm:prSet>
      <dgm:spPr/>
    </dgm:pt>
    <dgm:pt modelId="{06AF1BC6-1EDC-4C49-9F8D-4F73F09CFC78}" type="pres">
      <dgm:prSet presAssocID="{B6BCC9FA-E5CD-4ED4-952F-B4C415318B3B}" presName="sibTrans" presStyleLbl="sibTrans2D1" presStyleIdx="3" presStyleCnt="4"/>
      <dgm:spPr/>
    </dgm:pt>
    <dgm:pt modelId="{7BC6799C-42F5-4BCC-8833-13270D7F7241}" type="pres">
      <dgm:prSet presAssocID="{B6BCC9FA-E5CD-4ED4-952F-B4C415318B3B}" presName="connectorText" presStyleLbl="sibTrans2D1" presStyleIdx="3" presStyleCnt="4"/>
      <dgm:spPr/>
    </dgm:pt>
  </dgm:ptLst>
  <dgm:cxnLst>
    <dgm:cxn modelId="{3C512E20-D755-464C-BC0E-565DFD0FDB88}" type="presOf" srcId="{B6BCC9FA-E5CD-4ED4-952F-B4C415318B3B}" destId="{06AF1BC6-1EDC-4C49-9F8D-4F73F09CFC78}" srcOrd="0" destOrd="0" presId="urn:microsoft.com/office/officeart/2005/8/layout/cycle2"/>
    <dgm:cxn modelId="{006C2D39-E5DA-4509-B30E-C68D9AC97E02}" type="presOf" srcId="{BB178354-1315-4668-8027-81326DA81EDE}" destId="{EE6D2FFD-2781-4A4B-A226-6F4DF4675EF7}" srcOrd="0" destOrd="0" presId="urn:microsoft.com/office/officeart/2005/8/layout/cycle2"/>
    <dgm:cxn modelId="{E03A3F5B-2909-4596-A9A4-EA77D5EEE15B}" type="presOf" srcId="{7DE70FBC-CC06-4670-9200-159B05C403C6}" destId="{40C1BB04-09EE-4DC3-ADE1-71ABC6674C6D}" srcOrd="0" destOrd="0" presId="urn:microsoft.com/office/officeart/2005/8/layout/cycle2"/>
    <dgm:cxn modelId="{4313B85D-25EC-4CFA-89AA-C0BD982940F8}" type="presOf" srcId="{B6BCC9FA-E5CD-4ED4-952F-B4C415318B3B}" destId="{7BC6799C-42F5-4BCC-8833-13270D7F7241}" srcOrd="1" destOrd="0" presId="urn:microsoft.com/office/officeart/2005/8/layout/cycle2"/>
    <dgm:cxn modelId="{F48E4E62-077A-44A5-8F73-D295578786D4}" srcId="{BB178354-1315-4668-8027-81326DA81EDE}" destId="{3C4D1184-3772-49ED-B43D-945CC2044BF2}" srcOrd="2" destOrd="0" parTransId="{C5949522-43B1-47FE-A783-1B1989FE968D}" sibTransId="{43309924-B7A7-4A32-BE77-9A5AFBB7DC67}"/>
    <dgm:cxn modelId="{1EC6DA46-E052-4EB0-A611-9193F5D9555C}" srcId="{BB178354-1315-4668-8027-81326DA81EDE}" destId="{990CB0E8-7A18-4A5A-A6FC-70FFA7D977EE}" srcOrd="1" destOrd="0" parTransId="{A7EBA1CD-220A-429A-9FAE-C0EE54709413}" sibTransId="{A43202F9-F5B6-4111-9738-F6B459B1EC9E}"/>
    <dgm:cxn modelId="{2A39B16C-476D-4691-8C00-CFE35C7451B7}" type="presOf" srcId="{3C4D1184-3772-49ED-B43D-945CC2044BF2}" destId="{F05E41FE-DC76-4B85-A440-3CA23F9A2A1C}" srcOrd="0" destOrd="0" presId="urn:microsoft.com/office/officeart/2005/8/layout/cycle2"/>
    <dgm:cxn modelId="{92EFA44E-2F03-448B-8DC7-2F3FAB8CF750}" type="presOf" srcId="{64EE1D12-1AE3-4476-97A4-626817477273}" destId="{3EED34AF-6589-4A07-990D-27E513FF8DAD}" srcOrd="1" destOrd="0" presId="urn:microsoft.com/office/officeart/2005/8/layout/cycle2"/>
    <dgm:cxn modelId="{326B6371-FAA1-4046-87A7-EE91CDAF63F2}" type="presOf" srcId="{64EE1D12-1AE3-4476-97A4-626817477273}" destId="{B3E62CB9-5E01-49F4-B0B9-1C71F45EF213}" srcOrd="0" destOrd="0" presId="urn:microsoft.com/office/officeart/2005/8/layout/cycle2"/>
    <dgm:cxn modelId="{1EAA3F77-48FB-49EC-853C-47400109119F}" srcId="{BB178354-1315-4668-8027-81326DA81EDE}" destId="{EC45154E-0F8B-4B38-8DEB-0D8D9F2D8362}" srcOrd="3" destOrd="0" parTransId="{C3932EA8-8F2C-4D85-8EA1-3BA4490FB915}" sibTransId="{B6BCC9FA-E5CD-4ED4-952F-B4C415318B3B}"/>
    <dgm:cxn modelId="{C0D6AD86-3F7F-45D0-A7DC-0D8F07FF290F}" type="presOf" srcId="{43309924-B7A7-4A32-BE77-9A5AFBB7DC67}" destId="{A8164430-31A5-48E1-9AC0-334FF4595657}" srcOrd="1" destOrd="0" presId="urn:microsoft.com/office/officeart/2005/8/layout/cycle2"/>
    <dgm:cxn modelId="{121D4CA4-96A9-428B-9402-37A1AC85BAE6}" type="presOf" srcId="{990CB0E8-7A18-4A5A-A6FC-70FFA7D977EE}" destId="{460AE0E3-0117-4635-955F-9962AF99305D}" srcOrd="0" destOrd="0" presId="urn:microsoft.com/office/officeart/2005/8/layout/cycle2"/>
    <dgm:cxn modelId="{AE3471AD-1752-494F-92F4-B3DB9D8F79E9}" type="presOf" srcId="{A43202F9-F5B6-4111-9738-F6B459B1EC9E}" destId="{D3E02745-2854-4FB9-B4E8-6685D2E423DE}" srcOrd="1" destOrd="0" presId="urn:microsoft.com/office/officeart/2005/8/layout/cycle2"/>
    <dgm:cxn modelId="{C18EDDAD-3190-441F-B286-060730356152}" type="presOf" srcId="{43309924-B7A7-4A32-BE77-9A5AFBB7DC67}" destId="{222F96C8-A5C6-4603-AA14-87E9D8979FA4}" srcOrd="0" destOrd="0" presId="urn:microsoft.com/office/officeart/2005/8/layout/cycle2"/>
    <dgm:cxn modelId="{57F0A1BB-B206-47BC-9EB7-566EBB95F39B}" srcId="{BB178354-1315-4668-8027-81326DA81EDE}" destId="{7DE70FBC-CC06-4670-9200-159B05C403C6}" srcOrd="0" destOrd="0" parTransId="{2741D239-E1C5-4593-9029-CE547C65D61A}" sibTransId="{64EE1D12-1AE3-4476-97A4-626817477273}"/>
    <dgm:cxn modelId="{DAA622D4-EA05-44DD-B981-E46C9F00A2A8}" type="presOf" srcId="{EC45154E-0F8B-4B38-8DEB-0D8D9F2D8362}" destId="{38A0B982-EF8A-4FFB-80C8-498A0DF24A51}" srcOrd="0" destOrd="0" presId="urn:microsoft.com/office/officeart/2005/8/layout/cycle2"/>
    <dgm:cxn modelId="{7AD6BFE8-9600-4235-83FA-F5273CAD6E41}" type="presOf" srcId="{A43202F9-F5B6-4111-9738-F6B459B1EC9E}" destId="{AE3777AE-99FA-40AE-9108-46B86E1A58D7}" srcOrd="0" destOrd="0" presId="urn:microsoft.com/office/officeart/2005/8/layout/cycle2"/>
    <dgm:cxn modelId="{2378B925-64B1-42CB-BF06-3B941237E060}" type="presParOf" srcId="{EE6D2FFD-2781-4A4B-A226-6F4DF4675EF7}" destId="{40C1BB04-09EE-4DC3-ADE1-71ABC6674C6D}" srcOrd="0" destOrd="0" presId="urn:microsoft.com/office/officeart/2005/8/layout/cycle2"/>
    <dgm:cxn modelId="{A77FC837-351C-4D9B-8356-0587D7BFCE37}" type="presParOf" srcId="{EE6D2FFD-2781-4A4B-A226-6F4DF4675EF7}" destId="{B3E62CB9-5E01-49F4-B0B9-1C71F45EF213}" srcOrd="1" destOrd="0" presId="urn:microsoft.com/office/officeart/2005/8/layout/cycle2"/>
    <dgm:cxn modelId="{89B5CCE4-C923-4C42-87A6-31E1C0D1AE12}" type="presParOf" srcId="{B3E62CB9-5E01-49F4-B0B9-1C71F45EF213}" destId="{3EED34AF-6589-4A07-990D-27E513FF8DAD}" srcOrd="0" destOrd="0" presId="urn:microsoft.com/office/officeart/2005/8/layout/cycle2"/>
    <dgm:cxn modelId="{18161915-3968-4CB4-A824-A0353EBBE969}" type="presParOf" srcId="{EE6D2FFD-2781-4A4B-A226-6F4DF4675EF7}" destId="{460AE0E3-0117-4635-955F-9962AF99305D}" srcOrd="2" destOrd="0" presId="urn:microsoft.com/office/officeart/2005/8/layout/cycle2"/>
    <dgm:cxn modelId="{C8EA4152-6A33-43BD-BA9E-C333D8B95B2A}" type="presParOf" srcId="{EE6D2FFD-2781-4A4B-A226-6F4DF4675EF7}" destId="{AE3777AE-99FA-40AE-9108-46B86E1A58D7}" srcOrd="3" destOrd="0" presId="urn:microsoft.com/office/officeart/2005/8/layout/cycle2"/>
    <dgm:cxn modelId="{2601C08C-C379-4BC9-98F8-8E62821F8A6F}" type="presParOf" srcId="{AE3777AE-99FA-40AE-9108-46B86E1A58D7}" destId="{D3E02745-2854-4FB9-B4E8-6685D2E423DE}" srcOrd="0" destOrd="0" presId="urn:microsoft.com/office/officeart/2005/8/layout/cycle2"/>
    <dgm:cxn modelId="{A56A420D-89F2-44E8-8B59-775E6D32F9A9}" type="presParOf" srcId="{EE6D2FFD-2781-4A4B-A226-6F4DF4675EF7}" destId="{F05E41FE-DC76-4B85-A440-3CA23F9A2A1C}" srcOrd="4" destOrd="0" presId="urn:microsoft.com/office/officeart/2005/8/layout/cycle2"/>
    <dgm:cxn modelId="{3F97BFC6-1E0E-4E5E-BBF2-C4DB049B5CDE}" type="presParOf" srcId="{EE6D2FFD-2781-4A4B-A226-6F4DF4675EF7}" destId="{222F96C8-A5C6-4603-AA14-87E9D8979FA4}" srcOrd="5" destOrd="0" presId="urn:microsoft.com/office/officeart/2005/8/layout/cycle2"/>
    <dgm:cxn modelId="{DE0397F0-92C0-451C-B12D-44201E5A60D1}" type="presParOf" srcId="{222F96C8-A5C6-4603-AA14-87E9D8979FA4}" destId="{A8164430-31A5-48E1-9AC0-334FF4595657}" srcOrd="0" destOrd="0" presId="urn:microsoft.com/office/officeart/2005/8/layout/cycle2"/>
    <dgm:cxn modelId="{32C9C7AC-676D-4E63-840E-FD18763F0B2B}" type="presParOf" srcId="{EE6D2FFD-2781-4A4B-A226-6F4DF4675EF7}" destId="{38A0B982-EF8A-4FFB-80C8-498A0DF24A51}" srcOrd="6" destOrd="0" presId="urn:microsoft.com/office/officeart/2005/8/layout/cycle2"/>
    <dgm:cxn modelId="{7150F2B6-43DB-409C-8C9B-C2330E9FB636}" type="presParOf" srcId="{EE6D2FFD-2781-4A4B-A226-6F4DF4675EF7}" destId="{06AF1BC6-1EDC-4C49-9F8D-4F73F09CFC78}" srcOrd="7" destOrd="0" presId="urn:microsoft.com/office/officeart/2005/8/layout/cycle2"/>
    <dgm:cxn modelId="{22C618AE-D06F-4B9C-9FE0-4E974B0E1411}" type="presParOf" srcId="{06AF1BC6-1EDC-4C49-9F8D-4F73F09CFC78}" destId="{7BC6799C-42F5-4BCC-8833-13270D7F7241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C1BB04-09EE-4DC3-ADE1-71ABC6674C6D}">
      <dsp:nvSpPr>
        <dsp:cNvPr id="0" name=""/>
        <dsp:cNvSpPr/>
      </dsp:nvSpPr>
      <dsp:spPr>
        <a:xfrm>
          <a:off x="3196828" y="1442"/>
          <a:ext cx="1734343" cy="17343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/>
            <a:t>análise</a:t>
          </a:r>
        </a:p>
      </dsp:txBody>
      <dsp:txXfrm>
        <a:off x="3450817" y="255431"/>
        <a:ext cx="1226365" cy="1226365"/>
      </dsp:txXfrm>
    </dsp:sp>
    <dsp:sp modelId="{B3E62CB9-5E01-49F4-B0B9-1C71F45EF213}">
      <dsp:nvSpPr>
        <dsp:cNvPr id="0" name=""/>
        <dsp:cNvSpPr/>
      </dsp:nvSpPr>
      <dsp:spPr>
        <a:xfrm rot="2700000">
          <a:off x="4744905" y="1487088"/>
          <a:ext cx="460478" cy="5853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400" kern="1200"/>
        </a:p>
      </dsp:txBody>
      <dsp:txXfrm>
        <a:off x="4765136" y="1555315"/>
        <a:ext cx="322335" cy="351205"/>
      </dsp:txXfrm>
    </dsp:sp>
    <dsp:sp modelId="{460AE0E3-0117-4635-955F-9962AF99305D}">
      <dsp:nvSpPr>
        <dsp:cNvPr id="0" name=""/>
        <dsp:cNvSpPr/>
      </dsp:nvSpPr>
      <dsp:spPr>
        <a:xfrm>
          <a:off x="5037547" y="1842161"/>
          <a:ext cx="1734343" cy="17343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/>
            <a:t>visualização</a:t>
          </a:r>
        </a:p>
      </dsp:txBody>
      <dsp:txXfrm>
        <a:off x="5291536" y="2096150"/>
        <a:ext cx="1226365" cy="1226365"/>
      </dsp:txXfrm>
    </dsp:sp>
    <dsp:sp modelId="{AE3777AE-99FA-40AE-9108-46B86E1A58D7}">
      <dsp:nvSpPr>
        <dsp:cNvPr id="0" name=""/>
        <dsp:cNvSpPr/>
      </dsp:nvSpPr>
      <dsp:spPr>
        <a:xfrm rot="8100000">
          <a:off x="4763335" y="3327807"/>
          <a:ext cx="460478" cy="5853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400" kern="1200"/>
        </a:p>
      </dsp:txBody>
      <dsp:txXfrm rot="10800000">
        <a:off x="4881247" y="3396034"/>
        <a:ext cx="322335" cy="351205"/>
      </dsp:txXfrm>
    </dsp:sp>
    <dsp:sp modelId="{F05E41FE-DC76-4B85-A440-3CA23F9A2A1C}">
      <dsp:nvSpPr>
        <dsp:cNvPr id="0" name=""/>
        <dsp:cNvSpPr/>
      </dsp:nvSpPr>
      <dsp:spPr>
        <a:xfrm>
          <a:off x="3196828" y="3682880"/>
          <a:ext cx="1734343" cy="17343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/>
            <a:t>manipulação</a:t>
          </a:r>
        </a:p>
      </dsp:txBody>
      <dsp:txXfrm>
        <a:off x="3450817" y="3936869"/>
        <a:ext cx="1226365" cy="1226365"/>
      </dsp:txXfrm>
    </dsp:sp>
    <dsp:sp modelId="{222F96C8-A5C6-4603-AA14-87E9D8979FA4}">
      <dsp:nvSpPr>
        <dsp:cNvPr id="0" name=""/>
        <dsp:cNvSpPr/>
      </dsp:nvSpPr>
      <dsp:spPr>
        <a:xfrm rot="13500000">
          <a:off x="2922616" y="3346237"/>
          <a:ext cx="460478" cy="5853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400" kern="1200"/>
        </a:p>
      </dsp:txBody>
      <dsp:txXfrm rot="10800000">
        <a:off x="3040528" y="3512146"/>
        <a:ext cx="322335" cy="351205"/>
      </dsp:txXfrm>
    </dsp:sp>
    <dsp:sp modelId="{38A0B982-EF8A-4FFB-80C8-498A0DF24A51}">
      <dsp:nvSpPr>
        <dsp:cNvPr id="0" name=""/>
        <dsp:cNvSpPr/>
      </dsp:nvSpPr>
      <dsp:spPr>
        <a:xfrm>
          <a:off x="1356108" y="1842161"/>
          <a:ext cx="1734343" cy="17343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/>
            <a:t>limpeza</a:t>
          </a:r>
        </a:p>
      </dsp:txBody>
      <dsp:txXfrm>
        <a:off x="1610097" y="2096150"/>
        <a:ext cx="1226365" cy="1226365"/>
      </dsp:txXfrm>
    </dsp:sp>
    <dsp:sp modelId="{06AF1BC6-1EDC-4C49-9F8D-4F73F09CFC78}">
      <dsp:nvSpPr>
        <dsp:cNvPr id="0" name=""/>
        <dsp:cNvSpPr/>
      </dsp:nvSpPr>
      <dsp:spPr>
        <a:xfrm rot="18900000">
          <a:off x="2904186" y="1505518"/>
          <a:ext cx="460478" cy="5853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400" kern="1200"/>
        </a:p>
      </dsp:txBody>
      <dsp:txXfrm>
        <a:off x="2924417" y="1671427"/>
        <a:ext cx="322335" cy="3512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4T19:24:43.97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24575,'31'0'0,"57"7"0,-75-5 0,-1 1 0,0 1 0,1 0 0,-1 0 0,-1 1 0,1 1 0,13 8 0,26 19 0,-7-4 0,2-2 0,84 38 0,12-2 0,22 7 0,-87-35 41,-58-25-322,1-1-1,-1 0 1,2-2 0,23 6 0,-16-10-6545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4T19:25:16.96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4T19:24:45.54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634 9 24575,'-2'-1'0,"0"0"0,0 0 0,0 0 0,1 0 0,-1 1 0,0-1 0,0 0 0,0 1 0,0 0 0,-1-1 0,1 1 0,0 0 0,0 0 0,0 0 0,0 0 0,0 0 0,0 1 0,0-1 0,0 1 0,0-1 0,0 1 0,0 0 0,0-1 0,0 1 0,0 0 0,1 0 0,-1 1 0,-2 1 0,-5 2 0,1 1 0,0 0 0,0 1 0,-10 9 0,-7 14 0,-22 34 0,6-9 0,24-30 0,1 1 0,-18 38 0,1-1 0,-113 165 0,2-25-1365,123-177-5461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4T19:24:48.43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11 24575,'2'-1'0,"0"-1"0,0 1 0,0 0 0,0 0 0,1 0 0,-1 0 0,0 0 0,0 1 0,1-1 0,-1 1 0,0 0 0,1-1 0,-1 1 0,0 0 0,1 0 0,-1 0 0,0 1 0,1-1 0,-1 1 0,0-1 0,1 1 0,-1 0 0,0-1 0,0 1 0,0 1 0,3 0 0,9 6 0,0 0 0,22 17 0,-24-16 0,308 208 0,-179-124 0,-100-63-121,51 49 1,-62-52-1004,-3-2-5702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4T19:24:49.90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705 0 24575,'-35'39'0,"3"1"0,2 2 0,-37 64 0,-44 61 0,-84 107 0,151-211-455,-2-1 0,-73 73 0,94-109-6371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4T19:24:53.62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326 77 24575,'-6'1'0,"-1"0"0,1 0 0,0 1 0,0 0 0,0 0 0,1 0 0,-1 1 0,0 0 0,1 0 0,0 0 0,0 1 0,0-1 0,-5 6 0,-60 60 0,63-61 0,-3 6 0,1-1 0,0 2 0,1-1 0,1 1 0,0 0 0,1 1 0,1-1 0,-6 32 0,-8 17 0,1-8 0,3 0 0,2 1 0,2 0 0,3 1 0,3 0 0,2 0 0,5 64 0,-1-111 0,1-1 0,1 1 0,0-1 0,0 0 0,1 1 0,0-2 0,1 1 0,0 0 0,8 10 0,66 82 0,-50-67 0,46 63 0,-36-44 0,48 49 0,-77-95 0,1 0 0,1 0 0,0-1 0,0 0 0,0-1 0,1-1 0,0 0 0,0-1 0,24 5 0,2 3 0,-4-4 0,0-1 0,1-2 0,-1-1 0,1-2 0,0-2 0,54-5 0,-76 4 0,0-1 0,-1-1 0,0 0 0,1 0 0,-1-2 0,0 0 0,-1 0 0,1-1 0,-1 0 0,0-1 0,-1-1 0,15-11 0,-5 0 0,1-2 0,-2 0 0,-1-2 0,28-41 0,-25 30 0,-1-1 0,-2-1 0,-2-1 0,-1 0 0,13-48 0,-16 46 0,-3-2 0,-1 1 0,-2-1 0,-2-1 0,1-67 0,-7 81 0,1-19 0,-8-56 0,5 86 0,0 0 0,-2 1 0,0-1 0,0 1 0,-2 0 0,-15-28 0,-15-24 0,21 36 0,-30-42 0,38 63 0,-1 0 0,0 1 0,-1 0 0,1 1 0,-2 0 0,0 1 0,-15-10 0,-21-8 0,-60-22 0,18 8 0,65 31 20,0 0 0,0 1 0,-1 1 0,0 1 0,-50-4 0,-127 5-1505,176 5-5341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4T19:24:56.49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28 258 24575,'-1'0'0,"0"1"0,-1 0 0,1-1 0,0 1 0,0 0 0,0 0 0,0-1 0,1 1 0,-1 0 0,0 0 0,0 0 0,0 0 0,1 0 0,-1 0 0,0 1 0,1-1 0,-1 0 0,1 0 0,0 0 0,-1 0 0,1 1 0,0-1 0,0 0 0,-1 0 0,1 3 0,-5 40 0,5-37 0,-4 360 0,6-244 0,-5-261 0,4-134 0,2 224 0,2 0 0,2 0 0,21-75 0,-24 112 0,1 0 0,1 0 0,0 1 0,0 0 0,1 0 0,0 0 0,0 1 0,1 0 0,1 0 0,-1 1 0,19-13 0,-23 18 0,0 1 0,0-1 0,0 1 0,0 0 0,0 1 0,0-1 0,0 1 0,1-1 0,-1 1 0,1 0 0,-1 1 0,1-1 0,-1 1 0,8 0 0,-9 1 0,1 0 0,0 0 0,-1 1 0,0-1 0,1 1 0,-1 0 0,0-1 0,0 1 0,0 1 0,0-1 0,0 0 0,0 1 0,-1 0 0,1-1 0,-1 1 0,0 0 0,1 0 0,-2 0 0,1 1 0,2 4 0,5 13 0,0 1 0,9 40 0,0 3 0,-13-52 0,-1 1 0,0-1 0,-1 1 0,-1 0 0,0 0 0,-1 0 0,0 0 0,-3 21 0,2-31 0,-1 1 0,0-1 0,0 0 0,0 1 0,-1-1 0,1 0 0,-1 0 0,0 0 0,0 0 0,-1-1 0,1 1 0,-1 0 0,0-1 0,1 0 0,-2 1 0,1-1 0,0-1 0,-1 1 0,1 0 0,-1-1 0,0 0 0,0 1 0,0-2 0,0 1 0,0 0 0,0-1 0,0 0 0,0 0 0,-1 0 0,-6 0 0,-57 1 99,52-3-465,1 1 0,-1 1 0,-15 2 0,13 2-6460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4T19:24:58.97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74 229 24575,'3'-1'0,"-1"0"0,0 1 0,1-1 0,-1 0 0,0 0 0,0-1 0,0 1 0,0 0 0,0-1 0,0 1 0,0-1 0,0 0 0,-1 1 0,1-1 0,0 0 0,-1 0 0,0 0 0,1 0 0,1-5 0,21-45 0,-22 48 0,13-51 0,-13 44 0,1 1 0,0 0 0,0-1 0,1 1 0,0 0 0,6-9 0,-10 18 0,0 1 0,0 0 0,0 0 0,0 0 0,0 0 0,0 0 0,0 0 0,0-1 0,1 1 0,-1 0 0,0 0 0,0 0 0,0 0 0,0 0 0,0 0 0,0 0 0,0 0 0,1 0 0,-1-1 0,0 1 0,0 0 0,0 0 0,0 0 0,0 0 0,1 0 0,-1 0 0,0 0 0,0 0 0,0 0 0,0 0 0,0 0 0,1 0 0,-1 0 0,0 0 0,0 0 0,0 0 0,0 0 0,0 0 0,1 0 0,-1 1 0,0-1 0,0 0 0,0 0 0,0 0 0,0 0 0,0 0 0,0 0 0,1 0 0,-1 0 0,0 0 0,0 1 0,0-1 0,0 0 0,0 0 0,0 0 0,5 13 0,-1 16 0,-2 280 0,-4-152 0,0-121 0,-12 64 0,8-69 0,2-1 0,-1 54 0,5-83 0,0 0 0,0 0 0,0 0 0,1 0 0,-1 0 0,0 0 0,1 0 0,-1 0 0,0 0 0,1 0 0,-1 0 0,1 0 0,-1-1 0,1 1 0,0 0 0,-1 0 0,1 0 0,0-1 0,0 1 0,-1 0 0,1-1 0,0 1 0,0-1 0,0 1 0,0-1 0,0 1 0,0-1 0,-1 0 0,1 0 0,0 1 0,0-1 0,0 0 0,0 0 0,0 0 0,0 0 0,0 0 0,0 0 0,0 0 0,0 0 0,2-1 0,48-12 0,-36 8 0,64-8 0,-59 11 0,-1-1 0,0-1 0,29-10 0,-48 14 0,0 0 0,0 0 0,0 0 0,0 0 0,0 0 0,0 0 0,0 0 0,0 0 0,0 0 0,0 0 0,-1 0 0,1 0 0,0 0 0,0 0 0,0 0 0,0 0 0,0 0 0,0 0 0,0 0 0,0 0 0,0-1 0,0 1 0,0 0 0,0 0 0,0 0 0,0 0 0,0 0 0,0 0 0,0 0 0,0 0 0,0 0 0,0 0 0,0 0 0,0-1 0,0 1 0,0 0 0,0 0 0,0 0 0,0 0 0,0 0 0,0 0 0,0 0 0,0 0 0,0 0 0,0 0 0,0 0 0,0 0 0,0-1 0,0 1 0,0 0 0,0 0 0,0 0 0,0 0 0,1 0 0,-1 0 0,0 0 0,0 0 0,0 0 0,0 0 0,0 0 0,-13-3 0,-18 1 0,11 5 0,0 1 0,0 1 0,1 1 0,-1 1 0,1 0 0,-33 20 0,-36 13 0,-16 0-1365,61-24-5461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4T19:25:01.41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373 1 24575,'-4'1'0,"1"0"0,0 1 0,-1-1 0,1 1 0,0 0 0,0 0 0,0 0 0,1 0 0,-1 1 0,0-1 0,1 1 0,-1-1 0,1 1 0,0 0 0,0 0 0,0 0 0,-1 4 0,-1-2 0,-10 16 0,2 0 0,0 1 0,1 0 0,2 1 0,0 0 0,1 0 0,2 1 0,0 0 0,1 0 0,-1 36 0,-42 460 0,47-506 0,-7 46 0,7-56 0,0 0 0,0 0 0,0 0 0,-1 0 0,1 0 0,-1 0 0,0 0 0,0 0 0,0 0 0,-6 5 0,8-8 0,0-1 0,-1 0 0,1 0 0,-1 0 0,1 0 0,0 0 0,-1 0 0,1 0 0,-1 0 0,1 0 0,-1 0 0,1 0 0,0 0 0,-1 0 0,1 0 0,-1 0 0,1 0 0,0 0 0,-1-1 0,1 1 0,-1 0 0,1 0 0,0-1 0,-1 1 0,1 0 0,0 0 0,-1-1 0,1 1 0,0 0 0,0-1 0,-1 1 0,1 0 0,0-1 0,0 1 0,-1 0 0,1-1 0,0 1 0,0-1 0,0 1 0,0 0 0,0-1 0,0 1 0,0-1 0,0 1 0,0-1 0,0 1 0,0 0 0,0-1 0,0 1 0,0-1 0,-5-25 0,2-296 0,6 166 0,-3 120 0,2 0 0,6-42 0,-4 62 0,-1 1 0,2 0 0,0-1 0,1 1 0,0 1 0,1-1 0,12-16 0,-14 23 0,1 1 0,0 1 0,0-1 0,1 1 0,0 0 0,0 0 0,1 1 0,10-6 0,71-32 0,-62 31 0,-11 5 0,0 0 0,0 1 0,1 1 0,-1 1 0,1 0 0,1 1 0,-1 1 0,0 0 0,1 2 0,-1 0 0,22 3 0,-33-2 0,-1 1 0,1 1 0,-1-1 0,0 1 0,0 0 0,0 0 0,0 0 0,0 1 0,-1 0 0,0 0 0,0 0 0,0 0 0,0 1 0,0-1 0,-1 1 0,0 0 0,0 0 0,0 0 0,-1 1 0,0-1 0,3 10 0,3 9 0,-1 0 0,-1 0 0,4 44 0,-9-63 0,0 0 0,-1 0 0,0 1 0,0-1 0,0 0 0,-1 0 0,1 0 0,-1 0 0,-1 0 0,1 0 0,-1 0 0,1 0 0,-1 0 0,-1-1 0,-4 9 0,1-7 0,1 0 0,-1-1 0,0 0 0,0 0 0,-1 0 0,1-1 0,-1 0 0,0-1 0,-11 5 0,-88 34 0,-115 29 0,120-41 0,-77 19-1365,155-44-5461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4T19:25:03.31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24575,'31'1'0,"-1"2"0,1 1 0,57 16 0,-82-19 0,-1 1 0,1 0 0,-1 0 0,0 1 0,0 0 0,0 0 0,0 0 0,0 0 0,-1 1 0,1 0 0,-1-1 0,0 2 0,0-1 0,-1 0 0,1 1 0,-1 0 0,5 8 0,-5-4 0,0-1 0,0 1 0,-1-1 0,0 1 0,0 0 0,-1 0 0,0 0 0,-1 0 0,0 0 0,-2 14 0,-1-4 0,0 1 0,-2-1 0,0 1 0,-1-1 0,-1-1 0,-1 1 0,-1-1 0,0-1 0,-21 30 0,18-32 0,0 1 0,2 0 0,0 1 0,-10 21 0,18-33 0,0 1 0,1-1 0,-1 0 0,1 1 0,0-1 0,1 0 0,-1 1 0,1-1 0,0 6 0,0-8 0,1 0 0,-1 0 0,1-1 0,0 1 0,0 0 0,0-1 0,0 1 0,1 0 0,-1-1 0,0 0 0,1 1 0,0-1 0,0 0 0,-1 0 0,1 0 0,1 0 0,-1 0 0,3 2 0,2 0 0,-1-1 0,1 0 0,-1 0 0,1-1 0,0 0 0,0 0 0,-1-1 0,2 1 0,-1-1 0,9-1 0,82-3 0,-46 0 0,45-3 0,-1-4 0,0-4 0,106-31 0,36-10 0,-130 25-1365,-76 21-5461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4588C6-CE42-7297-3B78-3A8A1EF571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523AEE7-F508-542C-397E-0E4350A17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605232-DE8E-C330-26B7-DAFE419EA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241BD-AE94-41E6-8B18-350FE8FCA903}" type="datetimeFigureOut">
              <a:rPr lang="pt-BR" smtClean="0"/>
              <a:t>14/07/2024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6EFC5D2-A189-36A2-B0A3-AEC076A1C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5E2EF08-22C4-FA39-0610-D817D5E2D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DC0A1-8884-464D-93AB-8FA45F4F71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8258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0FDA5C-A804-24C1-479D-87B1CB60A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5655E39-52FC-6BF4-024C-DFB6390DB1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263D659-70E5-7DCA-4D16-BBF597A9D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241BD-AE94-41E6-8B18-350FE8FCA903}" type="datetimeFigureOut">
              <a:rPr lang="pt-BR" smtClean="0"/>
              <a:t>14/07/2024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6212BAB-2EE7-4DAE-7B32-33CEE118B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561D13B-CA99-68F0-353F-99767292B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DC0A1-8884-464D-93AB-8FA45F4F71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080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1E836BF-FA7A-5AAC-3A33-84E6A9F18B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CB409D8-1435-EF14-C885-3F1D86DB92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44F8548-1616-0B44-F93A-D3A0AFD94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241BD-AE94-41E6-8B18-350FE8FCA903}" type="datetimeFigureOut">
              <a:rPr lang="pt-BR" smtClean="0"/>
              <a:t>14/07/2024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FEF363-2000-74B8-9F9C-1563C5842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DAF131A-1BF9-D4A2-0DD5-C2AD47BEE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DC0A1-8884-464D-93AB-8FA45F4F71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9153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E69E86-0B3F-475D-6E1A-8EFDB5DD9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E7E831B-FE2C-545C-8622-C6C3B562B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C1276A4-1FA0-AC3D-35C9-027BB3FEE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241BD-AE94-41E6-8B18-350FE8FCA903}" type="datetimeFigureOut">
              <a:rPr lang="pt-BR" smtClean="0"/>
              <a:t>14/07/2024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383FA40-3E3E-3510-B38A-42382D757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CA6028E-C954-A072-0E15-E2F2EA2C3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DC0A1-8884-464D-93AB-8FA45F4F71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0051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75688B-ECEF-1D41-F6D5-BE775BD41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C85C8CF-5F2C-E992-DD9F-03587F8F1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35D2D03-8C51-75B3-E259-B07599A38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241BD-AE94-41E6-8B18-350FE8FCA903}" type="datetimeFigureOut">
              <a:rPr lang="pt-BR" smtClean="0"/>
              <a:t>14/07/2024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D51E5AE-002E-E46C-9705-DD82F3376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71E371B-19B5-61A0-4A81-02268B2DF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DC0A1-8884-464D-93AB-8FA45F4F71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4058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240D53-CEB9-50A7-FEC2-C1AA816C5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061077-5C7A-4B69-52F8-25BFD27AEF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79638DC-FCB6-80CD-0C1E-05EF7C82DD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F0F704C-1849-F3C6-D8F6-C919F5AAC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241BD-AE94-41E6-8B18-350FE8FCA903}" type="datetimeFigureOut">
              <a:rPr lang="pt-BR" smtClean="0"/>
              <a:t>14/07/2024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BEC8AF4-8862-0CEC-7530-39D12B3ED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BC682F0-9136-8563-DD3C-BAFB5FB57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DC0A1-8884-464D-93AB-8FA45F4F71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3138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488B2A-B8A1-E886-E075-E9844B17F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DD283DE-4904-4EED-75BD-A542B41C9A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F06DCE5-4626-11C0-83C2-BEDDEDD069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A137C9F-64B2-E923-5EA7-EFA10C4303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6457881-15A0-58DA-8625-E3B0D6D1B1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04BE572-169B-510D-3F24-FC7729CFE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241BD-AE94-41E6-8B18-350FE8FCA903}" type="datetimeFigureOut">
              <a:rPr lang="pt-BR" smtClean="0"/>
              <a:t>14/07/2024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0F72037-D8A0-F350-B4F5-483BA2A63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205A42C-0F79-1C4C-2AA2-A522BB6EB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DC0A1-8884-464D-93AB-8FA45F4F71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9177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A101A7-C8A0-80B9-5F99-0E69CEE9E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1008C23-210C-7A19-AA22-16FC734D6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241BD-AE94-41E6-8B18-350FE8FCA903}" type="datetimeFigureOut">
              <a:rPr lang="pt-BR" smtClean="0"/>
              <a:t>14/07/2024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1EC1864-75CB-94BC-FCB7-7AC1114A3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0F3C9B8-1EE6-EAF7-6E5C-AC5F07566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DC0A1-8884-464D-93AB-8FA45F4F71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8650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5B155EE-CD33-7F7F-309A-B529C6AE2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241BD-AE94-41E6-8B18-350FE8FCA903}" type="datetimeFigureOut">
              <a:rPr lang="pt-BR" smtClean="0"/>
              <a:t>14/07/2024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B50F0B1-96CA-72C0-91C4-1E67B6B3C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21E0062-D4CA-31B5-CE8E-24459A41F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DC0A1-8884-464D-93AB-8FA45F4F71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8172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4D09A3-966B-738B-183A-AFC173338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8BCDD5-9319-8ACC-EE2A-F363F8A9B6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2892239-2D82-216A-C1A6-CE79159159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8B76FB4-09A7-D8A2-9762-CB1B4D2BC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241BD-AE94-41E6-8B18-350FE8FCA903}" type="datetimeFigureOut">
              <a:rPr lang="pt-BR" smtClean="0"/>
              <a:t>14/07/2024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BB65EA5-F88C-CEC6-8A21-494787301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4436C17-C5E8-28A9-964F-050EACB03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DC0A1-8884-464D-93AB-8FA45F4F71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3282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A32AB6-A54B-0CE1-4BC7-9B2D2D232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62B562B-DC07-020D-41DB-EA69042569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4C8965C-12B0-6A24-F251-397B87FF22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2B76579-6863-E136-776D-000415867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241BD-AE94-41E6-8B18-350FE8FCA903}" type="datetimeFigureOut">
              <a:rPr lang="pt-BR" smtClean="0"/>
              <a:t>14/07/2024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5C660E0-4C1A-89D0-BE4F-A1418F134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CF03185-9612-F456-83EE-150B61FDB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DC0A1-8884-464D-93AB-8FA45F4F71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7161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F97F056-299F-8610-802F-11EC876D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C76B4E0-B18E-088B-4853-EB21D73C65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25B00B5-8818-6B1C-ADD4-43D2627F3C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241BD-AE94-41E6-8B18-350FE8FCA903}" type="datetimeFigureOut">
              <a:rPr lang="pt-BR" smtClean="0"/>
              <a:t>14/07/2024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3C7F188-6DD5-0182-6601-72D010FD0D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A60B235-4BD4-2618-058C-57B7C51E98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DC0A1-8884-464D-93AB-8FA45F4F71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5466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customXml" Target="../ink/ink6.xml"/><Relationship Id="rId18" Type="http://schemas.openxmlformats.org/officeDocument/2006/relationships/image" Target="../media/image22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19.png"/><Relationship Id="rId17" Type="http://schemas.openxmlformats.org/officeDocument/2006/relationships/customXml" Target="../ink/ink8.xml"/><Relationship Id="rId2" Type="http://schemas.openxmlformats.org/officeDocument/2006/relationships/image" Target="../media/image14.png"/><Relationship Id="rId16" Type="http://schemas.openxmlformats.org/officeDocument/2006/relationships/image" Target="../media/image21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18.png"/><Relationship Id="rId19" Type="http://schemas.openxmlformats.org/officeDocument/2006/relationships/customXml" Target="../ink/ink9.xml"/><Relationship Id="rId4" Type="http://schemas.openxmlformats.org/officeDocument/2006/relationships/image" Target="../media/image15.png"/><Relationship Id="rId9" Type="http://schemas.openxmlformats.org/officeDocument/2006/relationships/customXml" Target="../ink/ink4.xml"/><Relationship Id="rId14" Type="http://schemas.openxmlformats.org/officeDocument/2006/relationships/image" Target="../media/image2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387AD4-305A-4F84-098D-355CA78E99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Pandas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C515D92-7BD5-BF83-3841-C42B8E8BC3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primeiros passos de um cientista de dados</a:t>
            </a:r>
          </a:p>
        </p:txBody>
      </p:sp>
    </p:spTree>
    <p:extLst>
      <p:ext uri="{BB962C8B-B14F-4D97-AF65-F5344CB8AC3E}">
        <p14:creationId xmlns:p14="http://schemas.microsoft.com/office/powerpoint/2010/main" val="406147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4E15EA-79B2-87C2-EA39-58D49AD0F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Pré-requisitos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07EA74-ED83-6283-7CBD-E8240A342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Fundamentos de Python</a:t>
            </a:r>
          </a:p>
          <a:p>
            <a:r>
              <a:rPr lang="pt-BR" dirty="0"/>
              <a:t>Fundamentos de Data Science</a:t>
            </a:r>
          </a:p>
          <a:p>
            <a:r>
              <a:rPr lang="pt-BR" dirty="0"/>
              <a:t>Fundamentos de IA</a:t>
            </a:r>
          </a:p>
          <a:p>
            <a:r>
              <a:rPr lang="pt-BR" dirty="0"/>
              <a:t>Fundamentos de Versionamento</a:t>
            </a:r>
          </a:p>
        </p:txBody>
      </p:sp>
    </p:spTree>
    <p:extLst>
      <p:ext uri="{BB962C8B-B14F-4D97-AF65-F5344CB8AC3E}">
        <p14:creationId xmlns:p14="http://schemas.microsoft.com/office/powerpoint/2010/main" val="2664764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D71DA2-F080-89F5-E5B0-C781DBA79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Profissionais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3E702A-A0B0-70E4-CA6E-A5DD81CD1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Cientista de Dados (você)</a:t>
            </a:r>
          </a:p>
          <a:p>
            <a:r>
              <a:rPr lang="pt-BR" dirty="0"/>
              <a:t>Engenheiro de Machine Learning </a:t>
            </a:r>
          </a:p>
          <a:p>
            <a:r>
              <a:rPr lang="pt-BR" dirty="0"/>
              <a:t>Desenvolvedor Full Stack Django/</a:t>
            </a:r>
            <a:r>
              <a:rPr lang="pt-BR" dirty="0" err="1"/>
              <a:t>Flask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08491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AB86E0-4875-2593-5CC5-3C0FC8560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problema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259FD02-49F1-597F-714B-499927913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Atualmente a imobiliária Aluga Rápido, necessita de um cientista de dados para dar apoio a duas equipes “IA” e “</a:t>
            </a:r>
            <a:r>
              <a:rPr lang="pt-BR" dirty="0" err="1"/>
              <a:t>Dev</a:t>
            </a:r>
            <a:r>
              <a:rPr lang="pt-BR" dirty="0"/>
              <a:t>”.</a:t>
            </a:r>
          </a:p>
          <a:p>
            <a:r>
              <a:rPr lang="pt-BR" dirty="0"/>
              <a:t>Você foi contratado e disponibilizaram:</a:t>
            </a:r>
          </a:p>
          <a:p>
            <a:pPr lvl="1"/>
            <a:r>
              <a:rPr lang="pt-BR" dirty="0"/>
              <a:t>Base de dados de imóveis (preços dos aluguéis)</a:t>
            </a:r>
          </a:p>
          <a:p>
            <a:pPr lvl="1"/>
            <a:r>
              <a:rPr lang="pt-BR" dirty="0"/>
              <a:t>Por ser Home Office de Brasília para uma empresa do Rio de Janeiro:</a:t>
            </a:r>
          </a:p>
          <a:p>
            <a:pPr lvl="2"/>
            <a:r>
              <a:rPr lang="pt-BR" dirty="0"/>
              <a:t>Utilizam o </a:t>
            </a:r>
            <a:r>
              <a:rPr lang="pt-BR" dirty="0" err="1"/>
              <a:t>Trello</a:t>
            </a:r>
            <a:r>
              <a:rPr lang="pt-BR" dirty="0"/>
              <a:t> com as demandas (tarefas de trabalho)</a:t>
            </a:r>
          </a:p>
        </p:txBody>
      </p:sp>
    </p:spTree>
    <p:extLst>
      <p:ext uri="{BB962C8B-B14F-4D97-AF65-F5344CB8AC3E}">
        <p14:creationId xmlns:p14="http://schemas.microsoft.com/office/powerpoint/2010/main" val="3945757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42E370-7F80-6527-63B5-D6E0429C4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Demandas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08E372-AC6C-1F0E-D40B-49A0BE4EE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Informações do Projeto</a:t>
            </a:r>
          </a:p>
          <a:p>
            <a:pPr lvl="1"/>
            <a:r>
              <a:rPr lang="pt-BR" dirty="0"/>
              <a:t>Base de Dados</a:t>
            </a:r>
          </a:p>
          <a:p>
            <a:r>
              <a:rPr lang="pt-BR" dirty="0"/>
              <a:t>A fazer</a:t>
            </a:r>
          </a:p>
          <a:p>
            <a:pPr lvl="1"/>
            <a:r>
              <a:rPr lang="pt-BR" dirty="0"/>
              <a:t>Importar e conhecer a base de dados</a:t>
            </a:r>
          </a:p>
          <a:p>
            <a:pPr lvl="1"/>
            <a:r>
              <a:rPr lang="pt-BR" b="1" dirty="0">
                <a:solidFill>
                  <a:srgbClr val="7030A0"/>
                </a:solidFill>
              </a:rPr>
              <a:t>Time de ML </a:t>
            </a:r>
            <a:r>
              <a:rPr lang="pt-BR" dirty="0">
                <a:solidFill>
                  <a:srgbClr val="7030A0"/>
                </a:solidFill>
              </a:rPr>
              <a:t>(roxa)</a:t>
            </a:r>
          </a:p>
          <a:p>
            <a:pPr lvl="2"/>
            <a:r>
              <a:rPr lang="pt-BR" dirty="0"/>
              <a:t>Análise exploratória dos dados</a:t>
            </a:r>
          </a:p>
          <a:p>
            <a:pPr lvl="2"/>
            <a:r>
              <a:rPr lang="pt-BR" dirty="0"/>
              <a:t>Tratar valores nulos</a:t>
            </a:r>
          </a:p>
          <a:p>
            <a:pPr lvl="2"/>
            <a:r>
              <a:rPr lang="pt-BR" dirty="0"/>
              <a:t>Remover registros inconsistentes</a:t>
            </a:r>
          </a:p>
          <a:p>
            <a:pPr lvl="2"/>
            <a:r>
              <a:rPr lang="pt-BR" dirty="0"/>
              <a:t>Aplicar filtros</a:t>
            </a:r>
          </a:p>
          <a:p>
            <a:pPr lvl="1"/>
            <a:r>
              <a:rPr lang="pt-BR" b="1" dirty="0">
                <a:solidFill>
                  <a:schemeClr val="accent6">
                    <a:lumMod val="50000"/>
                  </a:schemeClr>
                </a:solidFill>
              </a:rPr>
              <a:t>Time do </a:t>
            </a:r>
            <a:r>
              <a:rPr lang="pt-BR" b="1" dirty="0" err="1">
                <a:solidFill>
                  <a:schemeClr val="accent6">
                    <a:lumMod val="50000"/>
                  </a:schemeClr>
                </a:solidFill>
              </a:rPr>
              <a:t>Dev</a:t>
            </a:r>
            <a:r>
              <a:rPr lang="pt-BR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pt-BR" dirty="0">
                <a:solidFill>
                  <a:schemeClr val="accent6">
                    <a:lumMod val="50000"/>
                  </a:schemeClr>
                </a:solidFill>
              </a:rPr>
              <a:t>(verde)</a:t>
            </a:r>
          </a:p>
          <a:p>
            <a:pPr lvl="2"/>
            <a:r>
              <a:rPr lang="pt-BR" dirty="0">
                <a:solidFill>
                  <a:schemeClr val="accent6">
                    <a:lumMod val="50000"/>
                  </a:schemeClr>
                </a:solidFill>
              </a:rPr>
              <a:t>Criação de colunas numéricas</a:t>
            </a:r>
          </a:p>
          <a:p>
            <a:pPr lvl="2"/>
            <a:r>
              <a:rPr lang="pt-BR" dirty="0">
                <a:solidFill>
                  <a:schemeClr val="accent6">
                    <a:lumMod val="50000"/>
                  </a:schemeClr>
                </a:solidFill>
              </a:rPr>
              <a:t>Criação de colunas categóricas</a:t>
            </a:r>
          </a:p>
          <a:p>
            <a:r>
              <a:rPr lang="pt-BR" dirty="0">
                <a:solidFill>
                  <a:schemeClr val="accent6">
                    <a:lumMod val="50000"/>
                  </a:schemeClr>
                </a:solidFill>
              </a:rPr>
              <a:t>Em Andamento</a:t>
            </a:r>
          </a:p>
          <a:p>
            <a:r>
              <a:rPr lang="pt-BR" dirty="0">
                <a:solidFill>
                  <a:schemeClr val="accent6">
                    <a:lumMod val="50000"/>
                  </a:schemeClr>
                </a:solidFill>
              </a:rPr>
              <a:t>Concluído</a:t>
            </a:r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762514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89D277-9D87-10C7-6E07-709FDB7F1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Trello</a:t>
            </a:r>
            <a:endParaRPr lang="pt-BR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F3B24E-1F7B-32B8-8A03-59E7A2FA0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Nós fomos contratados como cientistas de dados de uma empresa imobiliária. Nossa principal função é dar suporte as demandas do time de Machine Learning e do time de Desenvolvimento dessa empresa.</a:t>
            </a:r>
          </a:p>
          <a:p>
            <a:r>
              <a:rPr lang="pt-BR" dirty="0"/>
              <a:t>Para atendermos essas demandas, foi disponibilizado um board no </a:t>
            </a:r>
            <a:r>
              <a:rPr lang="pt-BR" dirty="0" err="1"/>
              <a:t>Trello</a:t>
            </a:r>
            <a:r>
              <a:rPr lang="pt-BR" dirty="0"/>
              <a:t>, com as etapas e tarefas do projeto que devemos realizar. Também foi disponibilizada uma base de dados, que utilizaremos para desenvolver o projeto.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34302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4CE366-0666-EF3A-8185-62EA69A71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Base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FAB057-3D27-3DDE-7864-EB32505FB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base de dados que vamos utilizar para desenvolver o projeto é uma base com dados de diferentes tipos de imóveis do Rio de Janeiro, como apartamento, casas, comércios, dentre outros.</a:t>
            </a:r>
          </a:p>
          <a:p>
            <a:r>
              <a:rPr lang="pt-BR" dirty="0"/>
              <a:t>Nessa base, nós vamos encontrar os valores dos aluguéis de cada imóvel, condomínio, IPTU e também suas características, como: quantidade de quartos, suítes, vagas de garagem, etc.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062057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FB23B3-D691-5571-696B-BB03682AD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Base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284F7E-8CD2-1F4E-3DD1-F633CB773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Vamos abrir o nossa base de dados no Excel 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FC6D6F5-0803-5811-7678-20E0E1AB4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017" y="2399740"/>
            <a:ext cx="6352518" cy="120407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9962A06-8914-D18D-86BE-C2F5BB1AF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1734" y="3738264"/>
            <a:ext cx="5446618" cy="2754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9925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2618FE3B-5D61-4B46-2AA9-F74C049102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265" y="1461247"/>
            <a:ext cx="11623472" cy="3935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3251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F761E84-394A-4250-F179-144A02D08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697834"/>
            <a:ext cx="12039600" cy="5462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2757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057128-8834-725F-169D-434E9626E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Ambiente do Curso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E8DE694-0EF3-5501-66E6-3280408FC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Nosso curso será desenvolvido em Notebooks </a:t>
            </a:r>
            <a:r>
              <a:rPr lang="pt-BR" dirty="0" err="1"/>
              <a:t>Jupyter</a:t>
            </a:r>
            <a:endParaRPr lang="pt-BR" dirty="0"/>
          </a:p>
          <a:p>
            <a:r>
              <a:rPr lang="pt-BR" dirty="0"/>
              <a:t>Você deve instalar o Visual Studio </a:t>
            </a:r>
            <a:r>
              <a:rPr lang="pt-BR" dirty="0" err="1"/>
              <a:t>Code</a:t>
            </a:r>
            <a:endParaRPr lang="pt-BR" dirty="0"/>
          </a:p>
          <a:p>
            <a:r>
              <a:rPr lang="pt-BR" dirty="0"/>
              <a:t>Deve instalar </a:t>
            </a:r>
            <a:r>
              <a:rPr lang="pt-BR" dirty="0" err="1"/>
              <a:t>Jupyter</a:t>
            </a:r>
            <a:r>
              <a:rPr lang="pt-BR" dirty="0"/>
              <a:t> Notebook no VS </a:t>
            </a:r>
            <a:r>
              <a:rPr lang="pt-BR" dirty="0" err="1"/>
              <a:t>Code</a:t>
            </a:r>
            <a:endParaRPr lang="pt-BR" dirty="0"/>
          </a:p>
          <a:p>
            <a:r>
              <a:rPr lang="pt-BR" dirty="0"/>
              <a:t>Os códigos diariamente devem ser enviados para o </a:t>
            </a:r>
            <a:r>
              <a:rPr lang="pt-BR" dirty="0" err="1"/>
              <a:t>github</a:t>
            </a:r>
            <a:r>
              <a:rPr lang="pt-BR" dirty="0"/>
              <a:t> do aluno disponibilizado para o professor diariamente.</a:t>
            </a:r>
          </a:p>
          <a:p>
            <a:r>
              <a:rPr lang="pt-BR" dirty="0"/>
              <a:t>No README.md deve ter um diário de bordo do notebook</a:t>
            </a:r>
          </a:p>
          <a:p>
            <a:pPr lvl="1"/>
            <a:r>
              <a:rPr lang="pt-BR" dirty="0"/>
              <a:t>O que faz o notebook</a:t>
            </a:r>
          </a:p>
          <a:p>
            <a:pPr lvl="1"/>
            <a:r>
              <a:rPr lang="pt-BR" dirty="0"/>
              <a:t>O que mais aprendeu na aula?</a:t>
            </a:r>
          </a:p>
          <a:p>
            <a:pPr lvl="1"/>
            <a:r>
              <a:rPr lang="pt-BR" dirty="0"/>
              <a:t>O que não entendeu e precisa de revisão?</a:t>
            </a:r>
          </a:p>
          <a:p>
            <a:pPr lvl="1"/>
            <a:r>
              <a:rPr lang="pt-BR" dirty="0"/>
              <a:t>Pontos de melhoria para a aula?</a:t>
            </a:r>
          </a:p>
        </p:txBody>
      </p:sp>
    </p:spTree>
    <p:extLst>
      <p:ext uri="{BB962C8B-B14F-4D97-AF65-F5344CB8AC3E}">
        <p14:creationId xmlns:p14="http://schemas.microsoft.com/office/powerpoint/2010/main" val="3106758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CC9989-8810-EA3A-F372-A257C801A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Storytelling</a:t>
            </a:r>
            <a:r>
              <a:rPr lang="pt-BR" dirty="0"/>
              <a:t> - Imobiliária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29261FD-A75B-2EEA-AAF2-B8F641C1B9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/>
              <a:t>Aluga Rápido</a:t>
            </a:r>
          </a:p>
        </p:txBody>
      </p:sp>
    </p:spTree>
    <p:extLst>
      <p:ext uri="{BB962C8B-B14F-4D97-AF65-F5344CB8AC3E}">
        <p14:creationId xmlns:p14="http://schemas.microsoft.com/office/powerpoint/2010/main" val="20034824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82823D-C3B4-7000-754E-756F4A965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Notebook Inicial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21388A6-C34B-3B45-9138-CDC09E79E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Entre no </a:t>
            </a:r>
            <a:r>
              <a:rPr lang="pt-BR" dirty="0" err="1"/>
              <a:t>github</a:t>
            </a:r>
            <a:r>
              <a:rPr lang="pt-BR" dirty="0"/>
              <a:t> do professor e baixar o notebook inicial.</a:t>
            </a:r>
          </a:p>
          <a:p>
            <a:r>
              <a:rPr lang="pt-BR" dirty="0"/>
              <a:t>Branch : Master</a:t>
            </a:r>
          </a:p>
          <a:p>
            <a:pPr lvl="1"/>
            <a:r>
              <a:rPr lang="pt-BR" dirty="0"/>
              <a:t>https://github.com/romulosilvestre/semanadatascience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9572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66E518-D614-BBC1-F77F-EAACC71B8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chemeClr val="accent6">
                    <a:lumMod val="50000"/>
                  </a:schemeClr>
                </a:solidFill>
              </a:rPr>
              <a:t>Hora um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3F5B925-ECAD-FD06-AE55-9EF38CA996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847588"/>
            <a:ext cx="9964138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Importar o Pandas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 módulo 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pandas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é uma biblioteca de software escrita para a linguagem de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programação Python para manipulação e análise de 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dados.Ela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oferece estruturas de dados e operações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para manipular tabelas numéricas e séries temporais. </a:t>
            </a:r>
            <a:endParaRPr kumimoji="0" lang="pt-BR" altLang="pt-B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785F677E-DBB6-308E-1398-DD9FC4F0CD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947709"/>
            <a:ext cx="1059540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Atribuir um alias (</a:t>
            </a:r>
            <a:r>
              <a:rPr kumimoji="0" lang="pt-BR" altLang="pt-B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pd</a:t>
            </a:r>
            <a:r>
              <a:rPr kumimoji="0" lang="pt-BR" altLang="pt-B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Ao importar a biblioteca 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pandas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atribuímos a ela o alias 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pd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Isso é uma convenção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comum entre programadores de Python para tornar  o código mais conciso e legível.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Em vez de ter que escrever 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pandas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cada vez que você usa uma função ou classe da biblioteca,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você pode simplesmente escrever 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pd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  <a:endParaRPr kumimoji="0" lang="pt-BR" altLang="pt-B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13571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04B61DF-ECDC-E9FE-6F31-621FF7387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76" y="2428706"/>
            <a:ext cx="11972486" cy="1999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7213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50B491-7222-FDDB-0731-099461A5F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Pandas e seus amigos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F39A96-802D-1B6E-64E6-8C285F942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Pandas – biblioteca de manipulação de dados</a:t>
            </a:r>
          </a:p>
          <a:p>
            <a:r>
              <a:rPr lang="pt-BR" dirty="0" err="1"/>
              <a:t>NumPy</a:t>
            </a:r>
            <a:r>
              <a:rPr lang="pt-BR" dirty="0"/>
              <a:t> – biblioteca que facilita a realização de cálculos científicos</a:t>
            </a:r>
          </a:p>
          <a:p>
            <a:r>
              <a:rPr lang="pt-BR" dirty="0" err="1"/>
              <a:t>Scikit-Learn</a:t>
            </a:r>
            <a:r>
              <a:rPr lang="pt-BR" dirty="0"/>
              <a:t> – biblioteca padrão para machine </a:t>
            </a:r>
            <a:r>
              <a:rPr lang="pt-BR" dirty="0" err="1"/>
              <a:t>learn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224161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785285A6-FA28-E1A0-256C-650A6D3092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6784799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508744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BE83B11-5AD7-0BFD-EE0C-17DB99F5F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874" y="1344705"/>
            <a:ext cx="10680891" cy="3899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7229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EC43379-8F7E-B802-7288-DCB8322C3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074" y="699246"/>
            <a:ext cx="11096691" cy="5559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3950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E5454324-5D70-21B1-5E2E-770737A08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918" y="132489"/>
            <a:ext cx="9018494" cy="6187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4297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81D5F97-9EDC-D0DF-D096-4330276AC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669" y="824753"/>
            <a:ext cx="11700825" cy="4984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4600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4DF96B5-F6B1-645C-7788-4F305DC72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896" y="950259"/>
            <a:ext cx="11604187" cy="5002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27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1523A7-39A3-59F5-FD96-3A68A51E4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9CC7A7-066B-8A78-6AFC-7156612A3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Estagiário de Ciência de Dados (você)</a:t>
            </a:r>
          </a:p>
          <a:p>
            <a:r>
              <a:rPr lang="pt-BR" dirty="0"/>
              <a:t>Engenheiro de IA</a:t>
            </a:r>
          </a:p>
          <a:p>
            <a:r>
              <a:rPr lang="pt-BR" dirty="0"/>
              <a:t>Desenvolvedor Django/</a:t>
            </a:r>
            <a:r>
              <a:rPr lang="pt-BR" dirty="0" err="1"/>
              <a:t>Flask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27315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FC10DD4-C517-1C34-FA94-C21C72276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52" y="1021976"/>
            <a:ext cx="11918648" cy="4823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9639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53EECB99-3BC0-A76E-4E1B-A5A328B45B9E}"/>
              </a:ext>
            </a:extLst>
          </p:cNvPr>
          <p:cNvSpPr txBox="1"/>
          <p:nvPr/>
        </p:nvSpPr>
        <p:spPr>
          <a:xfrm>
            <a:off x="753035" y="1219200"/>
            <a:ext cx="9998827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pt-BR" sz="4400" dirty="0"/>
              <a:t>Variável</a:t>
            </a:r>
          </a:p>
          <a:p>
            <a:pPr marL="742950" indent="-742950">
              <a:buFont typeface="+mj-lt"/>
              <a:buAutoNum type="arabicPeriod"/>
            </a:pPr>
            <a:r>
              <a:rPr lang="pt-BR" sz="4400" dirty="0"/>
              <a:t>Atribuição</a:t>
            </a:r>
          </a:p>
          <a:p>
            <a:pPr marL="742950" indent="-742950">
              <a:buFont typeface="+mj-lt"/>
              <a:buAutoNum type="arabicPeriod"/>
            </a:pPr>
            <a:r>
              <a:rPr lang="pt-BR" sz="4400" dirty="0"/>
              <a:t>Endereço relativo</a:t>
            </a:r>
          </a:p>
          <a:p>
            <a:pPr marL="742950" indent="-742950">
              <a:buFont typeface="+mj-lt"/>
              <a:buAutoNum type="arabicPeriod"/>
            </a:pPr>
            <a:r>
              <a:rPr lang="pt-BR" sz="4400" dirty="0" err="1"/>
              <a:t>pd</a:t>
            </a:r>
            <a:r>
              <a:rPr lang="pt-BR" sz="4400" dirty="0"/>
              <a:t> – aliás do módulo pandas </a:t>
            </a:r>
          </a:p>
          <a:p>
            <a:pPr marL="742950" indent="-742950">
              <a:buFont typeface="+mj-lt"/>
              <a:buAutoNum type="arabicPeriod"/>
            </a:pPr>
            <a:r>
              <a:rPr lang="pt-BR" sz="4400" dirty="0"/>
              <a:t>Função </a:t>
            </a:r>
            <a:r>
              <a:rPr lang="pt-BR" sz="4400" dirty="0" err="1"/>
              <a:t>read_csv</a:t>
            </a:r>
            <a:r>
              <a:rPr lang="pt-BR" sz="4400" dirty="0"/>
              <a:t>( )</a:t>
            </a:r>
          </a:p>
          <a:p>
            <a:pPr marL="742950" indent="-742950">
              <a:buFont typeface="+mj-lt"/>
              <a:buAutoNum type="arabicPeriod"/>
            </a:pPr>
            <a:r>
              <a:rPr lang="pt-BR" sz="4400" dirty="0"/>
              <a:t>Parâmetro da função </a:t>
            </a:r>
            <a:r>
              <a:rPr lang="pt-BR" sz="4400" dirty="0" err="1"/>
              <a:t>read_csv</a:t>
            </a:r>
            <a:r>
              <a:rPr lang="pt-BR" sz="4400" dirty="0"/>
              <a:t>(variável)</a:t>
            </a:r>
          </a:p>
        </p:txBody>
      </p:sp>
    </p:spTree>
    <p:extLst>
      <p:ext uri="{BB962C8B-B14F-4D97-AF65-F5344CB8AC3E}">
        <p14:creationId xmlns:p14="http://schemas.microsoft.com/office/powerpoint/2010/main" val="8540032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542F36-3FED-9D33-B67E-54EB2ADDE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Qual o tipo da variável </a:t>
            </a:r>
            <a:r>
              <a:rPr lang="pt-BR" dirty="0" err="1"/>
              <a:t>url</a:t>
            </a:r>
            <a:r>
              <a:rPr lang="pt-BR" dirty="0"/>
              <a:t>?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7EEDBE2-2B11-8565-8A16-986FF51932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21178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BFEAAE48-3DE6-6FEF-20C5-88892F6173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391" y="1524000"/>
            <a:ext cx="10515261" cy="3845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6148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427D377B-BAA5-DD9E-87EC-5FE50E5FE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92" y="1156447"/>
            <a:ext cx="11993918" cy="4527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5533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4C14A243-2183-7DDC-7EFE-29A763204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45" y="2716306"/>
            <a:ext cx="11951473" cy="1407459"/>
          </a:xfrm>
          <a:prstGeom prst="rect">
            <a:avLst/>
          </a:prstGeom>
        </p:spPr>
      </p:pic>
      <p:grpSp>
        <p:nvGrpSpPr>
          <p:cNvPr id="6" name="Agrupar 5">
            <a:extLst>
              <a:ext uri="{FF2B5EF4-FFF2-40B4-BE49-F238E27FC236}">
                <a16:creationId xmlns:a16="http://schemas.microsoft.com/office/drawing/2014/main" id="{2B82D19E-499D-310E-D41D-89FA96A19962}"/>
              </a:ext>
            </a:extLst>
          </p:cNvPr>
          <p:cNvGrpSpPr/>
          <p:nvPr/>
        </p:nvGrpSpPr>
        <p:grpSpPr>
          <a:xfrm>
            <a:off x="6875972" y="3752951"/>
            <a:ext cx="372240" cy="301320"/>
            <a:chOff x="6875972" y="3752951"/>
            <a:chExt cx="372240" cy="301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4" name="Tinta 3">
                  <a:extLst>
                    <a:ext uri="{FF2B5EF4-FFF2-40B4-BE49-F238E27FC236}">
                      <a16:creationId xmlns:a16="http://schemas.microsoft.com/office/drawing/2014/main" id="{8B4F4A7B-E7DF-C272-A2DF-7162E0C51801}"/>
                    </a:ext>
                  </a:extLst>
                </p14:cNvPr>
                <p14:cNvContentPartPr/>
                <p14:nvPr/>
              </p14:nvContentPartPr>
              <p14:xfrm>
                <a:off x="6875972" y="3827471"/>
                <a:ext cx="372240" cy="152280"/>
              </p14:xfrm>
            </p:contentPart>
          </mc:Choice>
          <mc:Fallback>
            <p:pic>
              <p:nvPicPr>
                <p:cNvPr id="4" name="Tinta 3">
                  <a:extLst>
                    <a:ext uri="{FF2B5EF4-FFF2-40B4-BE49-F238E27FC236}">
                      <a16:creationId xmlns:a16="http://schemas.microsoft.com/office/drawing/2014/main" id="{8B4F4A7B-E7DF-C272-A2DF-7162E0C5180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869852" y="3821351"/>
                  <a:ext cx="38448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5" name="Tinta 4">
                  <a:extLst>
                    <a:ext uri="{FF2B5EF4-FFF2-40B4-BE49-F238E27FC236}">
                      <a16:creationId xmlns:a16="http://schemas.microsoft.com/office/drawing/2014/main" id="{51FF90C6-5F99-E0BD-527A-DC90148FFE46}"/>
                    </a:ext>
                  </a:extLst>
                </p14:cNvPr>
                <p14:cNvContentPartPr/>
                <p14:nvPr/>
              </p14:nvContentPartPr>
              <p14:xfrm>
                <a:off x="6997292" y="3752951"/>
                <a:ext cx="228240" cy="301320"/>
              </p14:xfrm>
            </p:contentPart>
          </mc:Choice>
          <mc:Fallback>
            <p:pic>
              <p:nvPicPr>
                <p:cNvPr id="5" name="Tinta 4">
                  <a:extLst>
                    <a:ext uri="{FF2B5EF4-FFF2-40B4-BE49-F238E27FC236}">
                      <a16:creationId xmlns:a16="http://schemas.microsoft.com/office/drawing/2014/main" id="{51FF90C6-5F99-E0BD-527A-DC90148FFE4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991172" y="3746831"/>
                  <a:ext cx="240480" cy="313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" name="Agrupar 8">
            <a:extLst>
              <a:ext uri="{FF2B5EF4-FFF2-40B4-BE49-F238E27FC236}">
                <a16:creationId xmlns:a16="http://schemas.microsoft.com/office/drawing/2014/main" id="{CB56A6D4-D0FC-2EEA-4050-5E5C75EA8E7B}"/>
              </a:ext>
            </a:extLst>
          </p:cNvPr>
          <p:cNvGrpSpPr/>
          <p:nvPr/>
        </p:nvGrpSpPr>
        <p:grpSpPr>
          <a:xfrm>
            <a:off x="9215612" y="3738191"/>
            <a:ext cx="331920" cy="343800"/>
            <a:chOff x="9215612" y="3738191"/>
            <a:chExt cx="331920" cy="343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7" name="Tinta 6">
                  <a:extLst>
                    <a:ext uri="{FF2B5EF4-FFF2-40B4-BE49-F238E27FC236}">
                      <a16:creationId xmlns:a16="http://schemas.microsoft.com/office/drawing/2014/main" id="{DB70A239-6D44-AC97-320F-9991E8F1FD33}"/>
                    </a:ext>
                  </a:extLst>
                </p14:cNvPr>
                <p14:cNvContentPartPr/>
                <p14:nvPr/>
              </p14:nvContentPartPr>
              <p14:xfrm>
                <a:off x="9215612" y="3805871"/>
                <a:ext cx="284760" cy="190800"/>
              </p14:xfrm>
            </p:contentPart>
          </mc:Choice>
          <mc:Fallback>
            <p:pic>
              <p:nvPicPr>
                <p:cNvPr id="7" name="Tinta 6">
                  <a:extLst>
                    <a:ext uri="{FF2B5EF4-FFF2-40B4-BE49-F238E27FC236}">
                      <a16:creationId xmlns:a16="http://schemas.microsoft.com/office/drawing/2014/main" id="{DB70A239-6D44-AC97-320F-9991E8F1FD3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209492" y="3799751"/>
                  <a:ext cx="29700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8" name="Tinta 7">
                  <a:extLst>
                    <a:ext uri="{FF2B5EF4-FFF2-40B4-BE49-F238E27FC236}">
                      <a16:creationId xmlns:a16="http://schemas.microsoft.com/office/drawing/2014/main" id="{F9E6785E-E0DB-4D7A-A82F-3B040F038F09}"/>
                    </a:ext>
                  </a:extLst>
                </p14:cNvPr>
                <p14:cNvContentPartPr/>
                <p14:nvPr/>
              </p14:nvContentPartPr>
              <p14:xfrm>
                <a:off x="9293732" y="3738191"/>
                <a:ext cx="253800" cy="343800"/>
              </p14:xfrm>
            </p:contentPart>
          </mc:Choice>
          <mc:Fallback>
            <p:pic>
              <p:nvPicPr>
                <p:cNvPr id="8" name="Tinta 7">
                  <a:extLst>
                    <a:ext uri="{FF2B5EF4-FFF2-40B4-BE49-F238E27FC236}">
                      <a16:creationId xmlns:a16="http://schemas.microsoft.com/office/drawing/2014/main" id="{F9E6785E-E0DB-4D7A-A82F-3B040F038F0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287612" y="3732071"/>
                  <a:ext cx="266040" cy="356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0" name="Tinta 9">
                <a:extLst>
                  <a:ext uri="{FF2B5EF4-FFF2-40B4-BE49-F238E27FC236}">
                    <a16:creationId xmlns:a16="http://schemas.microsoft.com/office/drawing/2014/main" id="{38EA31C3-A35E-730E-4074-B4F7F547C098}"/>
                  </a:ext>
                </a:extLst>
              </p14:cNvPr>
              <p14:cNvContentPartPr/>
              <p14:nvPr/>
            </p14:nvContentPartPr>
            <p14:xfrm>
              <a:off x="7637012" y="3378911"/>
              <a:ext cx="477000" cy="559080"/>
            </p14:xfrm>
          </p:contentPart>
        </mc:Choice>
        <mc:Fallback>
          <p:pic>
            <p:nvPicPr>
              <p:cNvPr id="10" name="Tinta 9">
                <a:extLst>
                  <a:ext uri="{FF2B5EF4-FFF2-40B4-BE49-F238E27FC236}">
                    <a16:creationId xmlns:a16="http://schemas.microsoft.com/office/drawing/2014/main" id="{38EA31C3-A35E-730E-4074-B4F7F547C09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630892" y="3372791"/>
                <a:ext cx="489240" cy="571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Agrupar 13">
            <a:extLst>
              <a:ext uri="{FF2B5EF4-FFF2-40B4-BE49-F238E27FC236}">
                <a16:creationId xmlns:a16="http://schemas.microsoft.com/office/drawing/2014/main" id="{8B15AD06-5E60-105C-FB2D-DE8A8DAFE4D7}"/>
              </a:ext>
            </a:extLst>
          </p:cNvPr>
          <p:cNvGrpSpPr/>
          <p:nvPr/>
        </p:nvGrpSpPr>
        <p:grpSpPr>
          <a:xfrm>
            <a:off x="6614972" y="2623631"/>
            <a:ext cx="378360" cy="453600"/>
            <a:chOff x="6614972" y="2623631"/>
            <a:chExt cx="378360" cy="453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1" name="Tinta 10">
                  <a:extLst>
                    <a:ext uri="{FF2B5EF4-FFF2-40B4-BE49-F238E27FC236}">
                      <a16:creationId xmlns:a16="http://schemas.microsoft.com/office/drawing/2014/main" id="{7F9109D9-AB61-0440-54C8-91584C9F7691}"/>
                    </a:ext>
                  </a:extLst>
                </p14:cNvPr>
                <p14:cNvContentPartPr/>
                <p14:nvPr/>
              </p14:nvContentPartPr>
              <p14:xfrm>
                <a:off x="6614972" y="2623631"/>
                <a:ext cx="126720" cy="298080"/>
              </p14:xfrm>
            </p:contentPart>
          </mc:Choice>
          <mc:Fallback>
            <p:pic>
              <p:nvPicPr>
                <p:cNvPr id="11" name="Tinta 10">
                  <a:extLst>
                    <a:ext uri="{FF2B5EF4-FFF2-40B4-BE49-F238E27FC236}">
                      <a16:creationId xmlns:a16="http://schemas.microsoft.com/office/drawing/2014/main" id="{7F9109D9-AB61-0440-54C8-91584C9F769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608852" y="2617511"/>
                  <a:ext cx="13896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2" name="Tinta 11">
                  <a:extLst>
                    <a:ext uri="{FF2B5EF4-FFF2-40B4-BE49-F238E27FC236}">
                      <a16:creationId xmlns:a16="http://schemas.microsoft.com/office/drawing/2014/main" id="{B16D997E-358F-ECD5-F1A2-7251011CA3FA}"/>
                    </a:ext>
                  </a:extLst>
                </p14:cNvPr>
                <p14:cNvContentPartPr/>
                <p14:nvPr/>
              </p14:nvContentPartPr>
              <p14:xfrm>
                <a:off x="6831332" y="2750711"/>
                <a:ext cx="162000" cy="326520"/>
              </p14:xfrm>
            </p:contentPart>
          </mc:Choice>
          <mc:Fallback>
            <p:pic>
              <p:nvPicPr>
                <p:cNvPr id="12" name="Tinta 11">
                  <a:extLst>
                    <a:ext uri="{FF2B5EF4-FFF2-40B4-BE49-F238E27FC236}">
                      <a16:creationId xmlns:a16="http://schemas.microsoft.com/office/drawing/2014/main" id="{B16D997E-358F-ECD5-F1A2-7251011CA3F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825212" y="2744591"/>
                  <a:ext cx="174240" cy="338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FC86EE53-1275-2657-EB85-7B5D72C47B7A}"/>
              </a:ext>
            </a:extLst>
          </p:cNvPr>
          <p:cNvGrpSpPr/>
          <p:nvPr/>
        </p:nvGrpSpPr>
        <p:grpSpPr>
          <a:xfrm>
            <a:off x="9171332" y="2796791"/>
            <a:ext cx="791640" cy="353160"/>
            <a:chOff x="9171332" y="2796791"/>
            <a:chExt cx="791640" cy="353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3" name="Tinta 12">
                  <a:extLst>
                    <a:ext uri="{FF2B5EF4-FFF2-40B4-BE49-F238E27FC236}">
                      <a16:creationId xmlns:a16="http://schemas.microsoft.com/office/drawing/2014/main" id="{ADD4E526-5598-DE4B-6AFA-037C911C1DBD}"/>
                    </a:ext>
                  </a:extLst>
                </p14:cNvPr>
                <p14:cNvContentPartPr/>
                <p14:nvPr/>
              </p14:nvContentPartPr>
              <p14:xfrm>
                <a:off x="9171332" y="2796791"/>
                <a:ext cx="260640" cy="353160"/>
              </p14:xfrm>
            </p:contentPart>
          </mc:Choice>
          <mc:Fallback>
            <p:pic>
              <p:nvPicPr>
                <p:cNvPr id="13" name="Tinta 12">
                  <a:extLst>
                    <a:ext uri="{FF2B5EF4-FFF2-40B4-BE49-F238E27FC236}">
                      <a16:creationId xmlns:a16="http://schemas.microsoft.com/office/drawing/2014/main" id="{ADD4E526-5598-DE4B-6AFA-037C911C1DB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165212" y="2790671"/>
                  <a:ext cx="27288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5" name="Tinta 14">
                  <a:extLst>
                    <a:ext uri="{FF2B5EF4-FFF2-40B4-BE49-F238E27FC236}">
                      <a16:creationId xmlns:a16="http://schemas.microsoft.com/office/drawing/2014/main" id="{FE2A3A6C-5D8E-C706-6280-50637366BF95}"/>
                    </a:ext>
                  </a:extLst>
                </p14:cNvPr>
                <p14:cNvContentPartPr/>
                <p14:nvPr/>
              </p14:nvContentPartPr>
              <p14:xfrm>
                <a:off x="9511172" y="2814791"/>
                <a:ext cx="451800" cy="236880"/>
              </p14:xfrm>
            </p:contentPart>
          </mc:Choice>
          <mc:Fallback>
            <p:pic>
              <p:nvPicPr>
                <p:cNvPr id="15" name="Tinta 14">
                  <a:extLst>
                    <a:ext uri="{FF2B5EF4-FFF2-40B4-BE49-F238E27FC236}">
                      <a16:creationId xmlns:a16="http://schemas.microsoft.com/office/drawing/2014/main" id="{FE2A3A6C-5D8E-C706-6280-50637366BF95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505052" y="2808671"/>
                  <a:ext cx="464040" cy="249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4491053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322740A5-7865-F1EB-61C1-6DD754F856C1}"/>
                  </a:ext>
                </a:extLst>
              </p14:cNvPr>
              <p14:cNvContentPartPr/>
              <p14:nvPr/>
            </p14:nvContentPartPr>
            <p14:xfrm>
              <a:off x="2052692" y="1972391"/>
              <a:ext cx="360" cy="360"/>
            </p14:xfrm>
          </p:contentPart>
        </mc:Choice>
        <mc:Fallback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322740A5-7865-F1EB-61C1-6DD754F856C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46572" y="1966271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Imagem 3">
            <a:extLst>
              <a:ext uri="{FF2B5EF4-FFF2-40B4-BE49-F238E27FC236}">
                <a16:creationId xmlns:a16="http://schemas.microsoft.com/office/drawing/2014/main" id="{DBB2B30B-C98E-C745-9C95-58E83C2862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259" y="793979"/>
            <a:ext cx="11846982" cy="5284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4053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ACED40-EDE3-058D-89E6-7CB7C9FF6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Visualização não tá legal!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429184-5C25-94CF-6CC0-276F34C59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6F9859C-33FC-1068-ABA8-A6B3B94B4C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617" y="1362914"/>
            <a:ext cx="11009225" cy="4939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0702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E9E8081-E5B7-D1B1-FD91-BEED370A5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94868"/>
            <a:ext cx="11573435" cy="6263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6014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5C58B37B-D64B-B994-B4FF-60E23A367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55" y="555812"/>
            <a:ext cx="12050023" cy="5773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176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673606-4DEA-3BD0-1B6C-52CDBF72F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à Biblioteca Pandas</a:t>
            </a:r>
            <a:br>
              <a:rPr lang="pt-BR" dirty="0"/>
            </a:br>
            <a:r>
              <a:rPr lang="pt-BR" sz="3200" dirty="0"/>
              <a:t>O que é e por que usar Pandas?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37B710-EB2E-2DCA-03BF-5A7410402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Você acabou de ser contratado como estagiário na imobiliária mais badalada da cidade. O chefe te entrega uma planilha Excel com milhares de linhas de clientes e propriedades. É para surtar? Claro que não! Aqui entra o Pandas, uma biblioteca Python de código aberto que transforma o caos em uma sinfonia de dados!</a:t>
            </a:r>
          </a:p>
        </p:txBody>
      </p:sp>
    </p:spTree>
    <p:extLst>
      <p:ext uri="{BB962C8B-B14F-4D97-AF65-F5344CB8AC3E}">
        <p14:creationId xmlns:p14="http://schemas.microsoft.com/office/powerpoint/2010/main" val="24678614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E624FF75-4FA7-8B06-986B-B8D75821A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70" y="1631576"/>
            <a:ext cx="11940719" cy="3612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2157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5ACA738B-E74D-CC74-A33D-8B57E35B3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58" y="726141"/>
            <a:ext cx="11976083" cy="5405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3499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C3BBE4BF-D5CD-BC4C-4A2D-1C7C55249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74" y="1658471"/>
            <a:ext cx="12017288" cy="3514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1451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218A88-F2CE-931E-A629-BB2C673FC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Mova o </a:t>
            </a:r>
            <a:r>
              <a:rPr lang="pt-BR" dirty="0" err="1"/>
              <a:t>post-it</a:t>
            </a:r>
            <a:r>
              <a:rPr lang="pt-BR" dirty="0"/>
              <a:t> no </a:t>
            </a:r>
            <a:r>
              <a:rPr lang="pt-BR" dirty="0" err="1"/>
              <a:t>Trello</a:t>
            </a:r>
            <a:r>
              <a:rPr lang="pt-BR" dirty="0"/>
              <a:t>!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BB4CBE5-320D-993F-CDC7-367EEFD487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62831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6B372904-ECE0-E1C4-C53A-BA1465ABA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73604"/>
            <a:ext cx="12192000" cy="491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8115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C036930D-E4F9-E005-314C-9E27AB667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143" y="1945341"/>
            <a:ext cx="10689717" cy="2967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27693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C4790AC-F895-5E7C-86BE-352CB1AC3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654" y="1640541"/>
            <a:ext cx="7432515" cy="3146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24414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3F5297-725E-5E78-21C4-B011802BE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Até a próxima!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68148DC-13C5-4B94-CF3A-22AE961C3C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.... Exercício: pesquise sobre a palavra “pandas </a:t>
            </a:r>
            <a:r>
              <a:rPr lang="pt-BR" dirty="0" err="1"/>
              <a:t>python</a:t>
            </a:r>
            <a:r>
              <a:rPr lang="pt-BR" dirty="0"/>
              <a:t> no </a:t>
            </a:r>
            <a:r>
              <a:rPr lang="pt-BR" dirty="0" err="1"/>
              <a:t>youtube</a:t>
            </a:r>
            <a:r>
              <a:rPr lang="pt-BR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54022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FF947B-165E-1BF5-4742-3BB19F203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DataFrames</a:t>
            </a:r>
            <a:r>
              <a:rPr lang="pt-BR" dirty="0"/>
              <a:t> - Seu Novo Melhor Amigo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7480B7-DB54-09B2-50E7-51651F0B4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Transformando Dados em Informação</a:t>
            </a:r>
          </a:p>
          <a:p>
            <a:r>
              <a:rPr lang="pt-BR" dirty="0"/>
              <a:t>Com Pandas, você pode importar dados de várias fontes para um </a:t>
            </a:r>
            <a:r>
              <a:rPr lang="pt-BR" dirty="0" err="1"/>
              <a:t>DataFrame</a:t>
            </a:r>
            <a:r>
              <a:rPr lang="pt-BR" dirty="0"/>
              <a:t>, que é basicamente uma super planilha do Excel no mundo Python. Imagine filtrar, ordenar e transformar todos os dados da imobiliária com apenas algumas linhas de código. Vai ser moleza encontrar o cliente perfeito para aquele imóvel de luxo!</a:t>
            </a:r>
          </a:p>
        </p:txBody>
      </p:sp>
    </p:spTree>
    <p:extLst>
      <p:ext uri="{BB962C8B-B14F-4D97-AF65-F5344CB8AC3E}">
        <p14:creationId xmlns:p14="http://schemas.microsoft.com/office/powerpoint/2010/main" val="3359430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0D27A9-4816-2635-A6A3-15740654B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Poder das Operações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9A689A1-92F4-9713-0702-EE0FA81EC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Filtrar, Ordenar e Agregar</a:t>
            </a:r>
          </a:p>
          <a:p>
            <a:r>
              <a:rPr lang="pt-BR" dirty="0"/>
              <a:t>Pandas te permite realizar operações incríveis como filtrar os dados para encontrar os clientes VIP, ordenar as propriedades pelo preço e agregar informações para descobrir os bairros mais procurados. É como ter uma lupa mágica para ver tudo de forma clara e organizada.</a:t>
            </a:r>
          </a:p>
        </p:txBody>
      </p:sp>
    </p:spTree>
    <p:extLst>
      <p:ext uri="{BB962C8B-B14F-4D97-AF65-F5344CB8AC3E}">
        <p14:creationId xmlns:p14="http://schemas.microsoft.com/office/powerpoint/2010/main" val="3866849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0E9F18-6808-2BF5-87AB-70282EAFC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Aplicações do Pandas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9DFFED-A813-094B-2921-F9009EA32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 Ciência de Dados à Análise de Negócios</a:t>
            </a:r>
          </a:p>
          <a:p>
            <a:r>
              <a:rPr lang="pt-BR" dirty="0"/>
              <a:t>Pandas não é só para cientistas de dados em laboratórios secretos. Na imobiliária, ele ajuda em tudo: da análise de mercado para identificar tendências de preços à segmentação de clientes para campanhas de marketing. É a ferramenta que todo corretor esperto gostaria de ter</a:t>
            </a:r>
          </a:p>
        </p:txBody>
      </p:sp>
    </p:spTree>
    <p:extLst>
      <p:ext uri="{BB962C8B-B14F-4D97-AF65-F5344CB8AC3E}">
        <p14:creationId xmlns:p14="http://schemas.microsoft.com/office/powerpoint/2010/main" val="271425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AC2781-389A-FF5B-E535-4751B79E8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C96C8F-918F-8D90-109F-A295E6E43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Pandas é uma ferramenta poderosa que transforma como você trabalha com dados. Seja para criar relatórios detalhados ou visualizar informações complexas de maneira simples, é a melhor amiga dos analistas, cientistas e engenheiros de dados. Imagine se o Excel fosse um super-herói. É isso.</a:t>
            </a:r>
          </a:p>
        </p:txBody>
      </p:sp>
    </p:spTree>
    <p:extLst>
      <p:ext uri="{BB962C8B-B14F-4D97-AF65-F5344CB8AC3E}">
        <p14:creationId xmlns:p14="http://schemas.microsoft.com/office/powerpoint/2010/main" val="1112677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81802A-6FF8-0207-1BCF-78DAEB4EB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Agenda </a:t>
            </a:r>
            <a:r>
              <a:rPr lang="pt-BR" i="1" dirty="0"/>
              <a:t>(competências)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69E1E1-B34D-DA01-E643-091AF6FF2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Explorar as características de uma base</a:t>
            </a:r>
          </a:p>
          <a:p>
            <a:r>
              <a:rPr lang="pt-BR" dirty="0"/>
              <a:t>Realizar análises exploratórias com diferentes métodos</a:t>
            </a:r>
          </a:p>
          <a:p>
            <a:r>
              <a:rPr lang="pt-BR" dirty="0"/>
              <a:t>Lidar com valores nulos</a:t>
            </a:r>
          </a:p>
          <a:p>
            <a:r>
              <a:rPr lang="pt-BR" dirty="0"/>
              <a:t>Remover registros inconsistentes</a:t>
            </a:r>
          </a:p>
          <a:p>
            <a:r>
              <a:rPr lang="pt-BR" dirty="0"/>
              <a:t>Aplicar filtros</a:t>
            </a:r>
          </a:p>
          <a:p>
            <a:r>
              <a:rPr lang="pt-BR" dirty="0"/>
              <a:t>Criar colunas</a:t>
            </a:r>
          </a:p>
          <a:p>
            <a:r>
              <a:rPr lang="pt-BR" dirty="0"/>
              <a:t>Entre outras</a:t>
            </a:r>
          </a:p>
        </p:txBody>
      </p:sp>
    </p:spTree>
    <p:extLst>
      <p:ext uri="{BB962C8B-B14F-4D97-AF65-F5344CB8AC3E}">
        <p14:creationId xmlns:p14="http://schemas.microsoft.com/office/powerpoint/2010/main" val="17722597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</TotalTime>
  <Words>976</Words>
  <Application>Microsoft Office PowerPoint</Application>
  <PresentationFormat>Widescreen</PresentationFormat>
  <Paragraphs>108</Paragraphs>
  <Slides>47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47</vt:i4>
      </vt:variant>
    </vt:vector>
  </HeadingPairs>
  <TitlesOfParts>
    <vt:vector size="52" baseType="lpstr">
      <vt:lpstr>Arial</vt:lpstr>
      <vt:lpstr>Arial Unicode MS</vt:lpstr>
      <vt:lpstr>Calibri</vt:lpstr>
      <vt:lpstr>Calibri Light</vt:lpstr>
      <vt:lpstr>Tema do Office</vt:lpstr>
      <vt:lpstr>Pandas</vt:lpstr>
      <vt:lpstr>Storytelling - Imobiliária</vt:lpstr>
      <vt:lpstr>Atores</vt:lpstr>
      <vt:lpstr>Introdução à Biblioteca Pandas O que é e por que usar Pandas?</vt:lpstr>
      <vt:lpstr>DataFrames - Seu Novo Melhor Amigo</vt:lpstr>
      <vt:lpstr>O Poder das Operações</vt:lpstr>
      <vt:lpstr>Aplicações do Pandas</vt:lpstr>
      <vt:lpstr>Resumo</vt:lpstr>
      <vt:lpstr>Agenda (competências)</vt:lpstr>
      <vt:lpstr>Pré-requisitos</vt:lpstr>
      <vt:lpstr>Profissionais</vt:lpstr>
      <vt:lpstr>O problema</vt:lpstr>
      <vt:lpstr>Demandas</vt:lpstr>
      <vt:lpstr>Trello</vt:lpstr>
      <vt:lpstr>Base de Dados</vt:lpstr>
      <vt:lpstr>Base de Dados</vt:lpstr>
      <vt:lpstr>Apresentação do PowerPoint</vt:lpstr>
      <vt:lpstr>Apresentação do PowerPoint</vt:lpstr>
      <vt:lpstr>Ambiente do Curso</vt:lpstr>
      <vt:lpstr>Notebook Inicial</vt:lpstr>
      <vt:lpstr>Hora um </vt:lpstr>
      <vt:lpstr>Apresentação do PowerPoint</vt:lpstr>
      <vt:lpstr>Pandas e seus amigos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Qual o tipo da variável url?</vt:lpstr>
      <vt:lpstr>Apresentação do PowerPoint</vt:lpstr>
      <vt:lpstr>Apresentação do PowerPoint</vt:lpstr>
      <vt:lpstr>Apresentação do PowerPoint</vt:lpstr>
      <vt:lpstr>Apresentação do PowerPoint</vt:lpstr>
      <vt:lpstr>Visualização não tá legal!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Mova o post-it no Trello!</vt:lpstr>
      <vt:lpstr>Apresentação do PowerPoint</vt:lpstr>
      <vt:lpstr>Apresentação do PowerPoint</vt:lpstr>
      <vt:lpstr>Apresentação do PowerPoint</vt:lpstr>
      <vt:lpstr>Até a próxima!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Romulo Pereira</dc:creator>
  <cp:lastModifiedBy>Romulo Pereira</cp:lastModifiedBy>
  <cp:revision>2</cp:revision>
  <dcterms:created xsi:type="dcterms:W3CDTF">2024-07-14T13:26:38Z</dcterms:created>
  <dcterms:modified xsi:type="dcterms:W3CDTF">2024-07-14T20:24:31Z</dcterms:modified>
</cp:coreProperties>
</file>