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75" r:id="rId15"/>
    <p:sldId id="283" r:id="rId16"/>
    <p:sldId id="288" r:id="rId17"/>
    <p:sldId id="285" r:id="rId18"/>
    <p:sldId id="284" r:id="rId19"/>
    <p:sldId id="268" r:id="rId20"/>
    <p:sldId id="274" r:id="rId21"/>
    <p:sldId id="281" r:id="rId22"/>
    <p:sldId id="280" r:id="rId23"/>
    <p:sldId id="276" r:id="rId24"/>
    <p:sldId id="269" r:id="rId25"/>
    <p:sldId id="270" r:id="rId26"/>
    <p:sldId id="271" r:id="rId27"/>
    <p:sldId id="272" r:id="rId28"/>
    <p:sldId id="273" r:id="rId29"/>
    <p:sldId id="277" r:id="rId30"/>
    <p:sldId id="278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5EE47-61D7-44CE-ABCB-93AEAEE86C33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5EDF6-D540-4FFB-8E56-B7CAD68CF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22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5EDF6-D540-4FFB-8E56-B7CAD68CF121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90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8/22/2024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disciplinas.usp.br/pluginfile.php/6585707/mod_resource/content/1/Cole%20Nussbaumer%20Knaflic%20%282017%29.%20Storytelling%20com%20Dados%20_%20um%20Guia%20Sobre%20Visualiza%C3%A7%C3%A3o%20de%20Dados%20Para%20Profissionais%20de%20Neg%C3%B3cios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18DF3-3F49-4A21-B7C8-E96EE4FD2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gráficos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8176AA-F2A1-4420-A580-5F053A67A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Storytelling</a:t>
            </a:r>
            <a:r>
              <a:rPr lang="pt-BR" dirty="0"/>
              <a:t> (contando histórias com dados)</a:t>
            </a:r>
          </a:p>
        </p:txBody>
      </p:sp>
    </p:spTree>
    <p:extLst>
      <p:ext uri="{BB962C8B-B14F-4D97-AF65-F5344CB8AC3E}">
        <p14:creationId xmlns:p14="http://schemas.microsoft.com/office/powerpoint/2010/main" val="391166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935949C-BD74-49EB-8E90-3421FD9C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6" y="271791"/>
            <a:ext cx="8716161" cy="354265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F506ED4-24AD-4F89-8AFF-68F62FCE401B}"/>
              </a:ext>
            </a:extLst>
          </p:cNvPr>
          <p:cNvSpPr txBox="1"/>
          <p:nvPr/>
        </p:nvSpPr>
        <p:spPr>
          <a:xfrm>
            <a:off x="5463070" y="2043120"/>
            <a:ext cx="126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groupby</a:t>
            </a:r>
            <a:r>
              <a:rPr lang="pt-BR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26F29A-1F0F-4657-8658-93F2C2B73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27" y="3972314"/>
            <a:ext cx="8422547" cy="759929"/>
          </a:xfrm>
          <a:prstGeom prst="rect">
            <a:avLst/>
          </a:prstGeom>
          <a:solidFill>
            <a:srgbClr val="FFC000"/>
          </a:solidFill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DDFEB5-D806-4ECC-BF41-70C02ABC6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200" y="1053736"/>
            <a:ext cx="2575552" cy="24893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9341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A540205-D7C9-4B51-9F04-7493BDAB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91" y="133350"/>
            <a:ext cx="6477000" cy="67246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5E18E65-992A-4284-A4BD-4CA8660B8C86}"/>
              </a:ext>
            </a:extLst>
          </p:cNvPr>
          <p:cNvSpPr txBox="1"/>
          <p:nvPr/>
        </p:nvSpPr>
        <p:spPr>
          <a:xfrm>
            <a:off x="7524925" y="1124125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Forma 1 </a:t>
            </a:r>
            <a:r>
              <a:rPr lang="pt-BR" dirty="0"/>
              <a:t>– </a:t>
            </a:r>
            <a:r>
              <a:rPr lang="pt-BR" dirty="0" err="1"/>
              <a:t>Dataframe</a:t>
            </a:r>
            <a:r>
              <a:rPr lang="pt-BR" dirty="0"/>
              <a:t> ou Series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AB5F5E-D02A-4F07-B750-E6DE947E73BE}"/>
              </a:ext>
            </a:extLst>
          </p:cNvPr>
          <p:cNvSpPr txBox="1"/>
          <p:nvPr/>
        </p:nvSpPr>
        <p:spPr>
          <a:xfrm>
            <a:off x="7524925" y="2140591"/>
            <a:ext cx="32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Forma 2 </a:t>
            </a:r>
            <a:r>
              <a:rPr lang="pt-BR" dirty="0"/>
              <a:t>– Data </a:t>
            </a:r>
            <a:r>
              <a:rPr lang="pt-BR" dirty="0" err="1"/>
              <a:t>Visualization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498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4E629E0-002C-4099-9849-40358CCB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4" y="86687"/>
            <a:ext cx="5141316" cy="266842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E6B93F6-53C4-4A3D-A07C-824037A7D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94" y="2725627"/>
            <a:ext cx="5141316" cy="413237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9C860D0-1B11-4BB5-9AB9-C480645AD2DA}"/>
              </a:ext>
            </a:extLst>
          </p:cNvPr>
          <p:cNvSpPr txBox="1"/>
          <p:nvPr/>
        </p:nvSpPr>
        <p:spPr>
          <a:xfrm>
            <a:off x="5464171" y="889233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Forma 1 </a:t>
            </a:r>
            <a:r>
              <a:rPr lang="pt-BR" dirty="0"/>
              <a:t>– </a:t>
            </a:r>
            <a:r>
              <a:rPr lang="pt-BR" dirty="0" err="1"/>
              <a:t>Dataframe</a:t>
            </a:r>
            <a:r>
              <a:rPr lang="pt-BR" dirty="0"/>
              <a:t> ou Series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74E7EA-EA90-4CB2-82F6-2F8CEAC6B69D}"/>
              </a:ext>
            </a:extLst>
          </p:cNvPr>
          <p:cNvSpPr txBox="1"/>
          <p:nvPr/>
        </p:nvSpPr>
        <p:spPr>
          <a:xfrm>
            <a:off x="5464171" y="2895600"/>
            <a:ext cx="32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Forma 2 </a:t>
            </a:r>
            <a:r>
              <a:rPr lang="pt-BR" dirty="0"/>
              <a:t>– Data </a:t>
            </a:r>
            <a:r>
              <a:rPr lang="pt-BR" dirty="0" err="1"/>
              <a:t>Visualization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30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DAE4D-D9BD-452E-B4A1-7F10CDFEC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Publico alvo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61AA0D-EF22-480A-8A05-9FECEF168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Entender e estudar (gráficos simples , complexos)</a:t>
            </a:r>
          </a:p>
        </p:txBody>
      </p:sp>
    </p:spTree>
    <p:extLst>
      <p:ext uri="{BB962C8B-B14F-4D97-AF65-F5344CB8AC3E}">
        <p14:creationId xmlns:p14="http://schemas.microsoft.com/office/powerpoint/2010/main" val="378979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BEC3-E956-49C3-BF6A-BF87B34B1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7FFF82-5DBD-42A3-B59F-65EB300AE0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Apoiar o professor e orquestrador de IA para escolher os melhores estilos musicais para aplicar em atividades de sala de aula.</a:t>
            </a:r>
          </a:p>
        </p:txBody>
      </p:sp>
    </p:spTree>
    <p:extLst>
      <p:ext uri="{BB962C8B-B14F-4D97-AF65-F5344CB8AC3E}">
        <p14:creationId xmlns:p14="http://schemas.microsoft.com/office/powerpoint/2010/main" val="81485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3124CF7-3303-4A20-9B66-B9119D27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7" y="539525"/>
            <a:ext cx="4079245" cy="289428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592A305-9451-4946-935A-89F3A67B36D7}"/>
              </a:ext>
            </a:extLst>
          </p:cNvPr>
          <p:cNvSpPr txBox="1"/>
          <p:nvPr/>
        </p:nvSpPr>
        <p:spPr>
          <a:xfrm>
            <a:off x="224307" y="159391"/>
            <a:ext cx="456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Turma  Manhã (Inteligência Artificial)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54603F-3875-4899-AC4C-E8176B9A8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93" y="528723"/>
            <a:ext cx="4416658" cy="303836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C3DC237-C7E8-4740-A2BB-5B748EC9A588}"/>
              </a:ext>
            </a:extLst>
          </p:cNvPr>
          <p:cNvSpPr txBox="1"/>
          <p:nvPr/>
        </p:nvSpPr>
        <p:spPr>
          <a:xfrm>
            <a:off x="6422493" y="170193"/>
            <a:ext cx="441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Turma  Tarde (Inteligência Artificial)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EBF7FDA-9F62-4CBA-9246-6C7C9694F418}"/>
              </a:ext>
            </a:extLst>
          </p:cNvPr>
          <p:cNvSpPr/>
          <p:nvPr/>
        </p:nvSpPr>
        <p:spPr>
          <a:xfrm>
            <a:off x="535257" y="3959604"/>
            <a:ext cx="3122344" cy="1107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Operador de Micro (Alisson)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3C6F1F-8905-4E99-A257-D4EFD8DC8C42}"/>
              </a:ext>
            </a:extLst>
          </p:cNvPr>
          <p:cNvSpPr/>
          <p:nvPr/>
        </p:nvSpPr>
        <p:spPr>
          <a:xfrm>
            <a:off x="7076835" y="3925619"/>
            <a:ext cx="3308736" cy="104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Lógica de Programação (</a:t>
            </a:r>
            <a:r>
              <a:rPr lang="pt-BR" dirty="0" err="1"/>
              <a:t>Karython</a:t>
            </a:r>
            <a:r>
              <a:rPr lang="pt-BR" dirty="0"/>
              <a:t>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3FB5B25-1BDE-4DEA-9472-175B8C4F81B3}"/>
              </a:ext>
            </a:extLst>
          </p:cNvPr>
          <p:cNvSpPr/>
          <p:nvPr/>
        </p:nvSpPr>
        <p:spPr>
          <a:xfrm>
            <a:off x="535257" y="5592740"/>
            <a:ext cx="3122344" cy="92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Operador (Luciano)</a:t>
            </a:r>
          </a:p>
        </p:txBody>
      </p:sp>
    </p:spTree>
    <p:extLst>
      <p:ext uri="{BB962C8B-B14F-4D97-AF65-F5344CB8AC3E}">
        <p14:creationId xmlns:p14="http://schemas.microsoft.com/office/powerpoint/2010/main" val="26997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0EEA185-2CCA-4507-A0F7-D59517B4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41" y="1476462"/>
            <a:ext cx="7851224" cy="47230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983A95-30A3-4E4E-AD04-CD011FE32A07}"/>
              </a:ext>
            </a:extLst>
          </p:cNvPr>
          <p:cNvSpPr txBox="1"/>
          <p:nvPr/>
        </p:nvSpPr>
        <p:spPr>
          <a:xfrm>
            <a:off x="8397379" y="1476462"/>
            <a:ext cx="359976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5400" dirty="0" err="1"/>
              <a:t>groupby</a:t>
            </a:r>
            <a:r>
              <a:rPr lang="pt-BR" sz="5400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858710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49AAD9D-7140-4EFD-9E32-402F5E85F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214437"/>
            <a:ext cx="94202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6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674EE0-CDEA-4982-8EF0-0FD325E4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8" y="2093619"/>
            <a:ext cx="6128726" cy="286876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8908F0-1146-4D88-AC7A-44B6C7D2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658" y="2002242"/>
            <a:ext cx="6205417" cy="48557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B989D8C-0AB0-44AF-8C9F-8AA9D04F0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413" y="167978"/>
            <a:ext cx="3892179" cy="385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2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3DA7E6-DD47-4B72-844A-06ABC3D8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533" y="1082816"/>
            <a:ext cx="4098372" cy="411634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FED65DE-FD59-43A5-ABB1-A155ED256364}"/>
              </a:ext>
            </a:extLst>
          </p:cNvPr>
          <p:cNvSpPr/>
          <p:nvPr/>
        </p:nvSpPr>
        <p:spPr>
          <a:xfrm>
            <a:off x="2143737" y="5389074"/>
            <a:ext cx="7276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/>
              <a:t>https://linktr.ee/romulocesarsilvestre</a:t>
            </a:r>
          </a:p>
        </p:txBody>
      </p:sp>
    </p:spTree>
    <p:extLst>
      <p:ext uri="{BB962C8B-B14F-4D97-AF65-F5344CB8AC3E}">
        <p14:creationId xmlns:p14="http://schemas.microsoft.com/office/powerpoint/2010/main" val="410472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8C7A20-4951-44F3-8536-36A0E7A8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59" y="1614655"/>
            <a:ext cx="3765609" cy="25611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D99BBF5-2EFD-4D2B-BB0E-42C2F4586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68" y="2012298"/>
            <a:ext cx="3760247" cy="201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81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3218E-78D2-429B-BF6C-69373B2C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D7C5E2-C6DD-499A-B740-1E162D247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667052"/>
            <a:ext cx="4363925" cy="5360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D916899-9EE2-4A91-97F1-D6ED9AC0A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2421105"/>
            <a:ext cx="3884103" cy="7473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3A3AE13-1348-49DA-B6BF-5A8E99195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677" y="1339923"/>
            <a:ext cx="6304776" cy="411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61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AC8FC18-522C-472E-9B2A-E33B654F8101}"/>
              </a:ext>
            </a:extLst>
          </p:cNvPr>
          <p:cNvSpPr txBox="1"/>
          <p:nvPr/>
        </p:nvSpPr>
        <p:spPr>
          <a:xfrm>
            <a:off x="1174459" y="2835479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Visualização de Dados com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F46107F-8FCE-466A-84A8-08615522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27" y="3204811"/>
            <a:ext cx="3933825" cy="11620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2D4B70E-4253-4007-8DFA-87E7FA707EBF}"/>
              </a:ext>
            </a:extLst>
          </p:cNvPr>
          <p:cNvSpPr txBox="1">
            <a:spLocks/>
          </p:cNvSpPr>
          <p:nvPr/>
        </p:nvSpPr>
        <p:spPr>
          <a:xfrm>
            <a:off x="3884984" y="3946314"/>
            <a:ext cx="1211958" cy="570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+mn-lt"/>
              </a:rPr>
              <a:t>Tarefa 2</a:t>
            </a:r>
          </a:p>
        </p:txBody>
      </p:sp>
    </p:spTree>
    <p:extLst>
      <p:ext uri="{BB962C8B-B14F-4D97-AF65-F5344CB8AC3E}">
        <p14:creationId xmlns:p14="http://schemas.microsoft.com/office/powerpoint/2010/main" val="1471378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FA4F6-23BA-4A22-A3F0-E900FCD6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13C7E-4573-4D29-B622-0D89B4CE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ABC6E4-9C57-4929-A582-50FB3401D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3006971"/>
            <a:ext cx="10856582" cy="13888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05D64F-C9DC-4057-9179-952AA771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2178034"/>
            <a:ext cx="10848615" cy="65353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896155-2818-478C-B3DF-032CC7DD6A73}"/>
              </a:ext>
            </a:extLst>
          </p:cNvPr>
          <p:cNvSpPr txBox="1"/>
          <p:nvPr/>
        </p:nvSpPr>
        <p:spPr>
          <a:xfrm>
            <a:off x="453006" y="228180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3.1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8C8EB2-6032-4816-B0A7-1AFD839B7A57}"/>
              </a:ext>
            </a:extLst>
          </p:cNvPr>
          <p:cNvSpPr txBox="1"/>
          <p:nvPr/>
        </p:nvSpPr>
        <p:spPr>
          <a:xfrm>
            <a:off x="443978" y="363383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2360944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E0F3A5-C3B7-4883-8636-4F12A19D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037"/>
            <a:ext cx="12192000" cy="45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58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A56D6-010B-40B6-BCBC-06856601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Escolha do Gráfico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425C2-6498-4C3E-9330-02F9818E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</a:t>
            </a:r>
            <a:r>
              <a:rPr lang="pt-BR" dirty="0" err="1"/>
              <a:t>boxplot</a:t>
            </a:r>
            <a:r>
              <a:rPr lang="pt-BR" dirty="0"/>
              <a:t> é excelente para comparar a distribuição de notas entre diferentes estilos musicais, pois ele mostra a mediana, os quartis, e os outliers de cada gênero musical. Isso ajuda a identificar rapidamente qual estilo tem a maior ou menor mediana, além de destacar valores extremos.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486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F4118-97B8-487F-8710-89BCFEEC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uma figura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C754D-35C3-4E8D-842A-B9578AEB1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703E8E2-B7C7-4805-8285-6EA041F92C9B}"/>
              </a:ext>
            </a:extLst>
          </p:cNvPr>
          <p:cNvSpPr/>
          <p:nvPr/>
        </p:nvSpPr>
        <p:spPr>
          <a:xfrm>
            <a:off x="2033766" y="3223474"/>
            <a:ext cx="81244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 err="1"/>
              <a:t>plt.figure</a:t>
            </a:r>
            <a:r>
              <a:rPr lang="pt-BR" sz="5400" dirty="0"/>
              <a:t>(</a:t>
            </a:r>
            <a:r>
              <a:rPr lang="pt-BR" sz="5400" dirty="0" err="1"/>
              <a:t>figsize</a:t>
            </a:r>
            <a:r>
              <a:rPr lang="pt-BR" sz="5400" dirty="0"/>
              <a:t>=(12, 6))</a:t>
            </a:r>
          </a:p>
        </p:txBody>
      </p:sp>
    </p:spTree>
    <p:extLst>
      <p:ext uri="{BB962C8B-B14F-4D97-AF65-F5344CB8AC3E}">
        <p14:creationId xmlns:p14="http://schemas.microsoft.com/office/powerpoint/2010/main" val="4030364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BA710-D266-4F5C-ABE4-39780BA5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83841"/>
            <a:ext cx="10058400" cy="1609344"/>
          </a:xfrm>
        </p:spPr>
        <p:txBody>
          <a:bodyPr/>
          <a:lstStyle/>
          <a:p>
            <a:r>
              <a:rPr lang="pt-BR" dirty="0"/>
              <a:t>detalhes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686377-9999-47AA-869C-C6FBC11E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792103"/>
            <a:ext cx="8391525" cy="11144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3705257-E8C8-4D91-BD73-38C960F46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404" y="1943767"/>
            <a:ext cx="7362825" cy="18859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580A99-718B-4AA4-B2B0-FA57D53F3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82" y="3784958"/>
            <a:ext cx="7791450" cy="8477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07D9972-8D4D-4419-B8E1-79830817B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52" y="4680308"/>
            <a:ext cx="6343650" cy="4572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F33A6B5-3F9C-405E-91D8-D732B726B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182" y="5171668"/>
            <a:ext cx="7191375" cy="4095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22993D1-CE0B-439B-A170-D54AC5291F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475" y="5615403"/>
            <a:ext cx="7981950" cy="10763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DF03BD1-FDA0-4814-8303-3F6337DC4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6150" y="4594583"/>
            <a:ext cx="48958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51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B033F34-8C15-4D88-B02E-4BCFAA1D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666750"/>
            <a:ext cx="114776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97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E0F3A5-C3B7-4883-8636-4F12A19D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037"/>
            <a:ext cx="12192000" cy="45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52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3124CF7-3303-4A20-9B66-B9119D27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95" y="862273"/>
            <a:ext cx="7522609" cy="53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3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0CD55-9464-4638-A212-49B582EA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550AFB-BAA0-4687-9E7C-42F98D59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Utilizam gráficos simples</a:t>
            </a:r>
          </a:p>
          <a:p>
            <a:pPr lvl="1"/>
            <a:r>
              <a:rPr lang="pt-BR" dirty="0"/>
              <a:t>Barra Horizontal</a:t>
            </a:r>
          </a:p>
          <a:p>
            <a:pPr lvl="1"/>
            <a:r>
              <a:rPr lang="pt-BR" dirty="0"/>
              <a:t>Barra Vertical</a:t>
            </a:r>
          </a:p>
          <a:p>
            <a:pPr lvl="1"/>
            <a:r>
              <a:rPr lang="pt-BR" dirty="0"/>
              <a:t>Pizza </a:t>
            </a:r>
          </a:p>
          <a:p>
            <a:pPr lvl="1"/>
            <a:r>
              <a:rPr lang="pt-BR" dirty="0"/>
              <a:t>Linhas</a:t>
            </a:r>
          </a:p>
          <a:p>
            <a:r>
              <a:rPr lang="pt-BR" dirty="0"/>
              <a:t>Excel</a:t>
            </a:r>
          </a:p>
          <a:p>
            <a:pPr lvl="1"/>
            <a:r>
              <a:rPr lang="pt-BR" dirty="0"/>
              <a:t>Gráficos</a:t>
            </a:r>
          </a:p>
          <a:p>
            <a:pPr lvl="1"/>
            <a:r>
              <a:rPr lang="pt-BR" dirty="0"/>
              <a:t>Power BI</a:t>
            </a:r>
          </a:p>
          <a:p>
            <a:pPr lvl="1"/>
            <a:r>
              <a:rPr lang="pt-BR" dirty="0"/>
              <a:t>VBA (gráficos na mão)</a:t>
            </a:r>
          </a:p>
          <a:p>
            <a:pPr lvl="1"/>
            <a:r>
              <a:rPr lang="pt-BR" dirty="0"/>
              <a:t>Tabela Dinâmica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CA64F6-276E-4E0C-84D2-0738C172C7FA}"/>
              </a:ext>
            </a:extLst>
          </p:cNvPr>
          <p:cNvSpPr txBox="1"/>
          <p:nvPr/>
        </p:nvSpPr>
        <p:spPr>
          <a:xfrm>
            <a:off x="5058562" y="1735514"/>
            <a:ext cx="1531188" cy="37856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4800" dirty="0"/>
              <a:t>.</a:t>
            </a:r>
            <a:r>
              <a:rPr lang="pt-BR" sz="4800" dirty="0" err="1"/>
              <a:t>csv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xls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xml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json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txt</a:t>
            </a:r>
            <a:endParaRPr lang="pt-BR" sz="48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E852295-8BBA-45F8-88C6-4FD6F8DC464E}"/>
              </a:ext>
            </a:extLst>
          </p:cNvPr>
          <p:cNvSpPr/>
          <p:nvPr/>
        </p:nvSpPr>
        <p:spPr>
          <a:xfrm>
            <a:off x="7519010" y="2093976"/>
            <a:ext cx="3011648" cy="1219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ERP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50C704D-ECD9-4819-813E-F881122FED4F}"/>
              </a:ext>
            </a:extLst>
          </p:cNvPr>
          <p:cNvSpPr/>
          <p:nvPr/>
        </p:nvSpPr>
        <p:spPr>
          <a:xfrm>
            <a:off x="7649633" y="4029164"/>
            <a:ext cx="3011648" cy="1219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Sistemas</a:t>
            </a:r>
          </a:p>
        </p:txBody>
      </p:sp>
    </p:spTree>
    <p:extLst>
      <p:ext uri="{BB962C8B-B14F-4D97-AF65-F5344CB8AC3E}">
        <p14:creationId xmlns:p14="http://schemas.microsoft.com/office/powerpoint/2010/main" val="3173865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2CE6667-1BA7-437D-8AF6-21DAA5BF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1132"/>
            <a:ext cx="12172950" cy="18383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9CCC2B0-E18A-44B6-B44D-4A59BDD61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377"/>
            <a:ext cx="12192000" cy="34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8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7594B6-038A-458B-AA67-2C479458C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6" y="1404238"/>
            <a:ext cx="4055901" cy="42079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36F1F6B-55C7-40BF-9C26-67D181CCC728}"/>
              </a:ext>
            </a:extLst>
          </p:cNvPr>
          <p:cNvSpPr txBox="1"/>
          <p:nvPr/>
        </p:nvSpPr>
        <p:spPr>
          <a:xfrm>
            <a:off x="1851094" y="939567"/>
            <a:ext cx="83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series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842E88-1C5E-48FB-9D0B-983EDF25C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00" y="308756"/>
            <a:ext cx="6025393" cy="27343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5D8331-9ECF-482A-9FC4-E70CF7A8F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900" y="3192690"/>
            <a:ext cx="4213371" cy="271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19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5EB82-5B50-4715-8722-23F70E0B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Karython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23A7A-2796-40A5-BEF4-2DE998D3C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Publico-Alvo</a:t>
            </a:r>
            <a:r>
              <a:rPr lang="pt-BR" b="1" dirty="0"/>
              <a:t>: </a:t>
            </a:r>
            <a:r>
              <a:rPr lang="pt-BR" dirty="0"/>
              <a:t>Nem</a:t>
            </a:r>
          </a:p>
          <a:p>
            <a:r>
              <a:rPr lang="pt-BR" dirty="0"/>
              <a:t>Gráfico entregue para o professor:</a:t>
            </a:r>
          </a:p>
          <a:p>
            <a:pPr marL="617220" lvl="1" indent="-342900">
              <a:buFont typeface="+mj-lt"/>
              <a:buAutoNum type="arabicPeriod"/>
            </a:pPr>
            <a:r>
              <a:rPr lang="pt-BR" dirty="0"/>
              <a:t>Barra Vertical</a:t>
            </a:r>
          </a:p>
          <a:p>
            <a:pPr marL="617220" lvl="1" indent="-342900">
              <a:buFont typeface="+mj-lt"/>
              <a:buAutoNum type="arabicPeriod"/>
            </a:pPr>
            <a:r>
              <a:rPr lang="pt-BR" dirty="0"/>
              <a:t>Barra Horizontal</a:t>
            </a:r>
          </a:p>
          <a:p>
            <a:pPr marL="617220" lvl="1" indent="-342900">
              <a:buFont typeface="+mj-lt"/>
              <a:buAutoNum type="arabicPeriod"/>
            </a:pPr>
            <a:r>
              <a:rPr lang="pt-BR" dirty="0" err="1"/>
              <a:t>Boxplot</a:t>
            </a:r>
            <a:endParaRPr lang="pt-BR" dirty="0"/>
          </a:p>
          <a:p>
            <a:pPr marL="617220" lvl="1" indent="-342900">
              <a:buFont typeface="+mj-lt"/>
              <a:buAutoNum type="arabicPeriod"/>
            </a:pPr>
            <a:r>
              <a:rPr lang="pt-BR" dirty="0"/>
              <a:t>Histograma</a:t>
            </a:r>
          </a:p>
          <a:p>
            <a:pPr marL="617220" lvl="1" indent="-342900">
              <a:buFont typeface="+mj-lt"/>
              <a:buAutoNum type="arabicPeriod"/>
            </a:pPr>
            <a:r>
              <a:rPr lang="pt-BR" dirty="0"/>
              <a:t>Pizza</a:t>
            </a:r>
          </a:p>
        </p:txBody>
      </p:sp>
    </p:spTree>
    <p:extLst>
      <p:ext uri="{BB962C8B-B14F-4D97-AF65-F5344CB8AC3E}">
        <p14:creationId xmlns:p14="http://schemas.microsoft.com/office/powerpoint/2010/main" val="3801436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76B22-FA19-4599-B27E-0B572917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258" y="150989"/>
            <a:ext cx="10058400" cy="1609344"/>
          </a:xfrm>
        </p:spPr>
        <p:txBody>
          <a:bodyPr/>
          <a:lstStyle/>
          <a:p>
            <a:r>
              <a:rPr lang="pt-BR" dirty="0"/>
              <a:t>Gabarito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963A01-5FB8-44CD-9D1C-DD594B062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915" y="368316"/>
            <a:ext cx="4105275" cy="13239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55019E-B16C-480F-9C60-37C10C436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60" y="2126748"/>
            <a:ext cx="9906000" cy="10096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83E344E-E00C-4E13-94DC-4B2BF3A1D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252" y="475418"/>
            <a:ext cx="2722490" cy="110977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0476DA4-326A-4D9E-9CD1-33FD6EDA4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180" y="3677957"/>
            <a:ext cx="10354597" cy="8520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D108E6A-299C-411A-8725-4161EE25D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978" y="4782205"/>
            <a:ext cx="84772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07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47907E4-3374-4270-A0CE-85875C3C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5019"/>
            <a:ext cx="12192000" cy="302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59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8D44229-997F-4242-8EA6-0A3F9EA38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8" y="1317071"/>
            <a:ext cx="11585939" cy="411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40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0FAB9BB-2805-4EED-9C96-4D5388A4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09" y="-100668"/>
            <a:ext cx="9938058" cy="63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02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FD45B9-B80B-4BD5-9A12-8E12272AD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981" y="653016"/>
            <a:ext cx="3983503" cy="513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66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E74EB89-ECDB-4B52-9027-292C7BF0B813}"/>
              </a:ext>
            </a:extLst>
          </p:cNvPr>
          <p:cNvSpPr/>
          <p:nvPr/>
        </p:nvSpPr>
        <p:spPr>
          <a:xfrm>
            <a:off x="268448" y="1518407"/>
            <a:ext cx="2592198" cy="434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COLETA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3B754C2-67B0-4194-B456-D04C01324E4B}"/>
              </a:ext>
            </a:extLst>
          </p:cNvPr>
          <p:cNvSpPr/>
          <p:nvPr/>
        </p:nvSpPr>
        <p:spPr>
          <a:xfrm>
            <a:off x="3205993" y="1518407"/>
            <a:ext cx="2592198" cy="434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PRÉ-PROCESSAMENTO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81CB131-273F-49BD-9982-F331543E415F}"/>
              </a:ext>
            </a:extLst>
          </p:cNvPr>
          <p:cNvSpPr/>
          <p:nvPr/>
        </p:nvSpPr>
        <p:spPr>
          <a:xfrm>
            <a:off x="7029974" y="486561"/>
            <a:ext cx="4345498" cy="2541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Inteligência Artificial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306F87-6F3B-44DA-B0BC-C861D5472CB6}"/>
              </a:ext>
            </a:extLst>
          </p:cNvPr>
          <p:cNvSpPr/>
          <p:nvPr/>
        </p:nvSpPr>
        <p:spPr>
          <a:xfrm>
            <a:off x="7029974" y="3691156"/>
            <a:ext cx="4345498" cy="2541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 VISUALIZATION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BF601F3-39F8-497E-82E1-BD2C1BC2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94" y="1837189"/>
            <a:ext cx="1459574" cy="14659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85C92DA-47C1-4769-9C86-D41EF9D4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33" y="2122415"/>
            <a:ext cx="2236518" cy="9060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1F093A-B563-4B0F-A057-D34A24E60F23}"/>
              </a:ext>
            </a:extLst>
          </p:cNvPr>
          <p:cNvSpPr txBox="1"/>
          <p:nvPr/>
        </p:nvSpPr>
        <p:spPr>
          <a:xfrm>
            <a:off x="3895996" y="4437776"/>
            <a:ext cx="121219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df.drop</a:t>
            </a:r>
            <a:r>
              <a:rPr lang="pt-BR" dirty="0"/>
              <a:t>( )</a:t>
            </a:r>
          </a:p>
          <a:p>
            <a:r>
              <a:rPr lang="pt-BR" dirty="0" err="1"/>
              <a:t>df.sum</a:t>
            </a:r>
            <a:r>
              <a:rPr lang="pt-BR" dirty="0"/>
              <a:t>( )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EFC94B7-9838-4D8F-9564-D1FF094D38D4}"/>
              </a:ext>
            </a:extLst>
          </p:cNvPr>
          <p:cNvCxnSpPr/>
          <p:nvPr/>
        </p:nvCxnSpPr>
        <p:spPr>
          <a:xfrm flipV="1">
            <a:off x="5964572" y="1837189"/>
            <a:ext cx="788566" cy="4949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DFA76D0-36B4-41B3-91EA-B4335E99F1A6}"/>
              </a:ext>
            </a:extLst>
          </p:cNvPr>
          <p:cNvCxnSpPr>
            <a:cxnSpLocks/>
          </p:cNvCxnSpPr>
          <p:nvPr/>
        </p:nvCxnSpPr>
        <p:spPr>
          <a:xfrm>
            <a:off x="5964572" y="4605556"/>
            <a:ext cx="1020099" cy="3353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259A28B-E742-4EAF-B296-3473D8D82909}"/>
              </a:ext>
            </a:extLst>
          </p:cNvPr>
          <p:cNvSpPr txBox="1"/>
          <p:nvPr/>
        </p:nvSpPr>
        <p:spPr>
          <a:xfrm>
            <a:off x="7350966" y="3807926"/>
            <a:ext cx="3703514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Barra Horizontal</a:t>
            </a:r>
          </a:p>
          <a:p>
            <a:r>
              <a:rPr lang="pt-BR" dirty="0"/>
              <a:t>Linha</a:t>
            </a:r>
          </a:p>
          <a:p>
            <a:r>
              <a:rPr lang="pt-BR" dirty="0"/>
              <a:t>Dispersão</a:t>
            </a:r>
          </a:p>
          <a:p>
            <a:r>
              <a:rPr lang="pt-BR" dirty="0"/>
              <a:t>Pizza</a:t>
            </a:r>
          </a:p>
          <a:p>
            <a:r>
              <a:rPr lang="pt-BR" dirty="0" err="1"/>
              <a:t>Boxplot</a:t>
            </a:r>
            <a:endParaRPr lang="pt-BR" dirty="0"/>
          </a:p>
          <a:p>
            <a:r>
              <a:rPr lang="pt-BR" dirty="0"/>
              <a:t>Histograma</a:t>
            </a:r>
          </a:p>
          <a:p>
            <a:r>
              <a:rPr lang="pt-BR" dirty="0"/>
              <a:t>Gráfico como figura</a:t>
            </a:r>
          </a:p>
          <a:p>
            <a:r>
              <a:rPr lang="pt-BR" dirty="0" err="1"/>
              <a:t>Subplot</a:t>
            </a:r>
            <a:r>
              <a:rPr lang="pt-BR" dirty="0"/>
              <a:t>( )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1FFBA4D-D727-4369-8FD6-38F4CFC765A0}"/>
              </a:ext>
            </a:extLst>
          </p:cNvPr>
          <p:cNvSpPr/>
          <p:nvPr/>
        </p:nvSpPr>
        <p:spPr>
          <a:xfrm>
            <a:off x="8482942" y="4530055"/>
            <a:ext cx="2414357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Gráficos</a:t>
            </a:r>
          </a:p>
        </p:txBody>
      </p:sp>
    </p:spTree>
    <p:extLst>
      <p:ext uri="{BB962C8B-B14F-4D97-AF65-F5344CB8AC3E}">
        <p14:creationId xmlns:p14="http://schemas.microsoft.com/office/powerpoint/2010/main" val="2331164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923DD00-A280-4236-AACD-BAD7185F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96" y="163585"/>
            <a:ext cx="8282078" cy="65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6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B632B0F-BF9B-48EB-8F4F-CC774F82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6" y="549704"/>
            <a:ext cx="9469685" cy="57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70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28451E3-785D-421C-9443-B7D00171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76" y="492582"/>
            <a:ext cx="4030658" cy="2077762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7677DEC-55C1-4073-946E-90BE42659748}"/>
              </a:ext>
            </a:extLst>
          </p:cNvPr>
          <p:cNvSpPr txBox="1"/>
          <p:nvPr/>
        </p:nvSpPr>
        <p:spPr>
          <a:xfrm>
            <a:off x="3548543" y="609082"/>
            <a:ext cx="1350050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SUBPLOT 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DFBE3C-36AB-4ECC-81AB-2A08DEB01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481" y="492582"/>
            <a:ext cx="4206460" cy="2087093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302631F-46F5-4A8E-BB09-6CECA6648790}"/>
              </a:ext>
            </a:extLst>
          </p:cNvPr>
          <p:cNvSpPr txBox="1"/>
          <p:nvPr/>
        </p:nvSpPr>
        <p:spPr>
          <a:xfrm>
            <a:off x="8457500" y="667826"/>
            <a:ext cx="1350050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SUBPLOT 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DA95F7-272B-426C-88E1-934265E7A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05" y="2936148"/>
            <a:ext cx="9121441" cy="368073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C77B9B-415C-4FB4-B9C3-1308F4E36E53}"/>
              </a:ext>
            </a:extLst>
          </p:cNvPr>
          <p:cNvSpPr txBox="1"/>
          <p:nvPr/>
        </p:nvSpPr>
        <p:spPr>
          <a:xfrm>
            <a:off x="8457500" y="3059668"/>
            <a:ext cx="1350050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SUBPLOT 3</a:t>
            </a:r>
          </a:p>
        </p:txBody>
      </p:sp>
    </p:spTree>
    <p:extLst>
      <p:ext uri="{BB962C8B-B14F-4D97-AF65-F5344CB8AC3E}">
        <p14:creationId xmlns:p14="http://schemas.microsoft.com/office/powerpoint/2010/main" val="2375121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600D0-F8B6-4C7E-865A-C312F948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 – Variáveis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850B91-3917-4EB9-8482-807FD318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78127"/>
            <a:ext cx="10058400" cy="4050792"/>
          </a:xfrm>
        </p:spPr>
        <p:txBody>
          <a:bodyPr>
            <a:normAutofit fontScale="85000" lnSpcReduction="20000"/>
          </a:bodyPr>
          <a:lstStyle/>
          <a:p>
            <a:r>
              <a:rPr lang="pt-BR" u="sng" dirty="0"/>
              <a:t>Professor</a:t>
            </a:r>
          </a:p>
          <a:p>
            <a:pPr lvl="1"/>
            <a:r>
              <a:rPr lang="pt-BR" dirty="0"/>
              <a:t>Categórica</a:t>
            </a:r>
          </a:p>
          <a:p>
            <a:pPr lvl="2"/>
            <a:r>
              <a:rPr lang="pt-BR" dirty="0"/>
              <a:t>Qualitativa</a:t>
            </a:r>
          </a:p>
          <a:p>
            <a:pPr lvl="2"/>
            <a:r>
              <a:rPr lang="pt-BR" dirty="0"/>
              <a:t>Nominal</a:t>
            </a:r>
          </a:p>
          <a:p>
            <a:r>
              <a:rPr lang="pt-BR" dirty="0"/>
              <a:t>Faixa-etária</a:t>
            </a:r>
          </a:p>
          <a:p>
            <a:pPr lvl="1"/>
            <a:r>
              <a:rPr lang="pt-BR" dirty="0"/>
              <a:t>Categórica</a:t>
            </a:r>
          </a:p>
          <a:p>
            <a:pPr lvl="2"/>
            <a:r>
              <a:rPr lang="pt-BR" dirty="0"/>
              <a:t>Qualitativa</a:t>
            </a:r>
          </a:p>
          <a:p>
            <a:pPr lvl="2"/>
            <a:r>
              <a:rPr lang="pt-BR" dirty="0"/>
              <a:t>Ordinal</a:t>
            </a:r>
          </a:p>
          <a:p>
            <a:r>
              <a:rPr lang="pt-BR" dirty="0"/>
              <a:t>Idade</a:t>
            </a:r>
          </a:p>
          <a:p>
            <a:pPr lvl="1"/>
            <a:r>
              <a:rPr lang="pt-BR" dirty="0" err="1"/>
              <a:t>Númerica</a:t>
            </a:r>
            <a:endParaRPr lang="pt-BR" dirty="0"/>
          </a:p>
          <a:p>
            <a:pPr lvl="2"/>
            <a:r>
              <a:rPr lang="pt-BR" dirty="0"/>
              <a:t>Q	</a:t>
            </a:r>
            <a:r>
              <a:rPr lang="pt-BR" dirty="0" err="1"/>
              <a:t>uantitativa</a:t>
            </a:r>
            <a:endParaRPr lang="pt-BR" dirty="0"/>
          </a:p>
          <a:p>
            <a:pPr lvl="2"/>
            <a:r>
              <a:rPr lang="pt-BR" dirty="0"/>
              <a:t>Discreta</a:t>
            </a:r>
          </a:p>
          <a:p>
            <a:r>
              <a:rPr lang="pt-BR" dirty="0"/>
              <a:t>Qual a sua pretensão salarial para o curso </a:t>
            </a:r>
          </a:p>
          <a:p>
            <a:pPr lvl="1"/>
            <a:r>
              <a:rPr lang="pt-BR" dirty="0" err="1"/>
              <a:t>Númerica</a:t>
            </a:r>
            <a:endParaRPr lang="pt-BR" dirty="0"/>
          </a:p>
          <a:p>
            <a:pPr lvl="2"/>
            <a:r>
              <a:rPr lang="pt-BR" dirty="0"/>
              <a:t>Quantitativa</a:t>
            </a:r>
          </a:p>
          <a:p>
            <a:pPr lvl="2"/>
            <a:r>
              <a:rPr lang="pt-BR" dirty="0"/>
              <a:t>Contínuas</a:t>
            </a:r>
          </a:p>
          <a:p>
            <a:pPr lvl="2"/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6AA43A-B5F9-47DD-9AE0-D75FBDE2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692" y="2266140"/>
            <a:ext cx="5069928" cy="30498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71282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3F8DF-D24E-4C3F-B299-A6B44CD1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2 - notebook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6E7C96-8B82-43A5-B4E4-80D5AE771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64" y="1851520"/>
            <a:ext cx="9448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89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3F8DF-D24E-4C3F-B299-A6B44CD1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3 - notebook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0E0E22-8442-4969-BB8F-BB1EF08F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8" y="1934901"/>
            <a:ext cx="10335237" cy="264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14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64FE4-1C79-4562-A87B-6684703F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É hora de </a:t>
            </a:r>
            <a:r>
              <a:rPr lang="pt-BR" dirty="0" err="1"/>
              <a:t>codar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4F99FC-D7E5-413D-A335-A46E14F84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Manualmente ou com IA (GITHUB </a:t>
            </a:r>
            <a:r>
              <a:rPr lang="pt-BR" dirty="0" err="1"/>
              <a:t>Copilot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2590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9BDA59-F721-401C-85DD-72C90BE78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8" y="285600"/>
            <a:ext cx="12192000" cy="511234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B27EF32-1072-430E-86FB-C625F68685EF}"/>
              </a:ext>
            </a:extLst>
          </p:cNvPr>
          <p:cNvSpPr/>
          <p:nvPr/>
        </p:nvSpPr>
        <p:spPr>
          <a:xfrm>
            <a:off x="1012425" y="5480275"/>
            <a:ext cx="94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https://github.com/features/copilot</a:t>
            </a:r>
          </a:p>
        </p:txBody>
      </p:sp>
    </p:spTree>
    <p:extLst>
      <p:ext uri="{BB962C8B-B14F-4D97-AF65-F5344CB8AC3E}">
        <p14:creationId xmlns:p14="http://schemas.microsoft.com/office/powerpoint/2010/main" val="1224489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3E59-6F22-4FDC-BE48-C9DFCECA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5E877B5-C2B0-4CFB-A1C3-5DE310309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579179"/>
              </p:ext>
            </p:extLst>
          </p:nvPr>
        </p:nvGraphicFramePr>
        <p:xfrm>
          <a:off x="1069975" y="2120900"/>
          <a:ext cx="100584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31813457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625611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98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head</a:t>
                      </a:r>
                      <a:r>
                        <a:rPr lang="pt-BR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Cabeçalho do </a:t>
                      </a:r>
                      <a:r>
                        <a:rPr lang="pt-BR" dirty="0" err="1"/>
                        <a:t>Dataframe</a:t>
                      </a:r>
                      <a:r>
                        <a:rPr lang="pt-BR" dirty="0"/>
                        <a:t> (mostra as primeiras linhas do </a:t>
                      </a:r>
                      <a:r>
                        <a:rPr lang="pt-BR" dirty="0" err="1"/>
                        <a:t>dataframe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0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info</a:t>
                      </a:r>
                      <a:r>
                        <a:rPr lang="pt-BR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Informações técnicas do </a:t>
                      </a:r>
                      <a:r>
                        <a:rPr lang="pt-BR" dirty="0" err="1"/>
                        <a:t>dataframe</a:t>
                      </a:r>
                      <a:r>
                        <a:rPr lang="pt-BR" dirty="0"/>
                        <a:t> (o tipo , valores nulos, total de entrada etc..)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89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describe</a:t>
                      </a:r>
                      <a:r>
                        <a:rPr lang="pt-BR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Informações de estatística descritiva (min, </a:t>
                      </a:r>
                      <a:r>
                        <a:rPr lang="pt-BR" dirty="0" err="1"/>
                        <a:t>max</a:t>
                      </a:r>
                      <a:r>
                        <a:rPr lang="pt-BR" dirty="0"/>
                        <a:t>, média, mediana, quartis)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87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14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C0824E3-EA20-4073-A036-2147E5128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08" y="1831202"/>
            <a:ext cx="5619750" cy="39338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9BE8FC7-2930-4E0E-B037-21D90D4B124D}"/>
              </a:ext>
            </a:extLst>
          </p:cNvPr>
          <p:cNvSpPr txBox="1"/>
          <p:nvPr/>
        </p:nvSpPr>
        <p:spPr>
          <a:xfrm>
            <a:off x="3984771" y="947956"/>
            <a:ext cx="4066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Sala de Guerra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1D580B-76BA-4643-845E-C7C66780E59F}"/>
              </a:ext>
            </a:extLst>
          </p:cNvPr>
          <p:cNvSpPr txBox="1"/>
          <p:nvPr/>
        </p:nvSpPr>
        <p:spPr>
          <a:xfrm>
            <a:off x="8758106" y="2021747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65194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5F8F7-0776-42A6-86B0-B71EE02F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00294"/>
            <a:ext cx="10058400" cy="793682"/>
          </a:xfrm>
        </p:spPr>
        <p:txBody>
          <a:bodyPr>
            <a:normAutofit fontScale="90000"/>
          </a:bodyPr>
          <a:lstStyle/>
          <a:p>
            <a:r>
              <a:rPr lang="pt-BR" dirty="0"/>
              <a:t>BOXPLOT x </a:t>
            </a:r>
            <a:r>
              <a:rPr lang="pt-BR" dirty="0" err="1"/>
              <a:t>pd.describe</a:t>
            </a:r>
            <a:r>
              <a:rPr lang="pt-BR" dirty="0"/>
              <a:t>(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09776B-026B-49B6-9D47-5F006552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Estatística Descritiva</a:t>
            </a:r>
          </a:p>
          <a:p>
            <a:pPr lvl="1"/>
            <a:r>
              <a:rPr lang="pt-BR" dirty="0"/>
              <a:t>População</a:t>
            </a:r>
          </a:p>
          <a:p>
            <a:pPr lvl="2"/>
            <a:r>
              <a:rPr lang="pt-BR" dirty="0"/>
              <a:t>12 milhões pessoas</a:t>
            </a:r>
          </a:p>
          <a:p>
            <a:pPr lvl="1"/>
            <a:r>
              <a:rPr lang="pt-BR" dirty="0"/>
              <a:t>Amostra</a:t>
            </a:r>
          </a:p>
          <a:p>
            <a:pPr lvl="2"/>
            <a:r>
              <a:rPr lang="pt-BR" dirty="0"/>
              <a:t>1.092 pessoas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BA0682-8929-4CAA-81B0-6CD6E173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774" y="2481950"/>
            <a:ext cx="6571943" cy="11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1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0EEA185-2CCA-4507-A0F7-D59517B4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41" y="1476462"/>
            <a:ext cx="7851224" cy="47230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983A95-30A3-4E4E-AD04-CD011FE32A07}"/>
              </a:ext>
            </a:extLst>
          </p:cNvPr>
          <p:cNvSpPr txBox="1"/>
          <p:nvPr/>
        </p:nvSpPr>
        <p:spPr>
          <a:xfrm>
            <a:off x="8397379" y="1476462"/>
            <a:ext cx="359976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5400" dirty="0" err="1"/>
              <a:t>groupby</a:t>
            </a:r>
            <a:r>
              <a:rPr lang="pt-BR" sz="5400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421434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D1C7F48-0394-42AB-B8CB-8C7B6C93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2" y="2139193"/>
            <a:ext cx="6160279" cy="397668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C609EB5-75EC-49B7-8AB0-AEB974A1F8E8}"/>
              </a:ext>
            </a:extLst>
          </p:cNvPr>
          <p:cNvSpPr txBox="1"/>
          <p:nvPr/>
        </p:nvSpPr>
        <p:spPr>
          <a:xfrm>
            <a:off x="973572" y="1502944"/>
            <a:ext cx="51224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b="1" dirty="0" err="1">
                <a:solidFill>
                  <a:srgbClr val="FF0000"/>
                </a:solidFill>
              </a:rPr>
              <a:t>Storytelling</a:t>
            </a:r>
            <a:r>
              <a:rPr lang="pt-BR" sz="3400" b="1" dirty="0">
                <a:solidFill>
                  <a:srgbClr val="FF0000"/>
                </a:solidFill>
              </a:rPr>
              <a:t> com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BC4E67-8CD6-41C5-8708-AE81E60E9D7F}"/>
              </a:ext>
            </a:extLst>
          </p:cNvPr>
          <p:cNvSpPr txBox="1"/>
          <p:nvPr/>
        </p:nvSpPr>
        <p:spPr>
          <a:xfrm>
            <a:off x="5033812" y="630013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Link</a:t>
            </a: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2013F3-1D57-42F3-B864-1E6A30C82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377" y="783192"/>
            <a:ext cx="4545459" cy="7764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EE14577-65F4-4282-BC6D-D113DC5FF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676" y="1559661"/>
            <a:ext cx="4890094" cy="37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7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F03B383-A57F-474C-AA5A-4B24EFC00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4" y="1166070"/>
            <a:ext cx="5674271" cy="353595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2127849-05C4-4684-AF77-2363404E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58" y="838898"/>
            <a:ext cx="5779017" cy="47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3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840</TotalTime>
  <Words>417</Words>
  <Application>Microsoft Office PowerPoint</Application>
  <PresentationFormat>Widescreen</PresentationFormat>
  <Paragraphs>118</Paragraphs>
  <Slides>46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1" baseType="lpstr">
      <vt:lpstr>Calibri</vt:lpstr>
      <vt:lpstr>Rockwell</vt:lpstr>
      <vt:lpstr>Rockwell Condensed</vt:lpstr>
      <vt:lpstr>Wingdings</vt:lpstr>
      <vt:lpstr>Tipo de Madeira</vt:lpstr>
      <vt:lpstr>gráficos</vt:lpstr>
      <vt:lpstr>Apresentação do PowerPoint</vt:lpstr>
      <vt:lpstr>Pontos</vt:lpstr>
      <vt:lpstr>Apresentação do PowerPoint</vt:lpstr>
      <vt:lpstr>Apresentação do PowerPoint</vt:lpstr>
      <vt:lpstr>BOXPLOT x pd.describe( 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Publico alvo</vt:lpstr>
      <vt:lpstr>objetivo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Tarefa 1</vt:lpstr>
      <vt:lpstr>Apresentação do PowerPoint</vt:lpstr>
      <vt:lpstr>Tarefa 3</vt:lpstr>
      <vt:lpstr>Apresentação do PowerPoint</vt:lpstr>
      <vt:lpstr>Escolha do Gráfico </vt:lpstr>
      <vt:lpstr>Crie uma figura</vt:lpstr>
      <vt:lpstr>detalhes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Karython</vt:lpstr>
      <vt:lpstr>Gabarito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Passo 1 – Variáveis ?</vt:lpstr>
      <vt:lpstr>Passo 2 - notebook</vt:lpstr>
      <vt:lpstr>Passo 3 - notebook</vt:lpstr>
      <vt:lpstr>É hora de codar</vt:lpstr>
      <vt:lpstr>Apresentação do PowerPoint</vt:lpstr>
      <vt:lpstr>métodos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gráficos</dc:title>
  <dc:creator>Romulo Pereira</dc:creator>
  <cp:lastModifiedBy>Romulo Pereira</cp:lastModifiedBy>
  <cp:revision>44</cp:revision>
  <dcterms:created xsi:type="dcterms:W3CDTF">2024-08-20T17:26:22Z</dcterms:created>
  <dcterms:modified xsi:type="dcterms:W3CDTF">2024-08-22T14:54:11Z</dcterms:modified>
</cp:coreProperties>
</file>