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6" r:id="rId11"/>
    <p:sldId id="257" r:id="rId12"/>
    <p:sldId id="288" r:id="rId13"/>
    <p:sldId id="271" r:id="rId14"/>
    <p:sldId id="266" r:id="rId15"/>
    <p:sldId id="272" r:id="rId16"/>
    <p:sldId id="268" r:id="rId17"/>
    <p:sldId id="277" r:id="rId18"/>
    <p:sldId id="258" r:id="rId19"/>
    <p:sldId id="259" r:id="rId20"/>
    <p:sldId id="260" r:id="rId21"/>
    <p:sldId id="264" r:id="rId22"/>
    <p:sldId id="261" r:id="rId23"/>
    <p:sldId id="262" r:id="rId24"/>
    <p:sldId id="263" r:id="rId25"/>
    <p:sldId id="265" r:id="rId26"/>
    <p:sldId id="274" r:id="rId27"/>
    <p:sldId id="273" r:id="rId28"/>
    <p:sldId id="27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4ABDA-A24A-4187-8FF0-C03D576A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4ADC1F-0D5B-471F-950D-5D23D8117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4867A-5C1A-4D86-864C-247EA686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8F9EF-A9F9-4979-ACF1-7A0324A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47C7B-BAF9-41E8-9549-242B815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23B8-049E-4E09-8781-ECAA503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C2CB68-B325-4598-9BBA-14803394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43502-B206-4256-B13A-38FE91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4E89D-2707-4597-8E5B-362A988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2E3B3-F2BC-437E-8D87-2F20100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897C0C-88CB-4C16-B3A9-C2A07C12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8D234-BD53-4F54-9EBF-9B513DBE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F3342-115B-4FE2-867F-C6480A37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E235C-DB42-47AB-A93F-C3E41194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9D0E3-6807-454B-92E5-B1812584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3F7A-5AD4-4355-A333-351CC53A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EB286-FB74-4F6B-A937-BA2AC9B3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232E1-015E-4651-8080-219BA20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7DBB2-C1E7-4FF4-B42E-D4D9426B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D23D4-8F09-4AB9-9194-991051E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C8369-A416-4F0F-9284-110E2A91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28468-1BC0-43F8-85D4-83FF3452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15FB4-E7B7-402D-873C-D6984D2D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EB6C8-D475-4B60-98C0-8EE6A7DE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3CFF-895E-452E-9B20-05B5450B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D2D4-47A8-4239-AF4D-5D85C98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533E7-84C1-4B76-8B75-BCFCC806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9FD372-5951-47B1-8A24-1E46C9D8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476EF-8BB4-44D9-8287-6F306CF6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DF33E-AFB8-40FD-BB5D-527AB80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BEDEF-E659-4685-A0D7-1472F57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136E-42EA-485E-906E-9E2D61BF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6407E-D72C-4550-BBA2-A54D5043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91968-92CA-4094-89E3-6C23967D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5D7113-3559-499E-AF74-93B0A512F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6F7313-514A-4946-A50E-33DD494F3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D26F42-0498-462B-838E-33E0EA1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FA1325-7BAB-443B-B83B-5945405E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C7037-478B-450D-A42F-E3299F2C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9BC8-D548-426C-BE48-766D8A1E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B0A90-B933-449C-B46D-7F491A9E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CED9F6-3347-4D35-A994-B0544A09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3EAA6F-4701-4D2A-9ABF-206FECCE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9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D7456A-BC6B-4D9B-8566-89477CF4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0385D2-7445-4E23-84A2-AA561A9E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66D11B-05E5-4564-8537-95AED820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B025-34A5-46F0-B64D-0F798733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F6748-F627-492F-81AD-4F277DDD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20423-B2D3-4EB2-B051-EEA6FDB4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113C7-0FEC-45CC-8FD0-6AD6D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E36D4-239F-4FA3-9F78-BCA428D8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357EB-F891-4E67-B535-EB4D554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6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64B-2FFF-427F-8C57-F4F61C36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ADE4CC-D8E2-41FA-81F2-ECB4FE0D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526E69-A9DC-4C04-9BAA-EC6C176E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7BC36-2B42-4257-89D2-39EA9A18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64791-743B-4020-9F34-C61C6DB3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0A3BD-93A2-4B9F-A5EB-9AD342C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2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6AF028-5A0C-4C67-B272-B7B65BD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7AA1A3-117C-431B-ACF4-AF7B5374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D3529-01DE-4562-A25C-E98F954E0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6FA0-3AC3-4E56-A1F7-C286E86D027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E4605-61D8-44B5-B657-28660F9D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A1E47D-067B-432A-9A5C-BDDB0695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F5C6-2071-40FD-ACCD-2836E6B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 e suas aplicações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DB5241-F2DB-44EE-A91B-D1DF1366C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Professor Rômulo Cesar Silvestre Leite</a:t>
            </a:r>
          </a:p>
        </p:txBody>
      </p:sp>
    </p:spTree>
    <p:extLst>
      <p:ext uri="{BB962C8B-B14F-4D97-AF65-F5344CB8AC3E}">
        <p14:creationId xmlns:p14="http://schemas.microsoft.com/office/powerpoint/2010/main" val="16380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99E759-83F3-433C-AB3D-3C790C22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6" y="1275480"/>
            <a:ext cx="6389949" cy="43070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F0731A-9E21-4FF5-9559-31416356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72" y="1429033"/>
            <a:ext cx="5446336" cy="3999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500656-3B5E-4F3E-BCFF-8C5AF84F676F}"/>
              </a:ext>
            </a:extLst>
          </p:cNvPr>
          <p:cNvSpPr txBox="1"/>
          <p:nvPr/>
        </p:nvSpPr>
        <p:spPr>
          <a:xfrm>
            <a:off x="7727742" y="844258"/>
            <a:ext cx="428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1943 -Warren </a:t>
            </a:r>
            <a:r>
              <a:rPr lang="pt-BR" sz="3200" dirty="0" err="1"/>
              <a:t>Mcculloch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144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44108B-95A7-4DBB-AC82-ECEB62EA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0" y="1807644"/>
            <a:ext cx="7726790" cy="37879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911C221-9C16-4110-A044-BFCCA431DAB7}"/>
              </a:ext>
            </a:extLst>
          </p:cNvPr>
          <p:cNvSpPr/>
          <p:nvPr/>
        </p:nvSpPr>
        <p:spPr>
          <a:xfrm>
            <a:off x="1595946" y="923656"/>
            <a:ext cx="3846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1943 - </a:t>
            </a:r>
            <a:r>
              <a:rPr lang="pt-BR" sz="3600" dirty="0"/>
              <a:t>Walter </a:t>
            </a:r>
            <a:r>
              <a:rPr lang="pt-BR" sz="3600" dirty="0" err="1"/>
              <a:t>Pitts</a:t>
            </a:r>
            <a:r>
              <a:rPr lang="pt-BR" sz="3600" dirty="0"/>
              <a:t> </a:t>
            </a:r>
            <a:r>
              <a:rPr lang="pt-BR" dirty="0"/>
              <a:t>- Lógico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3A4026-6705-4E50-89EB-D239ED775DDD}"/>
              </a:ext>
            </a:extLst>
          </p:cNvPr>
          <p:cNvSpPr/>
          <p:nvPr/>
        </p:nvSpPr>
        <p:spPr>
          <a:xfrm>
            <a:off x="6749104" y="1345979"/>
            <a:ext cx="466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Que tal uma rede de portas lógicas?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7291FD-8BC8-4E60-883F-C2224274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84" y="2034738"/>
            <a:ext cx="3008407" cy="4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0E3A3-7314-4D8A-AE89-F173478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um neurônio artificial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EC09C-5B04-45E1-9650-4A3AD3D6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 Recebe várias entradas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Multiplica cada entrada por um peso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Soma os resultados e adiciona um bias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Passa essa soma por uma função de ativação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Produz uma saída que pode ser usada para tomar decisões ou como entrada para outros neurônios</a:t>
            </a:r>
          </a:p>
        </p:txBody>
      </p:sp>
    </p:spTree>
    <p:extLst>
      <p:ext uri="{BB962C8B-B14F-4D97-AF65-F5344CB8AC3E}">
        <p14:creationId xmlns:p14="http://schemas.microsoft.com/office/powerpoint/2010/main" val="28586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8B42-8E0B-4776-97DF-EDB1AC4F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Escovar Bit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08524-60B5-41E5-BF29-B1F2C210D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Termo popular para programar em baixo nível</a:t>
            </a:r>
          </a:p>
        </p:txBody>
      </p:sp>
    </p:spTree>
    <p:extLst>
      <p:ext uri="{BB962C8B-B14F-4D97-AF65-F5344CB8AC3E}">
        <p14:creationId xmlns:p14="http://schemas.microsoft.com/office/powerpoint/2010/main" val="237681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FCC5DB-A43C-4432-9FDC-4CFD90692A26}"/>
              </a:ext>
            </a:extLst>
          </p:cNvPr>
          <p:cNvSpPr/>
          <p:nvPr/>
        </p:nvSpPr>
        <p:spPr>
          <a:xfrm>
            <a:off x="4545864" y="3075057"/>
            <a:ext cx="3100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/>
              <a:t>TABELA ASCII </a:t>
            </a:r>
          </a:p>
        </p:txBody>
      </p:sp>
    </p:spTree>
    <p:extLst>
      <p:ext uri="{BB962C8B-B14F-4D97-AF65-F5344CB8AC3E}">
        <p14:creationId xmlns:p14="http://schemas.microsoft.com/office/powerpoint/2010/main" val="281347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9F1981-A836-4520-B6C1-267482831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456703"/>
            <a:ext cx="8120417" cy="57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D4FF-2717-4FD9-A207-4E073D73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</a:t>
            </a:r>
            <a:r>
              <a:rPr lang="pt-BR" i="1" dirty="0" err="1"/>
              <a:t>bitwise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378F3-C006-4E56-98D2-35342B3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operações que manipulam diretamente os bits de números inteiros. </a:t>
            </a:r>
          </a:p>
          <a:p>
            <a:r>
              <a:rPr lang="pt-BR" dirty="0"/>
              <a:t>Em vez de trabalhar com os números como um todo, essas operações lidam com cada bit individualmente na sua representação binária.</a:t>
            </a:r>
          </a:p>
          <a:p>
            <a:r>
              <a:rPr lang="pt-BR" dirty="0"/>
              <a:t>Elas são bastante úteis em otimizações de baixo nível, manipulação de dados em sistemas embarcados, criptografia, compressão de dados, e em qualquer lugar onde trabalhar diretamente com bits seja mais eficiente.</a:t>
            </a:r>
          </a:p>
        </p:txBody>
      </p:sp>
    </p:spTree>
    <p:extLst>
      <p:ext uri="{BB962C8B-B14F-4D97-AF65-F5344CB8AC3E}">
        <p14:creationId xmlns:p14="http://schemas.microsoft.com/office/powerpoint/2010/main" val="29464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480723-A088-4D71-A5F6-D9D23694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5" y="2224726"/>
            <a:ext cx="10219283" cy="18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C0BD7B-DE04-4EFD-99D8-00230833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160" y="0"/>
            <a:ext cx="12362160" cy="65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2A679-E43F-4722-A1CE-8B59C89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40E0-9DE0-43BE-95AD-1516B84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Problema: </a:t>
            </a:r>
            <a:r>
              <a:rPr lang="pt-BR" dirty="0"/>
              <a:t>motoristas que dirige seus veículos com sono.</a:t>
            </a:r>
          </a:p>
        </p:txBody>
      </p:sp>
    </p:spTree>
    <p:extLst>
      <p:ext uri="{BB962C8B-B14F-4D97-AF65-F5344CB8AC3E}">
        <p14:creationId xmlns:p14="http://schemas.microsoft.com/office/powerpoint/2010/main" val="26287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66422-018B-4170-9617-0CF94621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7428B-3511-41EE-A9D5-C0A83055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Deep</a:t>
            </a:r>
            <a:r>
              <a:rPr lang="pt-BR" dirty="0"/>
              <a:t> Learning é um aprendizado profundo</a:t>
            </a:r>
          </a:p>
          <a:p>
            <a:r>
              <a:rPr lang="pt-BR" dirty="0"/>
              <a:t>É uma inteligência artificial</a:t>
            </a:r>
          </a:p>
          <a:p>
            <a:r>
              <a:rPr lang="pt-BR" dirty="0"/>
              <a:t>É uma subcategoria do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65878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2A679-E43F-4722-A1CE-8B59C89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40E0-9DE0-43BE-95AD-1516B84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Problema: </a:t>
            </a:r>
            <a:r>
              <a:rPr lang="pt-BR" dirty="0"/>
              <a:t>criar uma visão computacional para detectar sonolência na face do motorista.</a:t>
            </a:r>
          </a:p>
        </p:txBody>
      </p:sp>
    </p:spTree>
    <p:extLst>
      <p:ext uri="{BB962C8B-B14F-4D97-AF65-F5344CB8AC3E}">
        <p14:creationId xmlns:p14="http://schemas.microsoft.com/office/powerpoint/2010/main" val="296880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13368E-F764-451C-9F44-82E0B9F9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4" y="150124"/>
            <a:ext cx="10596368" cy="6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6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D505E1-5E73-47FD-8749-DB6EB832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" y="783968"/>
            <a:ext cx="11730566" cy="48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6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B027B2-7FFC-4ECA-A7C3-C55765B4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" y="2115403"/>
            <a:ext cx="11180555" cy="1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9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220312-84A3-49D2-9A6E-89766B9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40" y="2197289"/>
            <a:ext cx="6593935" cy="20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240196-68A1-4DB3-9155-76BB52D9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2" y="788031"/>
            <a:ext cx="9696998" cy="58823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8B201A9-0516-4C0B-BCEE-3FD60EB1ADCB}"/>
              </a:ext>
            </a:extLst>
          </p:cNvPr>
          <p:cNvSpPr txBox="1"/>
          <p:nvPr/>
        </p:nvSpPr>
        <p:spPr>
          <a:xfrm>
            <a:off x="115742" y="-42966"/>
            <a:ext cx="207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CONDA</a:t>
            </a:r>
          </a:p>
        </p:txBody>
      </p:sp>
    </p:spTree>
    <p:extLst>
      <p:ext uri="{BB962C8B-B14F-4D97-AF65-F5344CB8AC3E}">
        <p14:creationId xmlns:p14="http://schemas.microsoft.com/office/powerpoint/2010/main" val="64030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E1118-E684-47AE-9E75-1EBAE28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Visão Computacional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A8551-6878-46D4-ABEA-688597F5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3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7672-5468-4FB9-A1EE-2562853E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012E2-DE48-430D-95A6-87735802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1328B0-F235-476B-B04E-C5B5C7E7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5" y="259307"/>
            <a:ext cx="8843749" cy="57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F5FF61-17EF-4072-B7DC-48BA5D9A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5" y="141027"/>
            <a:ext cx="10545012" cy="61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3B7-1AE2-4BF5-BEAC-A0487137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3ED46-B45A-4580-9B9B-237F13C6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Importante aprender a história e a evolução das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BDEA9E-01E5-4B92-BFBF-7B1A36652E61}"/>
              </a:ext>
            </a:extLst>
          </p:cNvPr>
          <p:cNvSpPr/>
          <p:nvPr/>
        </p:nvSpPr>
        <p:spPr>
          <a:xfrm>
            <a:off x="838200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1940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3A1FEA-43D9-430E-B8AE-0D420CEFF08F}"/>
              </a:ext>
            </a:extLst>
          </p:cNvPr>
          <p:cNvSpPr/>
          <p:nvPr/>
        </p:nvSpPr>
        <p:spPr>
          <a:xfrm>
            <a:off x="2838253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1950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97C7A5-69ED-4412-A8C5-8C12B55857DB}"/>
              </a:ext>
            </a:extLst>
          </p:cNvPr>
          <p:cNvSpPr/>
          <p:nvPr/>
        </p:nvSpPr>
        <p:spPr>
          <a:xfrm>
            <a:off x="4838306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1970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39E72C-A787-46AA-B5CE-D89DE4233056}"/>
              </a:ext>
            </a:extLst>
          </p:cNvPr>
          <p:cNvSpPr/>
          <p:nvPr/>
        </p:nvSpPr>
        <p:spPr>
          <a:xfrm>
            <a:off x="6838359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1980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DBB1E-3C92-48BC-AA38-5DB92A066A03}"/>
              </a:ext>
            </a:extLst>
          </p:cNvPr>
          <p:cNvSpPr/>
          <p:nvPr/>
        </p:nvSpPr>
        <p:spPr>
          <a:xfrm>
            <a:off x="8838412" y="2576477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1990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54E80-E94F-4C6D-9447-CC68D2B496ED}"/>
              </a:ext>
            </a:extLst>
          </p:cNvPr>
          <p:cNvSpPr txBox="1"/>
          <p:nvPr/>
        </p:nvSpPr>
        <p:spPr>
          <a:xfrm>
            <a:off x="2106105" y="3223317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1º Modelo Neural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5DA3964-0519-41CE-8101-22506974549C}"/>
              </a:ext>
            </a:extLst>
          </p:cNvPr>
          <p:cNvSpPr/>
          <p:nvPr/>
        </p:nvSpPr>
        <p:spPr>
          <a:xfrm>
            <a:off x="933254" y="1286422"/>
            <a:ext cx="9705677" cy="127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em L 12">
            <a:extLst>
              <a:ext uri="{FF2B5EF4-FFF2-40B4-BE49-F238E27FC236}">
                <a16:creationId xmlns:a16="http://schemas.microsoft.com/office/drawing/2014/main" id="{4F2A99A4-43BF-4074-BA26-547AF8F96E2F}"/>
              </a:ext>
            </a:extLst>
          </p:cNvPr>
          <p:cNvSpPr/>
          <p:nvPr/>
        </p:nvSpPr>
        <p:spPr>
          <a:xfrm>
            <a:off x="1295399" y="3088952"/>
            <a:ext cx="886120" cy="405353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1BCCF1-8FEE-4922-BB54-62AFC82A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9904"/>
            <a:ext cx="3048000" cy="25050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A69F75-7D74-49F9-A0DC-B01105F6F8B3}"/>
              </a:ext>
            </a:extLst>
          </p:cNvPr>
          <p:cNvSpPr txBox="1"/>
          <p:nvPr/>
        </p:nvSpPr>
        <p:spPr>
          <a:xfrm>
            <a:off x="1453362" y="32122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1943</a:t>
            </a:r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96FA26F2-D603-4854-BC7E-45C68B5B4993}"/>
              </a:ext>
            </a:extLst>
          </p:cNvPr>
          <p:cNvSpPr/>
          <p:nvPr/>
        </p:nvSpPr>
        <p:spPr>
          <a:xfrm>
            <a:off x="3985181" y="3088952"/>
            <a:ext cx="2764411" cy="1624450"/>
          </a:xfrm>
          <a:prstGeom prst="cloudCallout">
            <a:avLst>
              <a:gd name="adj1" fmla="val -72568"/>
              <a:gd name="adj2" fmla="val 3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Jovem, Jovem e se a gente imitar um cérebro humano?</a:t>
            </a:r>
          </a:p>
        </p:txBody>
      </p:sp>
    </p:spTree>
    <p:extLst>
      <p:ext uri="{BB962C8B-B14F-4D97-AF65-F5344CB8AC3E}">
        <p14:creationId xmlns:p14="http://schemas.microsoft.com/office/powerpoint/2010/main" val="357369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3B7-1AE2-4BF5-BEAC-A0487137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3ED46-B45A-4580-9B9B-237F13C6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Importante aprender a história e a evolução das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BDEA9E-01E5-4B92-BFBF-7B1A36652E61}"/>
              </a:ext>
            </a:extLst>
          </p:cNvPr>
          <p:cNvSpPr/>
          <p:nvPr/>
        </p:nvSpPr>
        <p:spPr>
          <a:xfrm>
            <a:off x="838200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1940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3A1FEA-43D9-430E-B8AE-0D420CEFF08F}"/>
              </a:ext>
            </a:extLst>
          </p:cNvPr>
          <p:cNvSpPr/>
          <p:nvPr/>
        </p:nvSpPr>
        <p:spPr>
          <a:xfrm>
            <a:off x="2838253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1950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97C7A5-69ED-4412-A8C5-8C12B55857DB}"/>
              </a:ext>
            </a:extLst>
          </p:cNvPr>
          <p:cNvSpPr/>
          <p:nvPr/>
        </p:nvSpPr>
        <p:spPr>
          <a:xfrm>
            <a:off x="4838306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1970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39E72C-A787-46AA-B5CE-D89DE4233056}"/>
              </a:ext>
            </a:extLst>
          </p:cNvPr>
          <p:cNvSpPr/>
          <p:nvPr/>
        </p:nvSpPr>
        <p:spPr>
          <a:xfrm>
            <a:off x="6838359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1980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DBB1E-3C92-48BC-AA38-5DB92A066A03}"/>
              </a:ext>
            </a:extLst>
          </p:cNvPr>
          <p:cNvSpPr/>
          <p:nvPr/>
        </p:nvSpPr>
        <p:spPr>
          <a:xfrm>
            <a:off x="8838412" y="2576477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1990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54E80-E94F-4C6D-9447-CC68D2B496ED}"/>
              </a:ext>
            </a:extLst>
          </p:cNvPr>
          <p:cNvSpPr txBox="1"/>
          <p:nvPr/>
        </p:nvSpPr>
        <p:spPr>
          <a:xfrm>
            <a:off x="2106105" y="3223317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1º Modelo Neural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5DA3964-0519-41CE-8101-22506974549C}"/>
              </a:ext>
            </a:extLst>
          </p:cNvPr>
          <p:cNvSpPr/>
          <p:nvPr/>
        </p:nvSpPr>
        <p:spPr>
          <a:xfrm>
            <a:off x="933254" y="1286422"/>
            <a:ext cx="9705677" cy="127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em L 12">
            <a:extLst>
              <a:ext uri="{FF2B5EF4-FFF2-40B4-BE49-F238E27FC236}">
                <a16:creationId xmlns:a16="http://schemas.microsoft.com/office/drawing/2014/main" id="{4F2A99A4-43BF-4074-BA26-547AF8F96E2F}"/>
              </a:ext>
            </a:extLst>
          </p:cNvPr>
          <p:cNvSpPr/>
          <p:nvPr/>
        </p:nvSpPr>
        <p:spPr>
          <a:xfrm>
            <a:off x="1295399" y="3088952"/>
            <a:ext cx="886120" cy="405353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1BCCF1-8FEE-4922-BB54-62AFC82A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9904"/>
            <a:ext cx="3048000" cy="25050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A69F75-7D74-49F9-A0DC-B01105F6F8B3}"/>
              </a:ext>
            </a:extLst>
          </p:cNvPr>
          <p:cNvSpPr txBox="1"/>
          <p:nvPr/>
        </p:nvSpPr>
        <p:spPr>
          <a:xfrm>
            <a:off x="1453362" y="32122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1943</a:t>
            </a:r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96FA26F2-D603-4854-BC7E-45C68B5B4993}"/>
              </a:ext>
            </a:extLst>
          </p:cNvPr>
          <p:cNvSpPr/>
          <p:nvPr/>
        </p:nvSpPr>
        <p:spPr>
          <a:xfrm>
            <a:off x="3985181" y="3088952"/>
            <a:ext cx="2764411" cy="1624450"/>
          </a:xfrm>
          <a:prstGeom prst="cloudCallout">
            <a:avLst>
              <a:gd name="adj1" fmla="val -72568"/>
              <a:gd name="adj2" fmla="val 3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de uma parceria, alguém se candidata?</a:t>
            </a:r>
          </a:p>
        </p:txBody>
      </p:sp>
    </p:spTree>
    <p:extLst>
      <p:ext uri="{BB962C8B-B14F-4D97-AF65-F5344CB8AC3E}">
        <p14:creationId xmlns:p14="http://schemas.microsoft.com/office/powerpoint/2010/main" val="23152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3B7-1AE2-4BF5-BEAC-A0487137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3ED46-B45A-4580-9B9B-237F13C6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Importante aprender a história e a evolução das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BDEA9E-01E5-4B92-BFBF-7B1A36652E61}"/>
              </a:ext>
            </a:extLst>
          </p:cNvPr>
          <p:cNvSpPr/>
          <p:nvPr/>
        </p:nvSpPr>
        <p:spPr>
          <a:xfrm>
            <a:off x="838200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1940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3A1FEA-43D9-430E-B8AE-0D420CEFF08F}"/>
              </a:ext>
            </a:extLst>
          </p:cNvPr>
          <p:cNvSpPr/>
          <p:nvPr/>
        </p:nvSpPr>
        <p:spPr>
          <a:xfrm>
            <a:off x="2838253" y="2576479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1950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97C7A5-69ED-4412-A8C5-8C12B55857DB}"/>
              </a:ext>
            </a:extLst>
          </p:cNvPr>
          <p:cNvSpPr/>
          <p:nvPr/>
        </p:nvSpPr>
        <p:spPr>
          <a:xfrm>
            <a:off x="4838306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1970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39E72C-A787-46AA-B5CE-D89DE4233056}"/>
              </a:ext>
            </a:extLst>
          </p:cNvPr>
          <p:cNvSpPr/>
          <p:nvPr/>
        </p:nvSpPr>
        <p:spPr>
          <a:xfrm>
            <a:off x="6838359" y="2576478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1980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DBB1E-3C92-48BC-AA38-5DB92A066A03}"/>
              </a:ext>
            </a:extLst>
          </p:cNvPr>
          <p:cNvSpPr/>
          <p:nvPr/>
        </p:nvSpPr>
        <p:spPr>
          <a:xfrm>
            <a:off x="8838412" y="2576477"/>
            <a:ext cx="1800519" cy="40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1990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54E80-E94F-4C6D-9447-CC68D2B496ED}"/>
              </a:ext>
            </a:extLst>
          </p:cNvPr>
          <p:cNvSpPr txBox="1"/>
          <p:nvPr/>
        </p:nvSpPr>
        <p:spPr>
          <a:xfrm>
            <a:off x="2106105" y="3223317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1º Modelo Neural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5DA3964-0519-41CE-8101-22506974549C}"/>
              </a:ext>
            </a:extLst>
          </p:cNvPr>
          <p:cNvSpPr/>
          <p:nvPr/>
        </p:nvSpPr>
        <p:spPr>
          <a:xfrm>
            <a:off x="933254" y="1286422"/>
            <a:ext cx="9705677" cy="127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em L 12">
            <a:extLst>
              <a:ext uri="{FF2B5EF4-FFF2-40B4-BE49-F238E27FC236}">
                <a16:creationId xmlns:a16="http://schemas.microsoft.com/office/drawing/2014/main" id="{4F2A99A4-43BF-4074-BA26-547AF8F96E2F}"/>
              </a:ext>
            </a:extLst>
          </p:cNvPr>
          <p:cNvSpPr/>
          <p:nvPr/>
        </p:nvSpPr>
        <p:spPr>
          <a:xfrm>
            <a:off x="1295399" y="3088952"/>
            <a:ext cx="886120" cy="405353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1BCCF1-8FEE-4922-BB54-62AFC82A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9904"/>
            <a:ext cx="3048000" cy="25050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A69F75-7D74-49F9-A0DC-B01105F6F8B3}"/>
              </a:ext>
            </a:extLst>
          </p:cNvPr>
          <p:cNvSpPr txBox="1"/>
          <p:nvPr/>
        </p:nvSpPr>
        <p:spPr>
          <a:xfrm>
            <a:off x="1453362" y="32122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1943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D7A98A9-8290-48AE-82E2-CB09B9A74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94" y="3088951"/>
            <a:ext cx="2303675" cy="3392685"/>
          </a:xfrm>
          <a:prstGeom prst="rect">
            <a:avLst/>
          </a:prstGeom>
        </p:spPr>
      </p:pic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E43791CE-E810-47CF-AABE-481400C4AA00}"/>
              </a:ext>
            </a:extLst>
          </p:cNvPr>
          <p:cNvSpPr/>
          <p:nvPr/>
        </p:nvSpPr>
        <p:spPr>
          <a:xfrm>
            <a:off x="4085145" y="3069767"/>
            <a:ext cx="3596394" cy="1879207"/>
          </a:xfrm>
          <a:prstGeom prst="cloudCallout">
            <a:avLst>
              <a:gd name="adj1" fmla="val 84040"/>
              <a:gd name="adj2" fmla="val 6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Beleza, eu me candidato, eu entro com portas lógicas e você com a neurociência?</a:t>
            </a:r>
          </a:p>
        </p:txBody>
      </p:sp>
    </p:spTree>
    <p:extLst>
      <p:ext uri="{BB962C8B-B14F-4D97-AF65-F5344CB8AC3E}">
        <p14:creationId xmlns:p14="http://schemas.microsoft.com/office/powerpoint/2010/main" val="19597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301ED5-EBE8-4187-A0D1-98079B66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6" y="1140766"/>
            <a:ext cx="4347274" cy="45764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BDE970-9A7F-4ABE-B53C-EF0DF1C83D8E}"/>
              </a:ext>
            </a:extLst>
          </p:cNvPr>
          <p:cNvSpPr txBox="1"/>
          <p:nvPr/>
        </p:nvSpPr>
        <p:spPr>
          <a:xfrm>
            <a:off x="5401559" y="1432874"/>
            <a:ext cx="4885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Redes neurais são  inspiradas no cérebro humano.</a:t>
            </a:r>
          </a:p>
          <a:p>
            <a:r>
              <a:rPr lang="pt-BR" dirty="0"/>
              <a:t>Sua unidade básica é o neurônio.</a:t>
            </a:r>
          </a:p>
          <a:p>
            <a:r>
              <a:rPr lang="pt-BR" dirty="0"/>
              <a:t>O neurônio é formado por três partes: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CBF2521-B27C-407E-A984-055946027CAA}"/>
              </a:ext>
            </a:extLst>
          </p:cNvPr>
          <p:cNvSpPr/>
          <p:nvPr/>
        </p:nvSpPr>
        <p:spPr>
          <a:xfrm>
            <a:off x="5316716" y="2672481"/>
            <a:ext cx="5357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12374F-11A1-434F-917C-A56FC21C0C5F}"/>
              </a:ext>
            </a:extLst>
          </p:cNvPr>
          <p:cNvSpPr/>
          <p:nvPr/>
        </p:nvSpPr>
        <p:spPr>
          <a:xfrm>
            <a:off x="5288436" y="3506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E56D0B-9F21-4190-94CA-6F3410AFFECF}"/>
              </a:ext>
            </a:extLst>
          </p:cNvPr>
          <p:cNvSpPr/>
          <p:nvPr/>
        </p:nvSpPr>
        <p:spPr>
          <a:xfrm>
            <a:off x="5302576" y="442956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DB2031-E9D8-4B9E-8F38-6F6303044BB2}"/>
              </a:ext>
            </a:extLst>
          </p:cNvPr>
          <p:cNvSpPr txBox="1"/>
          <p:nvPr/>
        </p:nvSpPr>
        <p:spPr>
          <a:xfrm>
            <a:off x="5824160" y="3013721"/>
            <a:ext cx="14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Dendritos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032EFA-03A2-4107-B2F7-1D3B83D346B5}"/>
              </a:ext>
            </a:extLst>
          </p:cNvPr>
          <p:cNvSpPr txBox="1"/>
          <p:nvPr/>
        </p:nvSpPr>
        <p:spPr>
          <a:xfrm>
            <a:off x="5854079" y="387453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Corpo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4A904-C9B0-45B6-B41A-3A644A0C70FD}"/>
              </a:ext>
            </a:extLst>
          </p:cNvPr>
          <p:cNvSpPr txBox="1"/>
          <p:nvPr/>
        </p:nvSpPr>
        <p:spPr>
          <a:xfrm>
            <a:off x="5852440" y="4785657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Axônio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AEE64-308D-4ACE-B5E2-9AF0E75E1794}"/>
              </a:ext>
            </a:extLst>
          </p:cNvPr>
          <p:cNvSpPr txBox="1"/>
          <p:nvPr/>
        </p:nvSpPr>
        <p:spPr>
          <a:xfrm>
            <a:off x="7494310" y="2669625"/>
            <a:ext cx="405687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Os </a:t>
            </a:r>
            <a:r>
              <a:rPr lang="pt-BR" b="1" dirty="0"/>
              <a:t>Dendritos</a:t>
            </a:r>
            <a:r>
              <a:rPr lang="pt-BR" dirty="0"/>
              <a:t> recebem sinais de outros</a:t>
            </a:r>
          </a:p>
          <a:p>
            <a:r>
              <a:rPr lang="pt-BR" dirty="0"/>
              <a:t>Neurônios.</a:t>
            </a:r>
          </a:p>
          <a:p>
            <a:endParaRPr lang="pt-BR" dirty="0"/>
          </a:p>
          <a:p>
            <a:r>
              <a:rPr lang="pt-BR" dirty="0"/>
              <a:t>Nosso cérebro tem aproximadamente</a:t>
            </a:r>
          </a:p>
          <a:p>
            <a:r>
              <a:rPr lang="pt-BR" b="1" dirty="0"/>
              <a:t>86 bilhões </a:t>
            </a:r>
            <a:r>
              <a:rPr lang="pt-BR" dirty="0"/>
              <a:t>neurônios.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A5990A-26F6-4013-AA0A-5671172F6273}"/>
              </a:ext>
            </a:extLst>
          </p:cNvPr>
          <p:cNvSpPr txBox="1"/>
          <p:nvPr/>
        </p:nvSpPr>
        <p:spPr>
          <a:xfrm>
            <a:off x="7494310" y="4243866"/>
            <a:ext cx="40568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Apesar do neurônio ser uma estrutura</a:t>
            </a:r>
          </a:p>
          <a:p>
            <a:r>
              <a:rPr lang="pt-BR" dirty="0"/>
              <a:t>simples, seu imenso poder vem da rede</a:t>
            </a:r>
          </a:p>
          <a:p>
            <a:r>
              <a:rPr lang="pt-BR" dirty="0"/>
              <a:t>que ele cria com outros neurônios </a:t>
            </a:r>
          </a:p>
          <a:p>
            <a:r>
              <a:rPr lang="pt-BR" dirty="0"/>
              <a:t>conectando-se através de </a:t>
            </a:r>
            <a:r>
              <a:rPr lang="pt-BR" b="1" dirty="0"/>
              <a:t>sinapses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3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BDE970-9A7F-4ABE-B53C-EF0DF1C83D8E}"/>
              </a:ext>
            </a:extLst>
          </p:cNvPr>
          <p:cNvSpPr txBox="1"/>
          <p:nvPr/>
        </p:nvSpPr>
        <p:spPr>
          <a:xfrm>
            <a:off x="5316716" y="1413805"/>
            <a:ext cx="62344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Redes neurais são  inspiradas no cérebro humano.</a:t>
            </a:r>
          </a:p>
          <a:p>
            <a:r>
              <a:rPr lang="pt-BR" dirty="0"/>
              <a:t>Sua unidade básica é o neurônio.</a:t>
            </a:r>
          </a:p>
          <a:p>
            <a:r>
              <a:rPr lang="pt-BR" dirty="0"/>
              <a:t>O neurônio é formado por três partes: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CBF2521-B27C-407E-A984-055946027CAA}"/>
              </a:ext>
            </a:extLst>
          </p:cNvPr>
          <p:cNvSpPr/>
          <p:nvPr/>
        </p:nvSpPr>
        <p:spPr>
          <a:xfrm>
            <a:off x="5316716" y="2672481"/>
            <a:ext cx="5357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12374F-11A1-434F-917C-A56FC21C0C5F}"/>
              </a:ext>
            </a:extLst>
          </p:cNvPr>
          <p:cNvSpPr/>
          <p:nvPr/>
        </p:nvSpPr>
        <p:spPr>
          <a:xfrm>
            <a:off x="5288436" y="3506234"/>
            <a:ext cx="535724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E56D0B-9F21-4190-94CA-6F3410AFFECF}"/>
              </a:ext>
            </a:extLst>
          </p:cNvPr>
          <p:cNvSpPr/>
          <p:nvPr/>
        </p:nvSpPr>
        <p:spPr>
          <a:xfrm>
            <a:off x="5302576" y="442956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DB2031-E9D8-4B9E-8F38-6F6303044BB2}"/>
              </a:ext>
            </a:extLst>
          </p:cNvPr>
          <p:cNvSpPr txBox="1"/>
          <p:nvPr/>
        </p:nvSpPr>
        <p:spPr>
          <a:xfrm>
            <a:off x="5824160" y="3013721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Dendritos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032EFA-03A2-4107-B2F7-1D3B83D346B5}"/>
              </a:ext>
            </a:extLst>
          </p:cNvPr>
          <p:cNvSpPr txBox="1"/>
          <p:nvPr/>
        </p:nvSpPr>
        <p:spPr>
          <a:xfrm>
            <a:off x="5825108" y="383544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4A904-C9B0-45B6-B41A-3A644A0C70FD}"/>
              </a:ext>
            </a:extLst>
          </p:cNvPr>
          <p:cNvSpPr txBox="1"/>
          <p:nvPr/>
        </p:nvSpPr>
        <p:spPr>
          <a:xfrm>
            <a:off x="5852440" y="4785657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Axônio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AEE64-308D-4ACE-B5E2-9AF0E75E1794}"/>
              </a:ext>
            </a:extLst>
          </p:cNvPr>
          <p:cNvSpPr txBox="1"/>
          <p:nvPr/>
        </p:nvSpPr>
        <p:spPr>
          <a:xfrm>
            <a:off x="7494310" y="3881613"/>
            <a:ext cx="4056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corpo processa a informação recebida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0889BA7-6DBF-468B-A50F-F75DF06C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5" y="1377733"/>
            <a:ext cx="4854324" cy="327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38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BDE970-9A7F-4ABE-B53C-EF0DF1C83D8E}"/>
              </a:ext>
            </a:extLst>
          </p:cNvPr>
          <p:cNvSpPr txBox="1"/>
          <p:nvPr/>
        </p:nvSpPr>
        <p:spPr>
          <a:xfrm>
            <a:off x="5316716" y="1413805"/>
            <a:ext cx="62344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Redes neurais são  inspiradas no cérebro humano.</a:t>
            </a:r>
          </a:p>
          <a:p>
            <a:r>
              <a:rPr lang="pt-BR" dirty="0"/>
              <a:t>Sua unidade básica é o neurônio.</a:t>
            </a:r>
          </a:p>
          <a:p>
            <a:r>
              <a:rPr lang="pt-BR" dirty="0"/>
              <a:t>O neurônio é formado por três partes: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CBF2521-B27C-407E-A984-055946027CAA}"/>
              </a:ext>
            </a:extLst>
          </p:cNvPr>
          <p:cNvSpPr/>
          <p:nvPr/>
        </p:nvSpPr>
        <p:spPr>
          <a:xfrm>
            <a:off x="5316716" y="2672481"/>
            <a:ext cx="5357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12374F-11A1-434F-917C-A56FC21C0C5F}"/>
              </a:ext>
            </a:extLst>
          </p:cNvPr>
          <p:cNvSpPr/>
          <p:nvPr/>
        </p:nvSpPr>
        <p:spPr>
          <a:xfrm>
            <a:off x="5288436" y="3506234"/>
            <a:ext cx="535724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E56D0B-9F21-4190-94CA-6F3410AFFECF}"/>
              </a:ext>
            </a:extLst>
          </p:cNvPr>
          <p:cNvSpPr/>
          <p:nvPr/>
        </p:nvSpPr>
        <p:spPr>
          <a:xfrm>
            <a:off x="5302576" y="442956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DB2031-E9D8-4B9E-8F38-6F6303044BB2}"/>
              </a:ext>
            </a:extLst>
          </p:cNvPr>
          <p:cNvSpPr txBox="1"/>
          <p:nvPr/>
        </p:nvSpPr>
        <p:spPr>
          <a:xfrm>
            <a:off x="5824160" y="3013721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Dendritos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032EFA-03A2-4107-B2F7-1D3B83D346B5}"/>
              </a:ext>
            </a:extLst>
          </p:cNvPr>
          <p:cNvSpPr txBox="1"/>
          <p:nvPr/>
        </p:nvSpPr>
        <p:spPr>
          <a:xfrm>
            <a:off x="5825108" y="383544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85000"/>
                  </a:schemeClr>
                </a:solidFill>
              </a:rPr>
              <a:t>Corpo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4A904-C9B0-45B6-B41A-3A644A0C70FD}"/>
              </a:ext>
            </a:extLst>
          </p:cNvPr>
          <p:cNvSpPr txBox="1"/>
          <p:nvPr/>
        </p:nvSpPr>
        <p:spPr>
          <a:xfrm>
            <a:off x="5839871" y="4749506"/>
            <a:ext cx="104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Axônio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AEE64-308D-4ACE-B5E2-9AF0E75E1794}"/>
              </a:ext>
            </a:extLst>
          </p:cNvPr>
          <p:cNvSpPr txBox="1"/>
          <p:nvPr/>
        </p:nvSpPr>
        <p:spPr>
          <a:xfrm>
            <a:off x="7494310" y="4591544"/>
            <a:ext cx="40568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Transmite o sinal para outros neurônios.</a:t>
            </a:r>
          </a:p>
          <a:p>
            <a:r>
              <a:rPr lang="pt-BR" dirty="0"/>
              <a:t>Sua ativação depende da força do sinal.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0889BA7-6DBF-468B-A50F-F75DF06C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5" y="1377733"/>
            <a:ext cx="4854324" cy="327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79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1A84F-976F-4E4C-9340-56394A64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D143F-7EC7-4BDC-B0FC-94D641CD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neurônios são combinados em uma rede capaz de assumir diferentes padrões de ativação.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8E1287-84E8-484B-8361-DDA2854E3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3098380"/>
            <a:ext cx="4144836" cy="29677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C47CD8-CA1E-4BE7-ACC3-263E8056F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08" y="3098380"/>
            <a:ext cx="5290727" cy="29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1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480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Deep Learning e suas aplicações</vt:lpstr>
      <vt:lpstr>Deep Learning</vt:lpstr>
      <vt:lpstr>A origem</vt:lpstr>
      <vt:lpstr>A origem</vt:lpstr>
      <vt:lpstr>A origem</vt:lpstr>
      <vt:lpstr>Apresentação do PowerPoint</vt:lpstr>
      <vt:lpstr>Apresentação do PowerPoint</vt:lpstr>
      <vt:lpstr>Apresentação do PowerPoint</vt:lpstr>
      <vt:lpstr>Neurônios</vt:lpstr>
      <vt:lpstr>Apresentação do PowerPoint</vt:lpstr>
      <vt:lpstr>Apresentação do PowerPoint</vt:lpstr>
      <vt:lpstr>Modelo de um neurônio artificial </vt:lpstr>
      <vt:lpstr>Escovar Bit</vt:lpstr>
      <vt:lpstr>Apresentação do PowerPoint</vt:lpstr>
      <vt:lpstr>Apresentação do PowerPoint</vt:lpstr>
      <vt:lpstr>Operações de bitwise</vt:lpstr>
      <vt:lpstr>Apresentação do PowerPoint</vt:lpstr>
      <vt:lpstr>Apresentação do PowerPoint</vt:lpstr>
      <vt:lpstr>Visão Computacional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 – Visão Computacional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22</cp:revision>
  <dcterms:created xsi:type="dcterms:W3CDTF">2024-10-30T13:00:47Z</dcterms:created>
  <dcterms:modified xsi:type="dcterms:W3CDTF">2024-10-31T20:21:05Z</dcterms:modified>
</cp:coreProperties>
</file>