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383" r:id="rId5"/>
    <p:sldId id="384" r:id="rId6"/>
    <p:sldId id="377" r:id="rId7"/>
    <p:sldId id="379" r:id="rId8"/>
    <p:sldId id="329" r:id="rId9"/>
    <p:sldId id="361" r:id="rId10"/>
    <p:sldId id="385" r:id="rId11"/>
    <p:sldId id="386" r:id="rId12"/>
    <p:sldId id="387" r:id="rId13"/>
    <p:sldId id="362" r:id="rId14"/>
    <p:sldId id="388" r:id="rId15"/>
    <p:sldId id="389" r:id="rId16"/>
    <p:sldId id="390" r:id="rId17"/>
    <p:sldId id="391" r:id="rId18"/>
    <p:sldId id="392" r:id="rId19"/>
    <p:sldId id="381" r:id="rId20"/>
    <p:sldId id="283" r:id="rId21"/>
    <p:sldId id="331" r:id="rId22"/>
    <p:sldId id="393" r:id="rId23"/>
    <p:sldId id="341" r:id="rId24"/>
    <p:sldId id="394" r:id="rId25"/>
    <p:sldId id="352" r:id="rId26"/>
    <p:sldId id="395" r:id="rId27"/>
    <p:sldId id="354" r:id="rId28"/>
    <p:sldId id="396" r:id="rId29"/>
    <p:sldId id="397" r:id="rId30"/>
    <p:sldId id="356" r:id="rId31"/>
    <p:sldId id="398" r:id="rId32"/>
    <p:sldId id="363" r:id="rId33"/>
    <p:sldId id="380" r:id="rId34"/>
    <p:sldId id="378" r:id="rId35"/>
  </p:sldIdLst>
  <p:sldSz cx="12192000" cy="6858000"/>
  <p:notesSz cx="9388475" cy="7102475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ÇÕES" id="{BB928E10-A69C-42F6-8B07-A2FEAC067766}">
          <p14:sldIdLst>
            <p14:sldId id="383"/>
            <p14:sldId id="384"/>
          </p14:sldIdLst>
        </p14:section>
        <p14:section name="INICIADORES DE SLIDES" id="{ACC24B29-0CC7-491A-A98A-CF7CBDBE501E}">
          <p14:sldIdLst>
            <p14:sldId id="377"/>
            <p14:sldId id="379"/>
            <p14:sldId id="329"/>
            <p14:sldId id="361"/>
            <p14:sldId id="385"/>
            <p14:sldId id="386"/>
            <p14:sldId id="387"/>
            <p14:sldId id="362"/>
            <p14:sldId id="388"/>
            <p14:sldId id="389"/>
            <p14:sldId id="390"/>
            <p14:sldId id="391"/>
            <p14:sldId id="392"/>
            <p14:sldId id="381"/>
            <p14:sldId id="283"/>
            <p14:sldId id="331"/>
            <p14:sldId id="393"/>
            <p14:sldId id="341"/>
            <p14:sldId id="394"/>
            <p14:sldId id="352"/>
            <p14:sldId id="395"/>
            <p14:sldId id="354"/>
            <p14:sldId id="396"/>
            <p14:sldId id="397"/>
            <p14:sldId id="356"/>
            <p14:sldId id="398"/>
            <p14:sldId id="363"/>
            <p14:sldId id="380"/>
          </p14:sldIdLst>
        </p14:section>
        <p14:section name="OBRIGADO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  <a:srgbClr val="DC5924"/>
    <a:srgbClr val="B7472A"/>
    <a:srgbClr val="000000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4972" autoAdjust="0"/>
  </p:normalViewPr>
  <p:slideViewPr>
    <p:cSldViewPr snapToGrid="0">
      <p:cViewPr>
        <p:scale>
          <a:sx n="50" d="100"/>
          <a:sy n="50" d="100"/>
        </p:scale>
        <p:origin x="1282" y="442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110" d="100"/>
          <a:sy n="110" d="100"/>
        </p:scale>
        <p:origin x="24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pPr rtl="0"/>
            <a:fld id="{9D3714C2-3F62-4B20-A7DF-46FEEB0C93F7}" type="datetime1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DBAA5490-FD59-4087-AC7E-016E8A4124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0E9FCB2-5126-4E0F-9B12-AE3B29F802A3}" type="datetime1">
              <a:rPr lang="pt-BR" smtClean="0"/>
              <a:pPr/>
              <a:t>16/08/2022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4CBCEA92-F142-4D57-B507-37BDAF44710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Para usar este slide de animação de título com uma nova imagem, basta 1) mover a forma semitransparente superior para o lado, 2) excluir a imagem do espaço reservado, 3) clicar no ícone da imagem para adicionar uma nova imagem, 4) mover a forma semitransparente de volta à posição original, 5) atualizar o texto no slide. </a:t>
            </a:r>
          </a:p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28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585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539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393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560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216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" b="0" i="0" u="none" strike="noStrike" kern="0" cap="none" spc="0" normalizeH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Todos os direitos reservados. A MICROSOFT NÃO FAZ GARANTIAS, EXPRESSAS, TÁCITAS OU LEGAIS, EM RELAÇÃO ÀS INFORMAÇÕES CONTIDAS NESTA APRESENTAÇÃO.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FBE253-6087-4E2B-8080-AB5930C1CFDE}" type="datetime8">
              <a:rPr kumimoji="0" lang="pt-BR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16/08/2022 19:49</a:t>
            </a:fld>
            <a:endParaRPr kumimoji="0" lang="pt-BR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pt-BR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687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 rtl="0"/>
            <a:r>
              <a:rPr lang="pt-BR" b="1"/>
              <a:t>Dica:</a:t>
            </a:r>
          </a:p>
          <a:p>
            <a:pPr algn="l" rtl="0"/>
            <a:r>
              <a:rPr lang="pt-BR"/>
              <a:t>Ao usar imagens complexas como tela de fundo de sangramento total, adicione uma camada de preenchimento transparente (70%-90%) para dar contraste ao texto.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05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" b="0" i="0" u="none" strike="noStrike" kern="0" cap="none" spc="0" normalizeH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Todos os direitos reservados. A MICROSOFT NÃO FAZ GARANTIAS, EXPRESSAS, TÁCITAS OU LEGAIS, EM RELAÇÃO ÀS INFORMAÇÕES CONTIDAS NESTA APRESENTAÇÃO.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95604C-0EFA-4247-AF44-C188FF026713}" type="datetime8">
              <a:rPr kumimoji="0" lang="pt-BR" sz="1800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16/08/2022 19:49</a:t>
            </a:fld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pt-BR" sz="1800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71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Para usar este slide de animação de título com uma nova imagem, basta 1) mover a forma semitransparente superior para a lado, 2) excluir a imagem do espaço reservado </a:t>
            </a:r>
            <a:r>
              <a:rPr lang="pt-BR" baseline="0"/>
              <a:t/>
            </a:r>
            <a:br>
              <a:rPr lang="pt-BR" baseline="0"/>
            </a:br>
            <a:r>
              <a:rPr lang="pt-BR"/>
              <a:t>3) clicar no ícone de imagem para adicionar uma nova imagem, 4) mover o texto semitransparente de volta à posição original, 5) atualizar o texto no slide.</a:t>
            </a:r>
          </a:p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18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Combine uma imagem e várias instruções principais com uma grade forte.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005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289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95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9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19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556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ÍTULO OU TRANSI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o explicativo Sem marcadores pequen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: Forma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pt-BR" noProof="0"/>
              <a:t>Uma introdução breve</a:t>
            </a:r>
            <a:br>
              <a:rPr lang="pt-BR" noProof="0"/>
            </a:br>
            <a:r>
              <a:rPr lang="pt-BR" noProof="0"/>
              <a:t>para os dados, revelando</a:t>
            </a:r>
            <a:br>
              <a:rPr lang="pt-BR" noProof="0"/>
            </a:br>
            <a:r>
              <a:rPr lang="pt-BR" noProof="0"/>
              <a:t>um passo de cada vez para ajudar na compreensão.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 rtlCol="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800493"/>
          </a:xfrm>
          <a:prstGeom prst="rect">
            <a:avLst/>
          </a:prstGeom>
        </p:spPr>
        <p:txBody>
          <a:bodyPr lIns="146304" tIns="420624" rIns="146304" rtlCol="0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estilo do título mestre</a:t>
            </a:r>
          </a:p>
        </p:txBody>
      </p:sp>
      <p:sp>
        <p:nvSpPr>
          <p:cNvPr id="12" name="Espaço Reservado para Texto 8"/>
          <p:cNvSpPr>
            <a:spLocks noGrp="1"/>
          </p:cNvSpPr>
          <p:nvPr>
            <p:ph type="body" sz="quarter" idx="12" hasCustomPrompt="1"/>
          </p:nvPr>
        </p:nvSpPr>
        <p:spPr>
          <a:xfrm>
            <a:off x="2661017" y="3436331"/>
            <a:ext cx="2286000" cy="1750736"/>
          </a:xfrm>
        </p:spPr>
        <p:txBody>
          <a:bodyPr lIns="182880" tIns="146304" rIns="91440" rtlCol="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1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8347" y="3436331"/>
            <a:ext cx="2286000" cy="1750736"/>
          </a:xfrm>
        </p:spPr>
        <p:txBody>
          <a:bodyPr lIns="182880" tIns="146304" rIns="91440" rtlCol="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1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Texto 8"/>
          <p:cNvSpPr>
            <a:spLocks noGrp="1"/>
          </p:cNvSpPr>
          <p:nvPr>
            <p:ph type="body" sz="quarter" idx="14" hasCustomPrompt="1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 rtlCol="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1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5" name="Espaço Reservado para Texto 8"/>
          <p:cNvSpPr>
            <a:spLocks noGrp="1"/>
          </p:cNvSpPr>
          <p:nvPr>
            <p:ph type="body" sz="quarter" idx="15" hasCustomPrompt="1"/>
          </p:nvPr>
        </p:nvSpPr>
        <p:spPr>
          <a:xfrm>
            <a:off x="9763006" y="3436331"/>
            <a:ext cx="2286000" cy="1750736"/>
          </a:xfrm>
        </p:spPr>
        <p:txBody>
          <a:bodyPr lIns="182880" tIns="146304" rIns="91440" rtlCol="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1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3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, 5 Pilares de texto men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04800" y="2598127"/>
            <a:ext cx="3714704" cy="2805896"/>
          </a:xfrm>
        </p:spPr>
        <p:txBody>
          <a:bodyPr lIns="91440" rIns="91440" rtlCol="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4168631" y="2598127"/>
            <a:ext cx="3840480" cy="3806170"/>
          </a:xfrm>
        </p:spPr>
        <p:txBody>
          <a:bodyPr lIns="91440" rIns="91440" rtlCol="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Segundo nível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Terceiro nível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Quarto nível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Quinto nível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5" hasCustomPrompt="1"/>
          </p:nvPr>
        </p:nvSpPr>
        <p:spPr>
          <a:xfrm>
            <a:off x="8158238" y="2598127"/>
            <a:ext cx="3773077" cy="3806170"/>
          </a:xfrm>
        </p:spPr>
        <p:txBody>
          <a:bodyPr lIns="91440" rIns="91440" rtlCol="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Segundo nível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Terceiro nível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Quarto nível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Quinto nível</a:t>
            </a:r>
          </a:p>
        </p:txBody>
      </p:sp>
      <p:sp>
        <p:nvSpPr>
          <p:cNvPr id="11" name="Forma livre: Forma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978729"/>
          </a:xfrm>
        </p:spPr>
        <p:txBody>
          <a:bodyPr rtlCol="0"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6" hasCustomPrompt="1"/>
          </p:nvPr>
        </p:nvSpPr>
        <p:spPr>
          <a:xfrm>
            <a:off x="2879003" y="419100"/>
            <a:ext cx="9084398" cy="1870769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7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, 5 Pilares de texto men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8658" y="3493674"/>
            <a:ext cx="2377440" cy="2226763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2483635" y="3493674"/>
            <a:ext cx="2377440" cy="2226763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5" hasCustomPrompt="1"/>
          </p:nvPr>
        </p:nvSpPr>
        <p:spPr>
          <a:xfrm>
            <a:off x="4898612" y="3493674"/>
            <a:ext cx="2377440" cy="2226763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6" hasCustomPrompt="1"/>
          </p:nvPr>
        </p:nvSpPr>
        <p:spPr>
          <a:xfrm>
            <a:off x="7313589" y="3493674"/>
            <a:ext cx="2377440" cy="2226763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7" hasCustomPrompt="1"/>
          </p:nvPr>
        </p:nvSpPr>
        <p:spPr>
          <a:xfrm>
            <a:off x="9728566" y="3493674"/>
            <a:ext cx="2377440" cy="2226763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Retângulo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Retângulo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estilo do título mestre</a:t>
            </a:r>
          </a:p>
        </p:txBody>
      </p:sp>
      <p:sp>
        <p:nvSpPr>
          <p:cNvPr id="17" name="Espaço Reservado para Conteúdo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8" name="Espaço Reservado para Conteúdo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 rtlCol="0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#</a:t>
            </a:r>
          </a:p>
        </p:txBody>
      </p:sp>
      <p:sp>
        <p:nvSpPr>
          <p:cNvPr id="19" name="Espaço Reservado para Conteúdo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 rtl="0"/>
            <a:r>
              <a:rPr lang="pt-BR" noProof="0"/>
              <a:t>#</a:t>
            </a:r>
          </a:p>
        </p:txBody>
      </p:sp>
      <p:sp>
        <p:nvSpPr>
          <p:cNvPr id="20" name="Espaço Reservado para Conteúdo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 rtl="0"/>
            <a:r>
              <a:rPr lang="pt-BR" noProof="0"/>
              <a:t>#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 rtl="0"/>
            <a:r>
              <a:rPr lang="pt-BR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ayout de Fotos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imagens ou ficar online em...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8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8050"/>
            <a:ext cx="6129304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554163"/>
            <a:ext cx="6096000" cy="5909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Layout de Fotos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802836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5AE1514C-5E56-4738-A1FF-4B1CFD2A3E3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9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9000"/>
            <a:ext cx="6096000" cy="3092641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554163"/>
            <a:ext cx="6096000" cy="5909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o número do slide 7" hidden="1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4997E989-D798-4C62-8E93-3D2D613C2488}" type="slidenum">
              <a:rPr lang="en-US" smtClean="0">
                <a:solidFill>
                  <a:schemeClr val="bg1"/>
                </a:solidFill>
              </a:rPr>
              <a:pPr rtl="0"/>
              <a:t>‹nº›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ayout de Fotos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9000"/>
            <a:ext cx="6129304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554163"/>
            <a:ext cx="6129304" cy="5909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ayout de Fotos à Esquerda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8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43" y="3425619"/>
            <a:ext cx="6097555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094443" y="1554163"/>
            <a:ext cx="6097556" cy="5909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1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ayout de Fotos à Esquerda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8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6180534" y="3429000"/>
            <a:ext cx="6011466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180534" y="1554163"/>
            <a:ext cx="5791200" cy="5909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2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ayout de Fotos à Esquerda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6138266" y="3457545"/>
            <a:ext cx="6053733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BR" noProof="0"/>
              <a:t>50/50 layout de fotos</a:t>
            </a:r>
          </a:p>
        </p:txBody>
      </p:sp>
      <p:sp>
        <p:nvSpPr>
          <p:cNvPr id="9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ayout de Fotos à Esquerda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107099"/>
            <a:ext cx="6096000" cy="2643801"/>
          </a:xfrm>
        </p:spPr>
        <p:txBody>
          <a:bodyPr rtlCol="0"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9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ÓRIA DE SEÇÃO com númer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Espaço Reservado para Rodapé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rtl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pt-BR" noProof="0"/>
              <a:t>CLIQUE PARA EDITAR O ESTILO DO TÍTULO MESTRE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 rtlCol="0"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Adicionar o Título da Seção Aqui</a:t>
            </a:r>
          </a:p>
          <a:p>
            <a:pPr lvl="1" rtl="0"/>
            <a:r>
              <a:rPr lang="pt-BR" noProof="0"/>
              <a:t>1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 rtlCol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b="0" i="0" u="none" strike="noStrike" kern="1200" cap="none" spc="0" normalizeH="0" noProof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Adicione uma breve frase resumida aqui sobre o título/instrução acima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rtlCol="0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ayout de Fotos à Esquerda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rtlCol="0" anchor="ctr" anchorCtr="0">
            <a:noAutofit/>
          </a:bodyPr>
          <a:lstStyle>
            <a:lvl1pPr algn="r">
              <a:defRPr baseline="0"/>
            </a:lvl1pPr>
          </a:lstStyle>
          <a:p>
            <a:pPr rtl="0"/>
            <a:r>
              <a:rPr lang="pt-BR" noProof="0"/>
              <a:t>Imagem de Sangramento Total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1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3429000"/>
            <a:ext cx="5960269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BR" noProof="0"/>
              <a:t>Título</a:t>
            </a:r>
          </a:p>
        </p:txBody>
      </p:sp>
      <p:sp>
        <p:nvSpPr>
          <p:cNvPr id="13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explicativo Sem marcadores pequen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pt-BR" noProof="0"/>
              <a:t>Uma introdução breve</a:t>
            </a:r>
            <a:br>
              <a:rPr lang="pt-BR" noProof="0"/>
            </a:br>
            <a:r>
              <a:rPr lang="pt-BR" noProof="0"/>
              <a:t>para os dados, revelando</a:t>
            </a:r>
            <a:br>
              <a:rPr lang="pt-BR" noProof="0"/>
            </a:br>
            <a:r>
              <a:rPr lang="pt-BR" noProof="0"/>
              <a:t>um passo de cada vez para ajudar na compreensão.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6253316" y="3503950"/>
            <a:ext cx="5671764" cy="1705723"/>
          </a:xfrm>
        </p:spPr>
        <p:txBody>
          <a:bodyPr rtlCol="0"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rtlCol="0" anchor="ctr" anchorCtr="0">
            <a:noAutofit/>
          </a:bodyPr>
          <a:lstStyle/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 rtlCol="0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2529923"/>
          </a:xfrm>
          <a:prstGeom prst="rect">
            <a:avLst/>
          </a:prstGeom>
        </p:spPr>
        <p:txBody>
          <a:bodyPr rtlCol="0"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r>
              <a:rPr lang="pt-BR" noProof="0"/>
              <a:t>CLIQUE PARA EDITAR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 rtlCol="0"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rtlCol="0"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s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887" y="-21143"/>
            <a:ext cx="12191998" cy="6851649"/>
          </a:xfrm>
          <a:prstGeom prst="rect">
            <a:avLst/>
          </a:prstGeom>
        </p:spPr>
      </p:pic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Caixa de Texto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| clique e </a:t>
            </a:r>
            <a:r>
              <a:rPr lang="pt-BR" sz="1050" b="1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Saiba mais</a:t>
            </a:r>
          </a:p>
        </p:txBody>
      </p:sp>
      <p:sp>
        <p:nvSpPr>
          <p:cNvPr id="7" name="Caixa de Texto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noProof="0">
                <a:solidFill>
                  <a:schemeClr val="tx1"/>
                </a:solidFill>
              </a:rPr>
              <a:t>Neal Creative </a:t>
            </a:r>
            <a:r>
              <a:rPr lang="pt-BR" sz="9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pt-BR" sz="1000" noProof="0">
                <a:solidFill>
                  <a:schemeClr val="tx1"/>
                </a:solidFill>
              </a:rPr>
              <a:t> </a:t>
            </a:r>
            <a:endParaRPr lang="pt-BR" sz="1000" b="1" noProof="0">
              <a:solidFill>
                <a:schemeClr val="tx1"/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2037394" cy="1798732"/>
            <a:chOff x="5976075" y="3634505"/>
            <a:chExt cx="2037394" cy="1798732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76900" y="4142336"/>
              <a:ext cx="829070" cy="1290901"/>
            </a:xfrm>
            <a:prstGeom prst="rect">
              <a:avLst/>
            </a:prstGeom>
          </p:spPr>
        </p:pic>
        <p:sp>
          <p:nvSpPr>
            <p:cNvPr id="10" name="Caixa de Texto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203739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pt-BR" sz="900" noProof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DICA</a:t>
              </a:r>
              <a:r>
                <a:rPr lang="pt-BR" sz="90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 use a paleta de c</a:t>
              </a:r>
              <a:r>
                <a:rPr lang="pt-BR" sz="900" noProof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ores interna com verde e amarelo para textos explicativos e destaques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ÍTULO OU TRANSI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8" name="Caixa de Texto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noProof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pt-BR" sz="900" kern="1200" noProof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pt-BR" sz="1000" noProof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pt-BR" sz="1000" b="1" noProof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o explicativo Sem marcadores pequen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pt-BR" noProof="0"/>
              <a:t>Uma introdução breve</a:t>
            </a:r>
            <a:br>
              <a:rPr lang="pt-BR" noProof="0"/>
            </a:br>
            <a:r>
              <a:rPr lang="pt-BR" noProof="0"/>
              <a:t>para os dados, revelando</a:t>
            </a:r>
            <a:br>
              <a:rPr lang="pt-BR" noProof="0"/>
            </a:br>
            <a:r>
              <a:rPr lang="pt-BR" noProof="0"/>
              <a:t>um passo de cada vez para ajudar na compreensão.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6253316" y="3503950"/>
            <a:ext cx="5671764" cy="1705723"/>
          </a:xfrm>
        </p:spPr>
        <p:txBody>
          <a:bodyPr rtlCol="0"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rtlCol="0" anchor="ctr" anchorCtr="0">
            <a:noAutofit/>
          </a:bodyPr>
          <a:lstStyle/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12" name="Caixa de texto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i="0" u="none" strike="noStrike" kern="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| clique e </a:t>
            </a:r>
            <a:r>
              <a:rPr lang="pt-BR" sz="1100" b="1" i="0" u="none" strike="noStrike" kern="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Saiba mais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1089529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Caixa de texto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noProof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pt-BR" sz="900" kern="1200" noProof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pt-BR" sz="1000" noProof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pt-BR" sz="1000" b="1" noProof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ÓRIA DE SEÇÃO DE BASE DE ROSC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448777" y="2768599"/>
            <a:ext cx="5208335" cy="1261884"/>
          </a:xfrm>
          <a:prstGeom prst="rect">
            <a:avLst/>
          </a:prstGeom>
        </p:spPr>
        <p:txBody>
          <a:bodyPr rtlCol="0"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9" name="ponto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pção de citação escura com RECUO À ESQUERDA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rtlCol="0"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 rtl="0"/>
            <a:r>
              <a:rPr lang="pt-BR" noProof="0"/>
              <a:t>“CITAÇÃO.”</a:t>
            </a:r>
          </a:p>
          <a:p>
            <a:pPr lvl="1" rtl="0"/>
            <a:r>
              <a:rPr lang="pt-BR" noProof="0"/>
              <a:t> NEGRITO</a:t>
            </a:r>
          </a:p>
        </p:txBody>
      </p:sp>
      <p:sp>
        <p:nvSpPr>
          <p:cNvPr id="7" name="Forma livre: Forma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 rtlCol="0"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noProof="0"/>
              <a:t>— Nome e Empresa/Fonte vai aqui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ção de citação escura CENTRALIZADA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rtlCol="0"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 rtl="0"/>
            <a:r>
              <a:rPr lang="pt-BR" noProof="0"/>
              <a:t>“CITAÇÃO.”</a:t>
            </a:r>
          </a:p>
          <a:p>
            <a:pPr lvl="1" rtl="0"/>
            <a:r>
              <a:rPr lang="pt-BR" noProof="0"/>
              <a:t>NEGRITO</a:t>
            </a:r>
          </a:p>
        </p:txBody>
      </p:sp>
      <p:sp>
        <p:nvSpPr>
          <p:cNvPr id="7" name="Forma livre: Forma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 rtlCol="0"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noProof="0"/>
              <a:t>— Nome e Empresa/Fonte vai aqui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pção de citação escura com RECUO À ESQUER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rtlCol="0"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 rtl="0"/>
            <a:r>
              <a:rPr lang="pt-BR" noProof="0"/>
              <a:t>“CITAÇÃO.”</a:t>
            </a:r>
          </a:p>
          <a:p>
            <a:pPr lvl="1" rtl="0"/>
            <a:r>
              <a:rPr lang="pt-BR" noProof="0"/>
              <a:t> NEGRITO</a:t>
            </a:r>
          </a:p>
        </p:txBody>
      </p:sp>
      <p:sp>
        <p:nvSpPr>
          <p:cNvPr id="7" name="Forma livre: Forma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 rtlCol="0"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noProof="0"/>
              <a:t>— Nome e Empresa/Fonte vai aqui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ção de citação clara CENTRALIZ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 de texto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1500" noProof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pt-BR" sz="2800" noProof="0">
              <a:solidFill>
                <a:schemeClr val="accent4"/>
              </a:solidFill>
            </a:endParaRP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 rtlCol="0"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noProof="0"/>
              <a:t>— Nome e Empresa/Fonte vai aqui</a:t>
            </a:r>
          </a:p>
        </p:txBody>
      </p:sp>
      <p:sp>
        <p:nvSpPr>
          <p:cNvPr id="6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rtlCol="0"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 rtl="0"/>
            <a:r>
              <a:rPr lang="pt-BR" noProof="0"/>
              <a:t>“CITAÇÃO.”</a:t>
            </a:r>
          </a:p>
          <a:p>
            <a:pPr lvl="1" rtl="0"/>
            <a:r>
              <a:rPr lang="pt-BR" noProof="0"/>
              <a:t>NEGRITO</a:t>
            </a:r>
          </a:p>
        </p:txBody>
      </p:sp>
      <p:sp>
        <p:nvSpPr>
          <p:cNvPr id="7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explicativo escuro Sem marcadores pequeno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pt-BR" noProof="0"/>
              <a:t>Uma introdução breve</a:t>
            </a:r>
            <a:br>
              <a:rPr lang="pt-BR" noProof="0"/>
            </a:br>
            <a:r>
              <a:rPr lang="pt-BR" noProof="0"/>
              <a:t>para os dados, revelando</a:t>
            </a:r>
            <a:br>
              <a:rPr lang="pt-BR" noProof="0"/>
            </a:br>
            <a:r>
              <a:rPr lang="pt-BR" noProof="0"/>
              <a:t>um passo de cada vez para ajudar na compreensão.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19100"/>
            <a:ext cx="5671764" cy="1843069"/>
          </a:xfrm>
        </p:spPr>
        <p:txBody>
          <a:bodyPr rtlCol="0"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800493"/>
          </a:xfrm>
          <a:prstGeom prst="rect">
            <a:avLst/>
          </a:prstGeom>
        </p:spPr>
        <p:txBody>
          <a:bodyPr lIns="146304" tIns="420624" rIns="146304" rtlCol="0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estilo do título mestre</a:t>
            </a:r>
          </a:p>
        </p:txBody>
      </p:sp>
      <p:sp>
        <p:nvSpPr>
          <p:cNvPr id="12" name="Espaço Reservado para Texto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599498"/>
            <a:ext cx="5671764" cy="1843069"/>
          </a:xfrm>
        </p:spPr>
        <p:txBody>
          <a:bodyPr rtlCol="0"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3" name="Espaço Reservado para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4779896"/>
            <a:ext cx="5671764" cy="1843069"/>
          </a:xfrm>
        </p:spPr>
        <p:txBody>
          <a:bodyPr rtlCol="0"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explicativo Sem marcadores pequen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: Forma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pt-BR" noProof="0"/>
              <a:t>Uma introdução breve</a:t>
            </a:r>
            <a:br>
              <a:rPr lang="pt-BR" noProof="0"/>
            </a:br>
            <a:r>
              <a:rPr lang="pt-BR" noProof="0"/>
              <a:t>para os dados, revelando</a:t>
            </a:r>
            <a:br>
              <a:rPr lang="pt-BR" noProof="0"/>
            </a:br>
            <a:r>
              <a:rPr lang="pt-BR" noProof="0"/>
              <a:t>um passo de cada vez para ajudar na compreensão.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19100"/>
            <a:ext cx="5671764" cy="1705723"/>
          </a:xfrm>
        </p:spPr>
        <p:txBody>
          <a:bodyPr rtlCol="0"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5AE1514C-5E56-4738-A1FF-4B1CFD2A3E3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800493"/>
          </a:xfrm>
          <a:prstGeom prst="rect">
            <a:avLst/>
          </a:prstGeom>
        </p:spPr>
        <p:txBody>
          <a:bodyPr lIns="146304" tIns="420624" rIns="146304" rtlCol="0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estilo do título mestre</a:t>
            </a:r>
          </a:p>
        </p:txBody>
      </p:sp>
      <p:sp>
        <p:nvSpPr>
          <p:cNvPr id="12" name="Espaço Reservado para Texto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697329"/>
            <a:ext cx="5671764" cy="1705723"/>
          </a:xfrm>
        </p:spPr>
        <p:txBody>
          <a:bodyPr rtlCol="0"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3" name="Espaço Reservado para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4975558"/>
            <a:ext cx="5671764" cy="1705723"/>
          </a:xfrm>
        </p:spPr>
        <p:txBody>
          <a:bodyPr rtlCol="0"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ítulo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eb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eb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eb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eb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eb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Espaço Reservado para Imagem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tângulo 45"/>
          <p:cNvSpPr/>
          <p:nvPr/>
        </p:nvSpPr>
        <p:spPr>
          <a:xfrm flipH="1">
            <a:off x="7911255" y="4253573"/>
            <a:ext cx="2995659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>
              <a:lnSpc>
                <a:spcPct val="90000"/>
              </a:lnSpc>
            </a:pPr>
            <a:r>
              <a:rPr lang="pt-BR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dicas</a:t>
            </a:r>
            <a:r>
              <a:rPr lang="pt-BR" sz="2800" spc="-1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 </a:t>
            </a:r>
            <a:r>
              <a:rPr lang="pt-BR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e </a:t>
            </a:r>
            <a:r>
              <a:rPr lang="pt-BR" sz="2800" dirty="0" smtClean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instruções</a:t>
            </a:r>
            <a:endParaRPr lang="pt-BR" sz="2800" dirty="0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</a:endParaRPr>
          </a:p>
        </p:txBody>
      </p:sp>
      <p:sp>
        <p:nvSpPr>
          <p:cNvPr id="9" name="Título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endParaRPr lang="pt-BR" sz="8800" spc="-3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687847" y="2302200"/>
            <a:ext cx="9932528" cy="1311128"/>
          </a:xfrm>
        </p:spPr>
        <p:txBody>
          <a:bodyPr rtlCol="0"/>
          <a:lstStyle/>
          <a:p>
            <a:pPr rtl="0"/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>
          <a:xfrm>
            <a:off x="8473602" y="3339138"/>
            <a:ext cx="9461500" cy="757130"/>
          </a:xfrm>
        </p:spPr>
        <p:txBody>
          <a:bodyPr rtlCol="0"/>
          <a:lstStyle/>
          <a:p>
            <a:pPr rtl="0"/>
            <a:r>
              <a:rPr lang="pt-BR" dirty="0" smtClean="0"/>
              <a:t>CORE</a:t>
            </a:r>
            <a:endParaRPr lang="pt-BR" dirty="0"/>
          </a:p>
        </p:txBody>
      </p:sp>
      <p:sp>
        <p:nvSpPr>
          <p:cNvPr id="19" name="Forma livre: Forma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Espaço Reservado para o Número do Slide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 rtlCol="0"/>
          <a:lstStyle/>
          <a:p>
            <a:pPr rtl="0"/>
            <a:r>
              <a:rPr lang="pt-BR" dirty="0"/>
              <a:t>DICA </a:t>
            </a:r>
          </a:p>
          <a:p>
            <a:pPr lvl="1" rtl="0"/>
            <a:r>
              <a:rPr lang="pt-BR" dirty="0" smtClean="0"/>
              <a:t>Crie as pastas seguindo os padrões do treinamento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5873350" y="1007413"/>
            <a:ext cx="519693" cy="1200329"/>
          </a:xfrm>
        </p:spPr>
        <p:txBody>
          <a:bodyPr rtlCol="0"/>
          <a:lstStyle/>
          <a:p>
            <a:pPr rtl="0"/>
            <a:r>
              <a:rPr lang="pt-BR"/>
              <a:t>!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11" y="2040102"/>
            <a:ext cx="7410970" cy="4817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eta para a Direita Listrada 4"/>
          <p:cNvSpPr/>
          <p:nvPr/>
        </p:nvSpPr>
        <p:spPr>
          <a:xfrm>
            <a:off x="2151115" y="3200400"/>
            <a:ext cx="553191" cy="518160"/>
          </a:xfrm>
          <a:prstGeom prst="strip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Listrada 12"/>
          <p:cNvSpPr/>
          <p:nvPr/>
        </p:nvSpPr>
        <p:spPr>
          <a:xfrm rot="10800000">
            <a:off x="5774153" y="3718560"/>
            <a:ext cx="553191" cy="518160"/>
          </a:xfrm>
          <a:prstGeom prst="strip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Listrada 13"/>
          <p:cNvSpPr/>
          <p:nvPr/>
        </p:nvSpPr>
        <p:spPr>
          <a:xfrm rot="10800000">
            <a:off x="4539713" y="2819400"/>
            <a:ext cx="553191" cy="518160"/>
          </a:xfrm>
          <a:prstGeom prst="strip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 rtlCol="0"/>
          <a:lstStyle/>
          <a:p>
            <a:pPr rtl="0"/>
            <a:r>
              <a:rPr lang="pt-BR" dirty="0"/>
              <a:t>DICA </a:t>
            </a:r>
          </a:p>
          <a:p>
            <a:pPr lvl="1" rtl="0"/>
            <a:r>
              <a:rPr lang="pt-BR" dirty="0" smtClean="0"/>
              <a:t>Observe os seguintes arquivos de configuração!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5873350" y="1007413"/>
            <a:ext cx="519693" cy="1200329"/>
          </a:xfrm>
        </p:spPr>
        <p:txBody>
          <a:bodyPr rtlCol="0"/>
          <a:lstStyle/>
          <a:p>
            <a:pPr rtl="0"/>
            <a:r>
              <a:rPr lang="pt-BR"/>
              <a:t>!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11" y="2040102"/>
            <a:ext cx="7410970" cy="4817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eta para a Direita Listrada 4"/>
          <p:cNvSpPr/>
          <p:nvPr/>
        </p:nvSpPr>
        <p:spPr>
          <a:xfrm>
            <a:off x="2523702" y="5349240"/>
            <a:ext cx="553191" cy="518160"/>
          </a:xfrm>
          <a:prstGeom prst="strip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Listrada 12"/>
          <p:cNvSpPr/>
          <p:nvPr/>
        </p:nvSpPr>
        <p:spPr>
          <a:xfrm rot="10800000">
            <a:off x="5558439" y="6202680"/>
            <a:ext cx="553191" cy="518160"/>
          </a:xfrm>
          <a:prstGeom prst="strip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79764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 rtlCol="0"/>
          <a:lstStyle/>
          <a:p>
            <a:pPr rtl="0"/>
            <a:r>
              <a:rPr lang="pt-BR" dirty="0"/>
              <a:t>DICA </a:t>
            </a:r>
          </a:p>
          <a:p>
            <a:pPr lvl="1" rtl="0"/>
            <a:r>
              <a:rPr lang="pt-BR" dirty="0" smtClean="0"/>
              <a:t>Entidades – Crie os seguintes arquivos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5873350" y="1007413"/>
            <a:ext cx="519693" cy="1200329"/>
          </a:xfrm>
        </p:spPr>
        <p:txBody>
          <a:bodyPr rtlCol="0"/>
          <a:lstStyle/>
          <a:p>
            <a:pPr rtl="0"/>
            <a:r>
              <a:rPr lang="pt-BR"/>
              <a:t>!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072" y="2401743"/>
            <a:ext cx="6060247" cy="4220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eta para a Direita Listrada 7"/>
          <p:cNvSpPr/>
          <p:nvPr/>
        </p:nvSpPr>
        <p:spPr>
          <a:xfrm rot="10800000">
            <a:off x="5873350" y="3032760"/>
            <a:ext cx="553191" cy="518160"/>
          </a:xfrm>
          <a:prstGeom prst="strip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26894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 rtlCol="0"/>
          <a:lstStyle/>
          <a:p>
            <a:pPr rtl="0"/>
            <a:r>
              <a:rPr lang="pt-BR" dirty="0"/>
              <a:t>DICA </a:t>
            </a:r>
          </a:p>
          <a:p>
            <a:pPr lvl="1" rtl="0"/>
            <a:r>
              <a:rPr lang="pt-BR" dirty="0" smtClean="0"/>
              <a:t>Entidades – Crie os seguintes arquivos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5873350" y="1007413"/>
            <a:ext cx="519693" cy="1200329"/>
          </a:xfrm>
        </p:spPr>
        <p:txBody>
          <a:bodyPr rtlCol="0"/>
          <a:lstStyle/>
          <a:p>
            <a:pPr rtl="0"/>
            <a:r>
              <a:rPr lang="pt-BR"/>
              <a:t>!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072" y="2401743"/>
            <a:ext cx="6060247" cy="4220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eta para a Direita Listrada 7"/>
          <p:cNvSpPr/>
          <p:nvPr/>
        </p:nvSpPr>
        <p:spPr>
          <a:xfrm rot="10800000">
            <a:off x="5873350" y="3032760"/>
            <a:ext cx="553191" cy="518160"/>
          </a:xfrm>
          <a:prstGeom prst="strip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34928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 rtlCol="0"/>
          <a:lstStyle/>
          <a:p>
            <a:pPr rtl="0"/>
            <a:r>
              <a:rPr lang="pt-BR" dirty="0"/>
              <a:t>DICA </a:t>
            </a:r>
          </a:p>
          <a:p>
            <a:pPr lvl="1" rtl="0"/>
            <a:r>
              <a:rPr lang="pt-BR" dirty="0" smtClean="0"/>
              <a:t>Entidades – Crie os seguintes arquivos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5873350" y="1007413"/>
            <a:ext cx="519693" cy="1200329"/>
          </a:xfrm>
        </p:spPr>
        <p:txBody>
          <a:bodyPr rtlCol="0"/>
          <a:lstStyle/>
          <a:p>
            <a:pPr rtl="0"/>
            <a:r>
              <a:rPr lang="pt-BR"/>
              <a:t>!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04" y="2836698"/>
            <a:ext cx="8417052" cy="2560320"/>
          </a:xfrm>
          <a:prstGeom prst="rect">
            <a:avLst/>
          </a:prstGeom>
        </p:spPr>
      </p:pic>
      <p:sp>
        <p:nvSpPr>
          <p:cNvPr id="7" name="Seta para a Direita Listrada 6"/>
          <p:cNvSpPr/>
          <p:nvPr/>
        </p:nvSpPr>
        <p:spPr>
          <a:xfrm rot="10800000">
            <a:off x="8799430" y="4787418"/>
            <a:ext cx="553191" cy="518160"/>
          </a:xfrm>
          <a:prstGeom prst="strip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30446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E1514C-5E56-4738-A1FF-4B1CFD2A3E36}" type="slidenum">
              <a:rPr lang="pt-BR" noProof="0" smtClean="0"/>
              <a:t>15</a:t>
            </a:fld>
            <a:endParaRPr lang="pt-BR" noProof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7987"/>
            <a:ext cx="9731066" cy="63545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33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02995" y="2390775"/>
            <a:ext cx="11660405" cy="1618147"/>
          </a:xfrm>
        </p:spPr>
        <p:txBody>
          <a:bodyPr rtlCol="0"/>
          <a:lstStyle/>
          <a:p>
            <a:pPr rtl="0"/>
            <a:r>
              <a:rPr lang="pt-BR" sz="3600" dirty="0" err="1" smtClean="0"/>
              <a:t>Enum</a:t>
            </a:r>
            <a:r>
              <a:rPr lang="pt-BR" sz="3600" dirty="0" smtClean="0"/>
              <a:t> agrupa constantes| </a:t>
            </a:r>
            <a:r>
              <a:rPr lang="pt-BR" sz="3600" dirty="0" smtClean="0">
                <a:solidFill>
                  <a:schemeClr val="accent1"/>
                </a:solidFill>
              </a:rPr>
              <a:t>PADRONIZAÇÃO</a:t>
            </a:r>
            <a:r>
              <a:rPr lang="pt-BR" sz="3600" dirty="0" smtClean="0">
                <a:solidFill>
                  <a:schemeClr val="bg1"/>
                </a:solidFill>
              </a:rPr>
              <a:t>.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757130"/>
          </a:xfrm>
        </p:spPr>
        <p:txBody>
          <a:bodyPr rtlCol="0"/>
          <a:lstStyle/>
          <a:p>
            <a:pPr rtl="0"/>
            <a:r>
              <a:rPr lang="pt-BR" dirty="0" smtClean="0"/>
              <a:t>Com ela você pode padronizar valores constantes e evitar o uso indevido de alguns valores.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4780756" y="499736"/>
            <a:ext cx="2911374" cy="1200329"/>
          </a:xfrm>
        </p:spPr>
        <p:txBody>
          <a:bodyPr rtlCol="0"/>
          <a:lstStyle/>
          <a:p>
            <a:pPr rtl="0"/>
            <a:r>
              <a:rPr lang="pt-BR" dirty="0" err="1" smtClean="0"/>
              <a:t>Enum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 rtlCol="0"/>
          <a:lstStyle/>
          <a:p>
            <a:pPr rtl="0"/>
            <a:r>
              <a:rPr lang="pt-BR" dirty="0" err="1" smtClean="0"/>
              <a:t>Aeronave.cs</a:t>
            </a:r>
            <a:endParaRPr lang="pt-BR" dirty="0"/>
          </a:p>
        </p:txBody>
      </p:sp>
      <p:sp>
        <p:nvSpPr>
          <p:cNvPr id="3" name="Espaço Reservado para o Número do Slide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pt-BR" smtClean="0"/>
              <a:pPr rtl="0"/>
              <a:t>17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397032"/>
          </a:xfrm>
        </p:spPr>
        <p:txBody>
          <a:bodyPr rtlCol="0"/>
          <a:lstStyle/>
          <a:p>
            <a:pPr rtl="0"/>
            <a:r>
              <a:rPr lang="pt-BR" dirty="0" err="1" smtClean="0"/>
              <a:t>Manutencao.cs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829971"/>
          </a:xfrm>
        </p:spPr>
        <p:txBody>
          <a:bodyPr rtlCol="0"/>
          <a:lstStyle/>
          <a:p>
            <a:pPr rtl="0"/>
            <a:r>
              <a:rPr lang="pt-BR" dirty="0" err="1" smtClean="0"/>
              <a:t>Piloto.cs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829971"/>
          </a:xfrm>
        </p:spPr>
        <p:txBody>
          <a:bodyPr rtlCol="0"/>
          <a:lstStyle/>
          <a:p>
            <a:pPr rtl="0"/>
            <a:r>
              <a:rPr lang="pt-BR" dirty="0" err="1" smtClean="0"/>
              <a:t>Voo.cs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33" name="Espaço Reservado para Conteúdo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 rtlCol="0"/>
          <a:lstStyle/>
          <a:p>
            <a:pPr rtl="0"/>
            <a:r>
              <a:rPr lang="pt-BR" dirty="0" err="1" smtClean="0"/>
              <a:t>Cancelamento.cs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0" y="470361"/>
            <a:ext cx="12192000" cy="978729"/>
          </a:xfrm>
        </p:spPr>
        <p:txBody>
          <a:bodyPr rtlCol="0"/>
          <a:lstStyle/>
          <a:p>
            <a:pPr rtl="0"/>
            <a:r>
              <a:rPr lang="pt-BR"/>
              <a:t>O PALCO ESTÁ ARMADO</a:t>
            </a:r>
            <a:br>
              <a:rPr lang="pt-BR"/>
            </a:br>
            <a:r>
              <a:rPr lang="pt-BR"/>
              <a:t>vá em frente e siga as 5 etapas básicas </a:t>
            </a:r>
          </a:p>
        </p:txBody>
      </p:sp>
      <p:sp>
        <p:nvSpPr>
          <p:cNvPr id="47" name="Espaço Reservado para Conteúdo 46"/>
          <p:cNvSpPr>
            <a:spLocks noGrp="1"/>
          </p:cNvSpPr>
          <p:nvPr>
            <p:ph idx="18"/>
          </p:nvPr>
        </p:nvSpPr>
        <p:spPr/>
        <p:txBody>
          <a:bodyPr rtlCol="0"/>
          <a:lstStyle/>
          <a:p>
            <a:pPr rtl="0"/>
            <a:r>
              <a:rPr lang="pt-BR"/>
              <a:t>1</a:t>
            </a:r>
          </a:p>
        </p:txBody>
      </p:sp>
      <p:sp>
        <p:nvSpPr>
          <p:cNvPr id="48" name="Espaço Reservado para Conteúdo 47"/>
          <p:cNvSpPr>
            <a:spLocks noGrp="1"/>
          </p:cNvSpPr>
          <p:nvPr>
            <p:ph idx="19"/>
          </p:nvPr>
        </p:nvSpPr>
        <p:spPr/>
        <p:txBody>
          <a:bodyPr rtlCol="0"/>
          <a:lstStyle/>
          <a:p>
            <a:pPr rtl="0"/>
            <a:r>
              <a:rPr lang="pt-BR"/>
              <a:t>2</a:t>
            </a:r>
          </a:p>
        </p:txBody>
      </p:sp>
      <p:sp>
        <p:nvSpPr>
          <p:cNvPr id="49" name="Espaço Reservado para Conteúdo 48"/>
          <p:cNvSpPr>
            <a:spLocks noGrp="1"/>
          </p:cNvSpPr>
          <p:nvPr>
            <p:ph idx="20"/>
          </p:nvPr>
        </p:nvSpPr>
        <p:spPr/>
        <p:txBody>
          <a:bodyPr rtlCol="0"/>
          <a:lstStyle/>
          <a:p>
            <a:pPr rtl="0"/>
            <a:r>
              <a:rPr lang="pt-BR"/>
              <a:t>3</a:t>
            </a:r>
          </a:p>
        </p:txBody>
      </p:sp>
      <p:sp>
        <p:nvSpPr>
          <p:cNvPr id="50" name="Espaço Reservado para Conteúdo 49"/>
          <p:cNvSpPr>
            <a:spLocks noGrp="1"/>
          </p:cNvSpPr>
          <p:nvPr>
            <p:ph idx="21"/>
          </p:nvPr>
        </p:nvSpPr>
        <p:spPr/>
        <p:txBody>
          <a:bodyPr rtlCol="0"/>
          <a:lstStyle/>
          <a:p>
            <a:pPr rtl="0"/>
            <a:r>
              <a:rPr lang="pt-BR"/>
              <a:t>4</a:t>
            </a:r>
          </a:p>
        </p:txBody>
      </p:sp>
      <p:sp>
        <p:nvSpPr>
          <p:cNvPr id="51" name="Espaço Reservado para Conteúdo 50"/>
          <p:cNvSpPr>
            <a:spLocks noGrp="1"/>
          </p:cNvSpPr>
          <p:nvPr>
            <p:ph idx="22"/>
          </p:nvPr>
        </p:nvSpPr>
        <p:spPr/>
        <p:txBody>
          <a:bodyPr rtlCol="0"/>
          <a:lstStyle/>
          <a:p>
            <a:pPr rtl="0"/>
            <a:r>
              <a:rPr lang="pt-BR"/>
              <a:t>5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48438" y="6450449"/>
            <a:ext cx="9623147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rtl="0"/>
            <a:r>
              <a:rPr lang="pt-BR" sz="900">
                <a:solidFill>
                  <a:schemeClr val="bg1">
                    <a:lumMod val="75000"/>
                  </a:schemeClr>
                </a:solidFill>
              </a:rPr>
              <a:t>Referência : As noções básicas que você pode encontrar em qualquer lugar, 5 Etapas para Publicar Narrativas com Sucesso publicadas em 5 de abril de 2014 em: Marketing e Publicidade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o Número do Slide 1"/>
          <p:cNvSpPr>
            <a:spLocks noGrp="1"/>
          </p:cNvSpPr>
          <p:nvPr>
            <p:ph type="sldNum" sz="quarter" idx="4"/>
          </p:nvPr>
        </p:nvSpPr>
        <p:spPr>
          <a:xfrm>
            <a:off x="11814411" y="6484937"/>
            <a:ext cx="387743" cy="365125"/>
          </a:xfrm>
        </p:spPr>
        <p:txBody>
          <a:bodyPr rtlCol="0"/>
          <a:lstStyle/>
          <a:p>
            <a:pPr rtl="0"/>
            <a:fld id="{5AE1514C-5E56-4738-A1FF-4B1CFD2A3E36}" type="slidenum">
              <a:rPr lang="pt-BR" sz="1200" smtClean="0"/>
              <a:pPr rtl="0"/>
              <a:t>18</a:t>
            </a:fld>
            <a:endParaRPr lang="pt-BR" sz="1200"/>
          </a:p>
        </p:txBody>
      </p:sp>
      <p:sp>
        <p:nvSpPr>
          <p:cNvPr id="16" name="Espaço Reservado para Conteúdo 15"/>
          <p:cNvSpPr>
            <a:spLocks noGrp="1"/>
          </p:cNvSpPr>
          <p:nvPr>
            <p:ph idx="18"/>
          </p:nvPr>
        </p:nvSpPr>
        <p:spPr/>
        <p:txBody>
          <a:bodyPr rtlCol="0"/>
          <a:lstStyle/>
          <a:p>
            <a:pPr rtl="0"/>
            <a:r>
              <a:rPr lang="pt-BR"/>
              <a:t>1</a:t>
            </a:r>
          </a:p>
        </p:txBody>
      </p:sp>
      <p:sp>
        <p:nvSpPr>
          <p:cNvPr id="42" name="Espaço Reservado para Texto 41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1815882"/>
          </a:xfrm>
        </p:spPr>
        <p:txBody>
          <a:bodyPr rtlCol="0"/>
          <a:lstStyle/>
          <a:p>
            <a:pPr rtl="0"/>
            <a:r>
              <a:rPr lang="pt-BR" dirty="0" smtClean="0"/>
              <a:t>DEFINA O NAMESPACE</a:t>
            </a:r>
            <a:endParaRPr lang="pt-BR" dirty="0"/>
          </a:p>
          <a:p>
            <a:pPr lvl="2" rtl="0"/>
            <a:r>
              <a:rPr lang="pt-BR" dirty="0" smtClean="0"/>
              <a:t>Crie a classe, as propriedades automáticas!</a:t>
            </a:r>
            <a:endParaRPr lang="pt-BR" dirty="0"/>
          </a:p>
          <a:p>
            <a:pPr lvl="3" rtl="0"/>
            <a:r>
              <a:rPr lang="pt-BR" dirty="0" smtClean="0"/>
              <a:t>Não pode esquecer do </a:t>
            </a:r>
            <a:r>
              <a:rPr lang="pt-BR" dirty="0" err="1" smtClean="0"/>
              <a:t>Contrutor</a:t>
            </a:r>
            <a:r>
              <a:rPr lang="pt-BR" dirty="0" smtClean="0"/>
              <a:t>! </a:t>
            </a:r>
            <a:endParaRPr lang="pt-BR" dirty="0"/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90931"/>
          </a:xfrm>
        </p:spPr>
        <p:txBody>
          <a:bodyPr rtlCol="0"/>
          <a:lstStyle/>
          <a:p>
            <a:pPr rtl="0"/>
            <a:r>
              <a:rPr lang="pt-BR" dirty="0" err="1" smtClean="0"/>
              <a:t>Aeronave.cs</a:t>
            </a:r>
            <a:endParaRPr lang="pt-BR" dirty="0"/>
          </a:p>
        </p:txBody>
      </p:sp>
      <p:pic>
        <p:nvPicPr>
          <p:cNvPr id="8" name="Espaço Reservado para Imagem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3" r="255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E1514C-5E56-4738-A1FF-4B1CFD2A3E36}" type="slidenum">
              <a:rPr lang="pt-BR" noProof="0" smtClean="0"/>
              <a:t>19</a:t>
            </a:fld>
            <a:endParaRPr lang="pt-BR" noProof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-31892"/>
            <a:ext cx="9488606" cy="68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E1514C-5E56-4738-A1FF-4B1CFD2A3E36}" type="slidenum">
              <a:rPr lang="pt-BR" noProof="0" smtClean="0"/>
              <a:t>2</a:t>
            </a:fld>
            <a:endParaRPr lang="pt-BR" noProof="0"/>
          </a:p>
        </p:txBody>
      </p:sp>
      <p:sp>
        <p:nvSpPr>
          <p:cNvPr id="3" name="Retângulo Arredondado 2"/>
          <p:cNvSpPr/>
          <p:nvPr/>
        </p:nvSpPr>
        <p:spPr>
          <a:xfrm>
            <a:off x="3764280" y="320040"/>
            <a:ext cx="451104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Instalação | </a:t>
            </a:r>
            <a:r>
              <a:rPr lang="pt-B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EntityFramework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853440" y="1376543"/>
            <a:ext cx="4495800" cy="1042868"/>
            <a:chOff x="853440" y="1314212"/>
            <a:chExt cx="4495800" cy="104286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1314212"/>
              <a:ext cx="731520" cy="73152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1064350" y="149530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584960" y="1495306"/>
              <a:ext cx="376428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Abra o Visual Studio </a:t>
              </a:r>
              <a:r>
                <a:rPr lang="pt-BR" dirty="0" err="1" smtClean="0"/>
                <a:t>Code</a:t>
              </a:r>
              <a:r>
                <a:rPr lang="pt-BR" dirty="0" smtClean="0"/>
                <a:t> e utilize</a:t>
              </a:r>
            </a:p>
            <a:p>
              <a:r>
                <a:rPr lang="pt-BR" dirty="0" smtClean="0"/>
                <a:t>a tecla de atalho CTRL+ SHIFT +</a:t>
              </a:r>
              <a:r>
                <a:rPr lang="pt-BR" sz="3200" dirty="0" smtClean="0"/>
                <a:t> ‘ </a:t>
              </a:r>
              <a:endParaRPr lang="pt-BR" sz="3200" dirty="0"/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6242237" y="1458307"/>
            <a:ext cx="4495800" cy="765870"/>
            <a:chOff x="853440" y="2977158"/>
            <a:chExt cx="4495800" cy="765870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977158"/>
              <a:ext cx="731520" cy="731520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1064350" y="315825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</a:t>
              </a:r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584960" y="3096697"/>
              <a:ext cx="3764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Verifique se o terminal integrado abriu no VS CODE.</a:t>
              </a:r>
              <a:endParaRPr lang="pt-BR" sz="3200" dirty="0"/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783566"/>
            <a:ext cx="731520" cy="73152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064350" y="29646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584960" y="2964660"/>
            <a:ext cx="966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o seguinte comando no terminal:</a:t>
            </a:r>
          </a:p>
          <a:p>
            <a:r>
              <a:rPr lang="pt-BR" b="1" dirty="0" err="1" smtClean="0"/>
              <a:t>dotnet</a:t>
            </a:r>
            <a:r>
              <a:rPr lang="pt-BR" b="1" dirty="0" smtClean="0"/>
              <a:t> </a:t>
            </a:r>
            <a:r>
              <a:rPr lang="pt-BR" b="1" dirty="0" err="1"/>
              <a:t>add</a:t>
            </a:r>
            <a:r>
              <a:rPr lang="pt-BR" b="1" dirty="0"/>
              <a:t> </a:t>
            </a:r>
            <a:r>
              <a:rPr lang="pt-BR" b="1" dirty="0" err="1" smtClean="0"/>
              <a:t>package</a:t>
            </a:r>
            <a:r>
              <a:rPr lang="pt-BR" b="1" dirty="0" smtClean="0"/>
              <a:t> </a:t>
            </a:r>
            <a:r>
              <a:rPr lang="pt-BR" b="1" dirty="0" err="1" smtClean="0"/>
              <a:t>Microsoft.EntityFrameworkCore.SqlServer</a:t>
            </a:r>
            <a:endParaRPr lang="pt-BR" sz="3200" b="1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4060335"/>
            <a:ext cx="11010900" cy="252412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07" y="5757035"/>
            <a:ext cx="731520" cy="73152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4123155" y="59825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739640" y="5938129"/>
            <a:ext cx="966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FF"/>
                </a:solidFill>
              </a:rPr>
              <a:t>Abra o arquivo </a:t>
            </a:r>
            <a:r>
              <a:rPr lang="pt-BR" dirty="0" err="1" smtClean="0">
                <a:solidFill>
                  <a:srgbClr val="FFFFFF"/>
                </a:solidFill>
              </a:rPr>
              <a:t>VoeAirlines.csproj</a:t>
            </a:r>
            <a:r>
              <a:rPr lang="pt-BR" dirty="0" smtClean="0">
                <a:solidFill>
                  <a:srgbClr val="FFFFFF"/>
                </a:solidFill>
              </a:rPr>
              <a:t> e verifique as mudanças</a:t>
            </a:r>
            <a:r>
              <a:rPr lang="pt-BR" dirty="0" smtClean="0"/>
              <a:t>.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0695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8" r="23038"/>
          <a:stretch>
            <a:fillRect/>
          </a:stretch>
        </p:blipFill>
        <p:spPr/>
      </p:pic>
      <p:sp>
        <p:nvSpPr>
          <p:cNvPr id="30" name="Espaço Reservado para Texto 29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1960537"/>
          </a:xfrm>
        </p:spPr>
        <p:txBody>
          <a:bodyPr rtlCol="0"/>
          <a:lstStyle/>
          <a:p>
            <a:pPr rtl="0"/>
            <a:r>
              <a:rPr lang="pt-BR" dirty="0" smtClean="0"/>
              <a:t>OBSERVAÇÃO PODE SER NULA</a:t>
            </a:r>
            <a:endParaRPr lang="pt-BR" dirty="0"/>
          </a:p>
          <a:p>
            <a:pPr lvl="2" rtl="0"/>
            <a:r>
              <a:rPr lang="pt-BR" dirty="0" err="1" smtClean="0"/>
              <a:t>DateTime</a:t>
            </a:r>
            <a:r>
              <a:rPr lang="pt-BR" dirty="0" smtClean="0"/>
              <a:t> </a:t>
            </a:r>
            <a:r>
              <a:rPr lang="pt-BR" dirty="0"/>
              <a:t>| </a:t>
            </a:r>
            <a:r>
              <a:rPr lang="pt-BR" dirty="0" err="1" smtClean="0"/>
              <a:t>Struct</a:t>
            </a:r>
            <a:r>
              <a:rPr lang="pt-BR" dirty="0" smtClean="0"/>
              <a:t>| </a:t>
            </a:r>
            <a:r>
              <a:rPr lang="pt-BR" dirty="0" err="1" smtClean="0"/>
              <a:t>ICollection</a:t>
            </a:r>
            <a:r>
              <a:rPr lang="pt-BR" dirty="0" smtClean="0"/>
              <a:t> </a:t>
            </a:r>
            <a:r>
              <a:rPr lang="pt-BR" dirty="0"/>
              <a:t>| </a:t>
            </a:r>
            <a:r>
              <a:rPr lang="pt-BR" dirty="0" err="1" smtClean="0"/>
              <a:t>Enum</a:t>
            </a:r>
            <a:r>
              <a:rPr lang="pt-BR" dirty="0" smtClean="0"/>
              <a:t> </a:t>
            </a:r>
            <a:r>
              <a:rPr lang="pt-BR" dirty="0"/>
              <a:t>| </a:t>
            </a:r>
            <a:r>
              <a:rPr lang="pt-BR" dirty="0" err="1" smtClean="0"/>
              <a:t>null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22" name="Espaço Reservado para Texto 21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90931"/>
          </a:xfrm>
        </p:spPr>
        <p:txBody>
          <a:bodyPr rtlCol="0"/>
          <a:lstStyle/>
          <a:p>
            <a:pPr rtl="0"/>
            <a:r>
              <a:rPr lang="pt-BR" dirty="0" err="1" smtClean="0"/>
              <a:t>Manutencao.cs</a:t>
            </a:r>
            <a:endParaRPr lang="pt-BR" dirty="0"/>
          </a:p>
        </p:txBody>
      </p:sp>
      <p:sp>
        <p:nvSpPr>
          <p:cNvPr id="40" name="Espaço Reservado para Conteúdo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 rtlCol="0"/>
          <a:lstStyle/>
          <a:p>
            <a:pPr rtl="0"/>
            <a:r>
              <a:rPr lang="pt-BR"/>
              <a:t>2</a:t>
            </a:r>
          </a:p>
        </p:txBody>
      </p:sp>
      <p:sp>
        <p:nvSpPr>
          <p:cNvPr id="2" name="Espaço Reservado para o Número do Slide 1"/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pt-BR" smtClean="0"/>
              <a:pPr rtl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E1514C-5E56-4738-A1FF-4B1CFD2A3E36}" type="slidenum">
              <a:rPr lang="pt-BR" noProof="0" smtClean="0"/>
              <a:t>21</a:t>
            </a:fld>
            <a:endParaRPr lang="pt-BR" noProof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7" y="0"/>
            <a:ext cx="11695887" cy="683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7" b="7807"/>
          <a:stretch>
            <a:fillRect/>
          </a:stretch>
        </p:blipFill>
        <p:spPr>
          <a:xfrm>
            <a:off x="-17463" y="0"/>
            <a:ext cx="12190413" cy="6858000"/>
          </a:xfrm>
        </p:spPr>
      </p:pic>
      <p:sp>
        <p:nvSpPr>
          <p:cNvPr id="3" name="Espaço Reservado para o Número do Slide 2"/>
          <p:cNvSpPr>
            <a:spLocks noGrp="1"/>
          </p:cNvSpPr>
          <p:nvPr>
            <p:ph type="sldNum" sz="quarter" idx="4"/>
          </p:nvPr>
        </p:nvSpPr>
        <p:spPr>
          <a:xfrm>
            <a:off x="11753512" y="6484937"/>
            <a:ext cx="419776" cy="365125"/>
          </a:xfrm>
        </p:spPr>
        <p:txBody>
          <a:bodyPr rtlCol="0"/>
          <a:lstStyle/>
          <a:p>
            <a:pPr rtl="0"/>
            <a:fld id="{5AE1514C-5E56-4738-A1FF-4B1CFD2A3E36}" type="slidenum">
              <a:rPr lang="pt-BR" smtClean="0"/>
              <a:pPr rtl="0"/>
              <a:t>22</a:t>
            </a:fld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0" y="0"/>
            <a:ext cx="10412974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3000"/>
                </a:schemeClr>
              </a:gs>
              <a:gs pos="97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pt-BR"/>
          </a:p>
        </p:txBody>
      </p:sp>
      <p:sp>
        <p:nvSpPr>
          <p:cNvPr id="20" name="Espaço Reservado para Conteúdo 19"/>
          <p:cNvSpPr>
            <a:spLocks noGrp="1"/>
          </p:cNvSpPr>
          <p:nvPr>
            <p:ph idx="18"/>
          </p:nvPr>
        </p:nvSpPr>
        <p:spPr>
          <a:xfrm>
            <a:off x="2053947" y="147528"/>
            <a:ext cx="2377440" cy="840230"/>
          </a:xfrm>
        </p:spPr>
        <p:txBody>
          <a:bodyPr rtlCol="0"/>
          <a:lstStyle/>
          <a:p>
            <a:pPr rtl="0"/>
            <a:r>
              <a:rPr lang="pt-BR" dirty="0"/>
              <a:t>3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926080" y="3323314"/>
            <a:ext cx="5960269" cy="1704569"/>
          </a:xfrm>
        </p:spPr>
        <p:txBody>
          <a:bodyPr rtlCol="0"/>
          <a:lstStyle/>
          <a:p>
            <a:pPr rtl="0"/>
            <a:r>
              <a:rPr lang="pt-BR" dirty="0" err="1" smtClean="0">
                <a:solidFill>
                  <a:schemeClr val="bg1"/>
                </a:solidFill>
              </a:rPr>
              <a:t>ICollection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  <a:p>
            <a:pPr lvl="1" rtl="0"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</a:rPr>
              <a:t>Essa interface define métodos para manipular coleções genéricas.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1" name="Espaço Reservado para Texto 70"/>
          <p:cNvSpPr>
            <a:spLocks noGrp="1"/>
          </p:cNvSpPr>
          <p:nvPr>
            <p:ph type="body" sz="quarter" idx="19"/>
          </p:nvPr>
        </p:nvSpPr>
        <p:spPr>
          <a:xfrm>
            <a:off x="304800" y="902266"/>
            <a:ext cx="5875734" cy="590931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chemeClr val="bg1"/>
                </a:solidFill>
              </a:rPr>
              <a:t>Piloto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263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E1514C-5E56-4738-A1FF-4B1CFD2A3E36}" type="slidenum">
              <a:rPr lang="pt-BR" noProof="0" smtClean="0"/>
              <a:t>23</a:t>
            </a:fld>
            <a:endParaRPr lang="pt-BR" noProof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39" y="37205"/>
            <a:ext cx="10070801" cy="674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30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ço Reservado para Imagem 4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Espaço Reservado para o Número do Slide 1"/>
          <p:cNvSpPr>
            <a:spLocks noGrp="1"/>
          </p:cNvSpPr>
          <p:nvPr>
            <p:ph type="sldNum" sz="quarter" idx="4"/>
          </p:nvPr>
        </p:nvSpPr>
        <p:spPr>
          <a:xfrm>
            <a:off x="11786072" y="6492875"/>
            <a:ext cx="393567" cy="365125"/>
          </a:xfrm>
        </p:spPr>
        <p:txBody>
          <a:bodyPr rtlCol="0"/>
          <a:lstStyle/>
          <a:p>
            <a:pPr rtl="0"/>
            <a:fld id="{5AE1514C-5E56-4738-A1FF-4B1CFD2A3E36}" type="slidenum">
              <a:rPr lang="pt-BR" smtClean="0"/>
              <a:pPr rtl="0"/>
              <a:t>24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38" cy="3205493"/>
          </a:xfrm>
        </p:spPr>
        <p:txBody>
          <a:bodyPr rtlCol="0"/>
          <a:lstStyle/>
          <a:p>
            <a:pPr rtl="0"/>
            <a:r>
              <a:rPr lang="pt-BR" dirty="0" smtClean="0"/>
              <a:t>CONSTRUTOR</a:t>
            </a:r>
            <a:endParaRPr lang="pt-BR" dirty="0"/>
          </a:p>
          <a:p>
            <a:pPr lvl="1" rtl="0"/>
            <a:r>
              <a:rPr lang="pt-BR" sz="2400" dirty="0"/>
              <a:t>Visualizar as mensagens principais</a:t>
            </a:r>
          </a:p>
          <a:p>
            <a:pPr lvl="3" rtl="0"/>
            <a:r>
              <a:rPr lang="pt-BR" dirty="0"/>
              <a:t>Uma imagem fala mais do que mil palavras...</a:t>
            </a:r>
          </a:p>
          <a:p>
            <a:pPr lvl="1" rtl="0"/>
            <a:r>
              <a:rPr lang="pt-BR" sz="2400" dirty="0"/>
              <a:t>Crie uma instrução</a:t>
            </a:r>
          </a:p>
          <a:p>
            <a:pPr lvl="3" rtl="0"/>
            <a:r>
              <a:rPr lang="pt-BR" dirty="0"/>
              <a:t>Usando elementos gráficos, gráficos e infográficos</a:t>
            </a:r>
          </a:p>
          <a:p>
            <a:pPr lvl="1" rtl="0"/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8"/>
          </p:nvPr>
        </p:nvSpPr>
        <p:spPr/>
        <p:txBody>
          <a:bodyPr rtlCol="0"/>
          <a:lstStyle/>
          <a:p>
            <a:pPr rtl="0"/>
            <a:r>
              <a:rPr lang="pt-BR"/>
              <a:t>4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169069" y="1554163"/>
            <a:ext cx="5791200" cy="590931"/>
          </a:xfrm>
        </p:spPr>
        <p:txBody>
          <a:bodyPr rtlCol="0"/>
          <a:lstStyle/>
          <a:p>
            <a:pPr rtl="0"/>
            <a:r>
              <a:rPr lang="pt-BR" dirty="0" err="1" smtClean="0"/>
              <a:t>Voo.cs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721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E1514C-5E56-4738-A1FF-4B1CFD2A3E36}" type="slidenum">
              <a:rPr lang="pt-BR" noProof="0" smtClean="0"/>
              <a:t>25</a:t>
            </a:fld>
            <a:endParaRPr lang="pt-BR" noProof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33" y="1341120"/>
            <a:ext cx="11683666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E1514C-5E56-4738-A1FF-4B1CFD2A3E36}" type="slidenum">
              <a:rPr lang="pt-BR" noProof="0" smtClean="0"/>
              <a:t>26</a:t>
            </a:fld>
            <a:endParaRPr lang="pt-BR" noProof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1" y="74326"/>
            <a:ext cx="9729602" cy="67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7" r="5557"/>
          <a:stretch>
            <a:fillRect/>
          </a:stretch>
        </p:blipFill>
        <p:spPr/>
      </p:pic>
      <p:sp>
        <p:nvSpPr>
          <p:cNvPr id="2" name="Espaço Reservado para o Número do Slide 1"/>
          <p:cNvSpPr>
            <a:spLocks noGrp="1"/>
          </p:cNvSpPr>
          <p:nvPr>
            <p:ph type="sldNum" sz="quarter" idx="4"/>
          </p:nvPr>
        </p:nvSpPr>
        <p:spPr>
          <a:xfrm>
            <a:off x="11657818" y="6484937"/>
            <a:ext cx="533348" cy="365125"/>
          </a:xfrm>
        </p:spPr>
        <p:txBody>
          <a:bodyPr rtlCol="0"/>
          <a:lstStyle/>
          <a:p>
            <a:pPr rtl="0"/>
            <a:fld id="{5AE1514C-5E56-4738-A1FF-4B1CFD2A3E36}" type="slidenum">
              <a:rPr lang="pt-BR" smtClean="0"/>
              <a:pPr rtl="0"/>
              <a:t>27</a:t>
            </a:fld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>
          <a:xfrm>
            <a:off x="6096000" y="3429000"/>
            <a:ext cx="6096000" cy="2459135"/>
          </a:xfrm>
        </p:spPr>
        <p:txBody>
          <a:bodyPr rtlCol="0"/>
          <a:lstStyle/>
          <a:p>
            <a:pPr rtl="0"/>
            <a:r>
              <a:rPr lang="pt-BR" dirty="0" smtClean="0"/>
              <a:t>Um para Um</a:t>
            </a:r>
            <a:endParaRPr lang="pt-BR" dirty="0"/>
          </a:p>
          <a:p>
            <a:pPr lvl="2" rtl="0"/>
            <a:r>
              <a:rPr lang="pt-BR" dirty="0" smtClean="0"/>
              <a:t>Nosso projeto tem pelo menos um caso de um para um. Onde um voo possui um cancelamento, e um cancelamento só pode cancelar um voo.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90931"/>
          </a:xfrm>
        </p:spPr>
        <p:txBody>
          <a:bodyPr rtlCol="0"/>
          <a:lstStyle/>
          <a:p>
            <a:pPr rtl="0"/>
            <a:r>
              <a:rPr lang="pt-BR" dirty="0" err="1" smtClean="0"/>
              <a:t>Cancelamento.cs</a:t>
            </a:r>
            <a:endParaRPr lang="pt-BR" dirty="0"/>
          </a:p>
        </p:txBody>
      </p:sp>
      <p:sp>
        <p:nvSpPr>
          <p:cNvPr id="20" name="Espaço Reservado para Conteúdo 19"/>
          <p:cNvSpPr>
            <a:spLocks noGrp="1"/>
          </p:cNvSpPr>
          <p:nvPr>
            <p:ph idx="18"/>
          </p:nvPr>
        </p:nvSpPr>
        <p:spPr/>
        <p:txBody>
          <a:bodyPr rtlCol="0"/>
          <a:lstStyle/>
          <a:p>
            <a:pPr rtl="0"/>
            <a:r>
              <a:rPr lang="pt-BR"/>
              <a:t>5</a:t>
            </a:r>
          </a:p>
        </p:txBody>
      </p:sp>
      <p:sp>
        <p:nvSpPr>
          <p:cNvPr id="7" name="Retângulo 6"/>
          <p:cNvSpPr/>
          <p:nvPr/>
        </p:nvSpPr>
        <p:spPr>
          <a:xfrm>
            <a:off x="4232" y="0"/>
            <a:ext cx="6094443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9182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E1514C-5E56-4738-A1FF-4B1CFD2A3E36}" type="slidenum">
              <a:rPr lang="pt-BR" noProof="0" smtClean="0"/>
              <a:t>28</a:t>
            </a:fld>
            <a:endParaRPr lang="pt-BR" noProof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59984"/>
            <a:ext cx="9982350" cy="66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>
          <a:xfrm>
            <a:off x="6096000" y="1760850"/>
            <a:ext cx="6096000" cy="3336298"/>
          </a:xfrm>
        </p:spPr>
        <p:txBody>
          <a:bodyPr rtlCol="0"/>
          <a:lstStyle/>
          <a:p>
            <a:pPr rtl="0"/>
            <a:r>
              <a:rPr lang="pt-BR" dirty="0"/>
              <a:t>CONCLUSÃO </a:t>
            </a:r>
          </a:p>
          <a:p>
            <a:pPr lvl="4" rtl="0"/>
            <a:r>
              <a:rPr lang="pt-BR" dirty="0" smtClean="0"/>
              <a:t>Tudo pronto para a próxima etapa.</a:t>
            </a:r>
            <a:endParaRPr lang="pt-BR" dirty="0"/>
          </a:p>
          <a:p>
            <a:pPr rtl="0"/>
            <a:r>
              <a:rPr lang="pt-BR" dirty="0"/>
              <a:t>INSPIRE</a:t>
            </a:r>
          </a:p>
          <a:p>
            <a:pPr lvl="4" rtl="0"/>
            <a:r>
              <a:rPr lang="pt-BR" dirty="0" smtClean="0"/>
              <a:t>Não pare de avançar.</a:t>
            </a:r>
            <a:endParaRPr lang="pt-BR" dirty="0"/>
          </a:p>
          <a:p>
            <a:pPr rtl="0"/>
            <a:r>
              <a:rPr lang="pt-BR" dirty="0"/>
              <a:t>AÇÃO</a:t>
            </a:r>
          </a:p>
          <a:p>
            <a:pPr lvl="4" rtl="0"/>
            <a:r>
              <a:rPr lang="pt-BR" dirty="0" smtClean="0"/>
              <a:t>Parabéns a toda nossa equipe.</a:t>
            </a:r>
            <a:endParaRPr lang="pt-BR" dirty="0"/>
          </a:p>
        </p:txBody>
      </p:sp>
      <p:sp>
        <p:nvSpPr>
          <p:cNvPr id="21" name="Espaço Reservado para o Número do Slide 20"/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997E989-D798-4C62-8E93-3D2D613C2488}" type="slidenum">
              <a:rPr lang="pt-BR" smtClean="0"/>
              <a:pPr rtl="0"/>
              <a:t>29</a:t>
            </a:fld>
            <a:endParaRPr lang="pt-BR"/>
          </a:p>
        </p:txBody>
      </p:sp>
      <p:pic>
        <p:nvPicPr>
          <p:cNvPr id="6" name="Espaço Reservado para Imagem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5" r="254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7444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Espaço Reservado para Imagem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tângulo 45"/>
          <p:cNvSpPr/>
          <p:nvPr/>
        </p:nvSpPr>
        <p:spPr>
          <a:xfrm flipH="1">
            <a:off x="7911255" y="4253573"/>
            <a:ext cx="2995659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>
              <a:lnSpc>
                <a:spcPct val="90000"/>
              </a:lnSpc>
            </a:pPr>
            <a:r>
              <a:rPr lang="pt-BR" sz="2800" dirty="0" smtClean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Abstração do BD</a:t>
            </a:r>
            <a:endParaRPr lang="pt-BR" sz="2800" dirty="0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</a:endParaRPr>
          </a:p>
        </p:txBody>
      </p:sp>
      <p:sp>
        <p:nvSpPr>
          <p:cNvPr id="9" name="Título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endParaRPr lang="pt-BR" sz="8800" spc="-3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687847" y="2302200"/>
            <a:ext cx="9989678" cy="1311128"/>
          </a:xfrm>
        </p:spPr>
        <p:txBody>
          <a:bodyPr rtlCol="0"/>
          <a:lstStyle/>
          <a:p>
            <a:pPr rtl="0"/>
            <a:r>
              <a:rPr lang="pt-BR" dirty="0" err="1" smtClean="0"/>
              <a:t>DBContext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>
          <a:xfrm>
            <a:off x="1396266" y="3162946"/>
            <a:ext cx="9461500" cy="757130"/>
          </a:xfrm>
        </p:spPr>
        <p:txBody>
          <a:bodyPr rtlCol="0"/>
          <a:lstStyle/>
          <a:p>
            <a:pPr rtl="0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9" name="Forma livre: Forma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Espaço Reservado para o Número do Slide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o Número do Slide 1"/>
          <p:cNvSpPr>
            <a:spLocks noGrp="1"/>
          </p:cNvSpPr>
          <p:nvPr>
            <p:ph type="sldNum" sz="quarter" idx="4"/>
          </p:nvPr>
        </p:nvSpPr>
        <p:spPr>
          <a:xfrm>
            <a:off x="11757415" y="6483147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pt-BR" smtClean="0"/>
              <a:pPr rtl="0"/>
              <a:t>30</a:t>
            </a:fld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>
          <a:xfrm>
            <a:off x="3408362" y="5335071"/>
            <a:ext cx="8097838" cy="646331"/>
          </a:xfrm>
        </p:spPr>
        <p:txBody>
          <a:bodyPr rtlCol="0"/>
          <a:lstStyle/>
          <a:p>
            <a:pPr rtl="0"/>
            <a:r>
              <a:rPr lang="pt-BR" dirty="0" smtClean="0"/>
              <a:t>—RÔMULO C. SILVESTRE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304800" y="3133534"/>
            <a:ext cx="11658600" cy="590931"/>
          </a:xfrm>
        </p:spPr>
        <p:txBody>
          <a:bodyPr rtlCol="0"/>
          <a:lstStyle/>
          <a:p>
            <a:pPr rtl="0"/>
            <a:r>
              <a:rPr lang="pt-BR" dirty="0" smtClean="0"/>
              <a:t>VENCER É UMA QUESTÃO DE ESCOLHA.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3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83619" y="2148790"/>
            <a:ext cx="10972061" cy="2308324"/>
          </a:xfrm>
        </p:spPr>
        <p:txBody>
          <a:bodyPr rtlCol="0"/>
          <a:lstStyle/>
          <a:p>
            <a:pPr rtl="0"/>
            <a:r>
              <a:rPr lang="pt-BR" dirty="0" smtClean="0"/>
              <a:t>ROMULO C. </a:t>
            </a:r>
            <a:r>
              <a:rPr lang="pt-BR" dirty="0" smtClean="0"/>
              <a:t>SILVESTRE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5" name="Caixa de Texto 4">
            <a:hlinkClick r:id="rId3"/>
            <a:extLst>
              <a:ext uri="{FF2B5EF4-FFF2-40B4-BE49-F238E27FC236}">
                <a16:creationId xmlns:a16="http://schemas.microsoft.com/office/drawing/2014/main" id="{8B99DC0F-548E-4A58-81EB-85144506AC7B}"/>
              </a:ext>
            </a:extLst>
          </p:cNvPr>
          <p:cNvSpPr txBox="1"/>
          <p:nvPr/>
        </p:nvSpPr>
        <p:spPr>
          <a:xfrm>
            <a:off x="9005881" y="6316156"/>
            <a:ext cx="247954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rtl="0"/>
            <a:r>
              <a:rPr lang="pt-BR" sz="1100">
                <a:solidFill>
                  <a:schemeClr val="tx1"/>
                </a:solidFill>
              </a:rPr>
              <a:t>Neal Creative  | clique e </a:t>
            </a:r>
            <a:r>
              <a:rPr lang="pt-BR" sz="1100" b="1">
                <a:solidFill>
                  <a:schemeClr val="tx1"/>
                </a:solidFill>
              </a:rPr>
              <a:t>Saiba mais</a:t>
            </a: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Texto 17"/>
          <p:cNvSpPr>
            <a:spLocks noGrp="1"/>
          </p:cNvSpPr>
          <p:nvPr>
            <p:ph type="body" sz="quarter" idx="13"/>
          </p:nvPr>
        </p:nvSpPr>
        <p:spPr>
          <a:xfrm>
            <a:off x="304800" y="2274838"/>
            <a:ext cx="11887200" cy="2308324"/>
          </a:xfrm>
        </p:spPr>
        <p:txBody>
          <a:bodyPr rtlCol="0"/>
          <a:lstStyle/>
          <a:p>
            <a:pPr rtl="0"/>
            <a:r>
              <a:rPr lang="pt-BR" sz="3200" b="1" dirty="0" smtClean="0"/>
              <a:t>“</a:t>
            </a:r>
            <a:r>
              <a:rPr lang="pt-BR" sz="3200" dirty="0" smtClean="0"/>
              <a:t>Você sabe o que é um banco de dados? Se a resposta for sim, então você já andou mais que a metade do caminho. O </a:t>
            </a:r>
            <a:r>
              <a:rPr lang="pt-BR" sz="3200" dirty="0" err="1" smtClean="0"/>
              <a:t>DBContext</a:t>
            </a:r>
            <a:r>
              <a:rPr lang="pt-BR" sz="3200" dirty="0" smtClean="0"/>
              <a:t> representa uma abstração  do banco de dados dentro da nossa aplicação, possuindo coleções que são equivalentes as nossas já conhecidas tabelas.</a:t>
            </a:r>
            <a:r>
              <a:rPr lang="pt-BR" sz="3200" dirty="0" smtClean="0"/>
              <a:t>”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3865562" y="5276808"/>
            <a:ext cx="8097838" cy="369332"/>
          </a:xfrm>
        </p:spPr>
        <p:txBody>
          <a:bodyPr rtlCol="0"/>
          <a:lstStyle/>
          <a:p>
            <a:pPr rtl="0"/>
            <a:r>
              <a:rPr lang="pt-BR" dirty="0" smtClean="0"/>
              <a:t>—RÔMULO C. SILVESTRE, ENG. SISTEMAS</a:t>
            </a:r>
            <a:endParaRPr lang="pt-BR" dirty="0"/>
          </a:p>
        </p:txBody>
      </p:sp>
      <p:sp>
        <p:nvSpPr>
          <p:cNvPr id="2" name="Espaço Reservado para o Número do Slide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9" name="Caixa de texto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rma livre: Forma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0"/>
          </p:nvPr>
        </p:nvSpPr>
        <p:spPr>
          <a:xfrm>
            <a:off x="944881" y="2662267"/>
            <a:ext cx="4332514" cy="1255728"/>
          </a:xfrm>
        </p:spPr>
        <p:txBody>
          <a:bodyPr rtlCol="0"/>
          <a:lstStyle/>
          <a:p>
            <a:pPr rtl="0"/>
            <a:r>
              <a:rPr lang="pt-BR" dirty="0" smtClean="0"/>
              <a:t>Vamos começar organizando o nosso ambiente.</a:t>
            </a:r>
            <a:endParaRPr lang="pt-BR" dirty="0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569148"/>
          </a:xfrm>
        </p:spPr>
        <p:txBody>
          <a:bodyPr rtlCol="0"/>
          <a:lstStyle/>
          <a:p>
            <a:pPr rtl="0"/>
            <a:r>
              <a:rPr lang="pt-BR" dirty="0" smtClean="0"/>
              <a:t>Crie uma pasta </a:t>
            </a:r>
            <a:r>
              <a:rPr lang="pt-BR" dirty="0" err="1" smtClean="0"/>
              <a:t>Contexts</a:t>
            </a:r>
            <a:r>
              <a:rPr lang="pt-BR" dirty="0" smtClean="0"/>
              <a:t>:</a:t>
            </a:r>
            <a:endParaRPr lang="pt-BR" dirty="0"/>
          </a:p>
          <a:p>
            <a:pPr lvl="1" rtl="0"/>
            <a:r>
              <a:rPr lang="pt-BR" dirty="0" smtClean="0"/>
              <a:t>Por mais que temos apenas um </a:t>
            </a:r>
            <a:r>
              <a:rPr lang="pt-BR" dirty="0" err="1" smtClean="0"/>
              <a:t>DbContext</a:t>
            </a:r>
            <a:r>
              <a:rPr lang="pt-BR" dirty="0" smtClean="0"/>
              <a:t> é indicado criar essa pasta para que em projetos maiores ela possa atender os diversos banco de dados.</a:t>
            </a:r>
            <a:endParaRPr lang="pt-BR" dirty="0"/>
          </a:p>
        </p:txBody>
      </p:sp>
      <p:sp>
        <p:nvSpPr>
          <p:cNvPr id="32" name="Título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 rtlCol="0"/>
          <a:lstStyle/>
          <a:p>
            <a:pPr rtl="0"/>
            <a:r>
              <a:rPr lang="pt-BR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INTRODUÇÃO</a:t>
            </a:r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791200" cy="1596847"/>
          </a:xfrm>
        </p:spPr>
        <p:txBody>
          <a:bodyPr rtlCol="0"/>
          <a:lstStyle/>
          <a:p>
            <a:pPr rtl="0"/>
            <a:r>
              <a:rPr lang="pt-BR" dirty="0" smtClean="0"/>
              <a:t>Dentro da pasta você deve criar um arquivo. </a:t>
            </a:r>
            <a:endParaRPr lang="pt-BR" dirty="0"/>
          </a:p>
          <a:p>
            <a:pPr lvl="1" rtl="0"/>
            <a:r>
              <a:rPr lang="pt-BR" dirty="0" smtClean="0"/>
              <a:t>Esse arquivo irá se chamar </a:t>
            </a:r>
            <a:r>
              <a:rPr lang="pt-BR" dirty="0" err="1" smtClean="0"/>
              <a:t>VoeAirlinesContext.cs</a:t>
            </a:r>
            <a:r>
              <a:rPr lang="pt-BR" dirty="0" smtClean="0"/>
              <a:t> que corresponde respectivamente ao nome da classe.</a:t>
            </a:r>
            <a:endParaRPr lang="pt-BR" dirty="0"/>
          </a:p>
        </p:txBody>
      </p:sp>
      <p:sp>
        <p:nvSpPr>
          <p:cNvPr id="22" name="Espaço Reservado para Texto 21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006429"/>
          </a:xfrm>
        </p:spPr>
        <p:txBody>
          <a:bodyPr rtlCol="0"/>
          <a:lstStyle/>
          <a:p>
            <a:pPr rtl="0"/>
            <a:r>
              <a:rPr lang="pt-BR" dirty="0" smtClean="0"/>
              <a:t>Não esqueça de criar também o </a:t>
            </a:r>
            <a:r>
              <a:rPr lang="pt-BR" dirty="0" err="1" smtClean="0"/>
              <a:t>namespace</a:t>
            </a:r>
            <a:r>
              <a:rPr lang="pt-BR" dirty="0" smtClean="0"/>
              <a:t>. No próximo Slide você verá a listagem de codificação.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316322" y="1815045"/>
            <a:ext cx="5928360" cy="757130"/>
          </a:xfrm>
        </p:spPr>
        <p:txBody>
          <a:bodyPr rtlCol="0"/>
          <a:lstStyle/>
          <a:p>
            <a:pPr rtl="0">
              <a:spcAft>
                <a:spcPts val="2400"/>
              </a:spcAft>
            </a:pPr>
            <a:r>
              <a:rPr lang="pt-BR" dirty="0" smtClean="0"/>
              <a:t>Defina e utilize </a:t>
            </a:r>
            <a:r>
              <a:rPr lang="pt-BR" dirty="0" err="1" smtClean="0"/>
              <a:t>namespaces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316322" y="339408"/>
            <a:ext cx="2375877" cy="535531"/>
          </a:xfrm>
        </p:spPr>
        <p:txBody>
          <a:bodyPr rtlCol="0"/>
          <a:lstStyle/>
          <a:p>
            <a:pPr rtl="0"/>
            <a:r>
              <a:rPr lang="pt-BR" dirty="0" smtClean="0"/>
              <a:t>CODIFIQUE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/>
          </p:nvPr>
        </p:nvSpPr>
        <p:spPr>
          <a:xfrm>
            <a:off x="2879003" y="419099"/>
            <a:ext cx="9084398" cy="757130"/>
          </a:xfrm>
        </p:spPr>
        <p:txBody>
          <a:bodyPr rtlCol="0"/>
          <a:lstStyle/>
          <a:p>
            <a:pPr rtl="0"/>
            <a:r>
              <a:rPr lang="pt-BR" dirty="0" smtClean="0"/>
              <a:t>“Você só aprender programar, programando” Dennis M. Ritchie – Criador da linguagem C.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 flipV="1">
            <a:off x="1396434" y="2258805"/>
            <a:ext cx="484824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42" name="Espaço Reservado para o Número do Slide 41"/>
          <p:cNvSpPr>
            <a:spLocks noGrp="1"/>
          </p:cNvSpPr>
          <p:nvPr>
            <p:ph type="sldNum" sz="quarter" idx="4"/>
          </p:nvPr>
        </p:nvSpPr>
        <p:spPr>
          <a:xfrm>
            <a:off x="11682114" y="6464808"/>
            <a:ext cx="498402" cy="365125"/>
          </a:xfrm>
        </p:spPr>
        <p:txBody>
          <a:bodyPr rtlCol="0"/>
          <a:lstStyle/>
          <a:p>
            <a:pPr rtl="0"/>
            <a:fld id="{5AE1514C-5E56-4738-A1FF-4B1CFD2A3E36}" type="slidenum">
              <a:rPr lang="pt-BR" smtClean="0"/>
              <a:t>6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17" y="2754190"/>
            <a:ext cx="8008003" cy="20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-445678" y="1834073"/>
            <a:ext cx="5928360" cy="424732"/>
          </a:xfrm>
        </p:spPr>
        <p:txBody>
          <a:bodyPr rtlCol="0"/>
          <a:lstStyle/>
          <a:p>
            <a:pPr rtl="0">
              <a:spcAft>
                <a:spcPts val="2400"/>
              </a:spcAft>
            </a:pPr>
            <a:r>
              <a:rPr lang="pt-BR" dirty="0" smtClean="0"/>
              <a:t>Defina a herança</a:t>
            </a:r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316322" y="339408"/>
            <a:ext cx="2375877" cy="535531"/>
          </a:xfrm>
        </p:spPr>
        <p:txBody>
          <a:bodyPr rtlCol="0"/>
          <a:lstStyle/>
          <a:p>
            <a:pPr rtl="0"/>
            <a:r>
              <a:rPr lang="pt-BR" dirty="0" smtClean="0"/>
              <a:t>CODIFIQUE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/>
          </p:nvPr>
        </p:nvSpPr>
        <p:spPr>
          <a:xfrm>
            <a:off x="2879003" y="419099"/>
            <a:ext cx="9084398" cy="757130"/>
          </a:xfrm>
        </p:spPr>
        <p:txBody>
          <a:bodyPr rtlCol="0"/>
          <a:lstStyle/>
          <a:p>
            <a:pPr rtl="0"/>
            <a:r>
              <a:rPr lang="pt-BR" dirty="0" smtClean="0"/>
              <a:t>“Você só aprender programar, programando” Dennis M. Ritchie – Criador da linguagem C.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 flipV="1">
            <a:off x="1396434" y="2258805"/>
            <a:ext cx="484824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42" name="Espaço Reservado para o Número do Slide 41"/>
          <p:cNvSpPr>
            <a:spLocks noGrp="1"/>
          </p:cNvSpPr>
          <p:nvPr>
            <p:ph type="sldNum" sz="quarter" idx="4"/>
          </p:nvPr>
        </p:nvSpPr>
        <p:spPr>
          <a:xfrm>
            <a:off x="11682114" y="6464808"/>
            <a:ext cx="498402" cy="365125"/>
          </a:xfrm>
        </p:spPr>
        <p:txBody>
          <a:bodyPr rtlCol="0"/>
          <a:lstStyle/>
          <a:p>
            <a:pPr rtl="0"/>
            <a:fld id="{5AE1514C-5E56-4738-A1FF-4B1CFD2A3E36}" type="slidenum">
              <a:rPr lang="pt-BR" smtClean="0"/>
              <a:t>7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34" y="2656876"/>
            <a:ext cx="10566967" cy="8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691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834073"/>
            <a:ext cx="5928360" cy="424732"/>
          </a:xfrm>
        </p:spPr>
        <p:txBody>
          <a:bodyPr rtlCol="0"/>
          <a:lstStyle/>
          <a:p>
            <a:pPr rtl="0">
              <a:spcAft>
                <a:spcPts val="2400"/>
              </a:spcAft>
            </a:pPr>
            <a:r>
              <a:rPr lang="pt-BR" dirty="0" smtClean="0"/>
              <a:t>Defina o </a:t>
            </a:r>
            <a:r>
              <a:rPr lang="pt-BR" dirty="0" err="1" smtClean="0"/>
              <a:t>IConfiguration</a:t>
            </a:r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316322" y="339408"/>
            <a:ext cx="2375877" cy="535531"/>
          </a:xfrm>
        </p:spPr>
        <p:txBody>
          <a:bodyPr rtlCol="0"/>
          <a:lstStyle/>
          <a:p>
            <a:pPr rtl="0"/>
            <a:r>
              <a:rPr lang="pt-BR" dirty="0" smtClean="0"/>
              <a:t>CODIFIQUE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/>
          </p:nvPr>
        </p:nvSpPr>
        <p:spPr>
          <a:xfrm>
            <a:off x="2879003" y="419099"/>
            <a:ext cx="9084398" cy="757130"/>
          </a:xfrm>
        </p:spPr>
        <p:txBody>
          <a:bodyPr rtlCol="0"/>
          <a:lstStyle/>
          <a:p>
            <a:pPr rtl="0"/>
            <a:r>
              <a:rPr lang="pt-BR" dirty="0" smtClean="0"/>
              <a:t>“Você só aprender programar, programando” Dennis M. Ritchie – Criador da linguagem C.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 flipV="1">
            <a:off x="1396434" y="2258805"/>
            <a:ext cx="484824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42" name="Espaço Reservado para o Número do Slide 41"/>
          <p:cNvSpPr>
            <a:spLocks noGrp="1"/>
          </p:cNvSpPr>
          <p:nvPr>
            <p:ph type="sldNum" sz="quarter" idx="4"/>
          </p:nvPr>
        </p:nvSpPr>
        <p:spPr>
          <a:xfrm>
            <a:off x="11682114" y="6464808"/>
            <a:ext cx="498402" cy="365125"/>
          </a:xfrm>
        </p:spPr>
        <p:txBody>
          <a:bodyPr rtlCol="0"/>
          <a:lstStyle/>
          <a:p>
            <a:pPr rtl="0"/>
            <a:fld id="{5AE1514C-5E56-4738-A1FF-4B1CFD2A3E36}" type="slidenum">
              <a:rPr lang="pt-BR" smtClean="0"/>
              <a:t>8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33" y="2544137"/>
            <a:ext cx="10411773" cy="31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62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-533400" y="1834073"/>
            <a:ext cx="5928360" cy="424732"/>
          </a:xfrm>
        </p:spPr>
        <p:txBody>
          <a:bodyPr rtlCol="0"/>
          <a:lstStyle/>
          <a:p>
            <a:pPr rtl="0">
              <a:spcAft>
                <a:spcPts val="2400"/>
              </a:spcAft>
            </a:pPr>
            <a:r>
              <a:rPr lang="pt-BR" dirty="0" smtClean="0"/>
              <a:t>Defina o </a:t>
            </a:r>
            <a:r>
              <a:rPr lang="pt-BR" dirty="0" err="1" smtClean="0"/>
              <a:t>DBSet</a:t>
            </a:r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316322" y="339408"/>
            <a:ext cx="2375877" cy="535531"/>
          </a:xfrm>
        </p:spPr>
        <p:txBody>
          <a:bodyPr rtlCol="0"/>
          <a:lstStyle/>
          <a:p>
            <a:pPr rtl="0"/>
            <a:r>
              <a:rPr lang="pt-BR" dirty="0" smtClean="0"/>
              <a:t>CODIFIQUE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/>
          </p:nvPr>
        </p:nvSpPr>
        <p:spPr>
          <a:xfrm>
            <a:off x="2879003" y="419099"/>
            <a:ext cx="9084398" cy="757130"/>
          </a:xfrm>
        </p:spPr>
        <p:txBody>
          <a:bodyPr rtlCol="0"/>
          <a:lstStyle/>
          <a:p>
            <a:pPr rtl="0"/>
            <a:r>
              <a:rPr lang="pt-BR" dirty="0" smtClean="0"/>
              <a:t>“Você só aprender programar, programando” Dennis M. Ritchie – Criador da linguagem C.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 flipV="1">
            <a:off x="1396434" y="2258805"/>
            <a:ext cx="484824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42" name="Espaço Reservado para o Número do Slide 41"/>
          <p:cNvSpPr>
            <a:spLocks noGrp="1"/>
          </p:cNvSpPr>
          <p:nvPr>
            <p:ph type="sldNum" sz="quarter" idx="4"/>
          </p:nvPr>
        </p:nvSpPr>
        <p:spPr>
          <a:xfrm>
            <a:off x="11682114" y="6464808"/>
            <a:ext cx="498402" cy="365125"/>
          </a:xfrm>
        </p:spPr>
        <p:txBody>
          <a:bodyPr rtlCol="0"/>
          <a:lstStyle/>
          <a:p>
            <a:pPr rtl="0"/>
            <a:fld id="{5AE1514C-5E56-4738-A1FF-4B1CFD2A3E36}" type="slidenum">
              <a:rPr lang="pt-BR" smtClean="0"/>
              <a:t>9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34" y="2683537"/>
            <a:ext cx="10210925" cy="36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891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8384578_TF16401425" id="{2F6EDBBF-45A6-4ED7-A58B-60E1212A733D}" vid="{E28B2232-43BB-4B18-BC9D-5BA03EA6341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2E6351-E64A-42DD-A554-7DF752222129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http://purl.org/dc/elements/1.1/"/>
    <ds:schemaRef ds:uri="http://purl.org/dc/dcmitype/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Apresentações Poderosas</Template>
  <TotalTime>0</TotalTime>
  <Words>855</Words>
  <Application>Microsoft Office PowerPoint</Application>
  <PresentationFormat>Widescreen</PresentationFormat>
  <Paragraphs>158</Paragraphs>
  <Slides>31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1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Entity Framework</vt:lpstr>
      <vt:lpstr>Apresentação do PowerPoint</vt:lpstr>
      <vt:lpstr>DBContext</vt:lpstr>
      <vt:lpstr>Apresentação do PowerPoint</vt:lpstr>
      <vt:lpstr>INTRODUÇÃO</vt:lpstr>
      <vt:lpstr>CODIFIQUE</vt:lpstr>
      <vt:lpstr>CODIFIQUE</vt:lpstr>
      <vt:lpstr>CODIFIQUE</vt:lpstr>
      <vt:lpstr>CODIFIQUE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Enum agrupa constantes| PADRONIZAÇÃO.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ROMULO C. SILVESTRE!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2022-08-16T22:49:42Z</dcterms:created>
  <dcterms:modified xsi:type="dcterms:W3CDTF">2022-08-17T00:57:31Z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