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2" r:id="rId5"/>
    <p:sldId id="264" r:id="rId6"/>
    <p:sldId id="263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5" r:id="rId15"/>
    <p:sldId id="270" r:id="rId16"/>
    <p:sldId id="274" r:id="rId17"/>
    <p:sldId id="276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FF0D"/>
    <a:srgbClr val="7030A0"/>
    <a:srgbClr val="F4EF11"/>
    <a:srgbClr val="F53B5A"/>
    <a:srgbClr val="FFFFFF"/>
    <a:srgbClr val="6A6158"/>
    <a:srgbClr val="EC5354"/>
    <a:srgbClr val="645B53"/>
    <a:srgbClr val="EC5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14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01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64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42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63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48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7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59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4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89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487CD-6580-4E8C-9701-4ED77318F65D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05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941713" y="0"/>
            <a:ext cx="5250287" cy="6858000"/>
          </a:xfrm>
          <a:prstGeom prst="rect">
            <a:avLst/>
          </a:prstGeom>
          <a:solidFill>
            <a:srgbClr val="FFFFFF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45" y="1307205"/>
            <a:ext cx="6129629" cy="424358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80085" y="1616451"/>
            <a:ext cx="5786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</a:rPr>
              <a:t>Business Intelligence</a:t>
            </a:r>
          </a:p>
          <a:p>
            <a:pPr algn="ctr"/>
            <a:r>
              <a:rPr lang="pt-BR" sz="4800" dirty="0" err="1" smtClean="0">
                <a:solidFill>
                  <a:schemeClr val="bg1"/>
                </a:solidFill>
              </a:rPr>
              <a:t>Academy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75" y="-301949"/>
            <a:ext cx="6017470" cy="2220349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527251" y="4049148"/>
            <a:ext cx="5096456" cy="15068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Do zero ao Datawarehouse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68" y="3466614"/>
            <a:ext cx="2095277" cy="25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35" y="4314423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55053" y="373487"/>
            <a:ext cx="10144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Qual a diferença entre os cursos?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299347" y="2593634"/>
            <a:ext cx="89636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Voltado apenas a um projeto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Ensino direcionado às necessidades do projeto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128789" y="1296817"/>
            <a:ext cx="6452315" cy="8797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017432" y="1333148"/>
            <a:ext cx="5215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Analysis Services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8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35" y="4314423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16417" y="373487"/>
            <a:ext cx="10144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Programas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299347" y="2593634"/>
            <a:ext cx="89636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O software é GRATUITO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O download está disponível em um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servidor só para você ou no site dos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fabricantes.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128789" y="1296817"/>
            <a:ext cx="6452315" cy="879713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-128789" y="1333148"/>
            <a:ext cx="6362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Como faço os downloads?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15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35" y="4314423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16417" y="373487"/>
            <a:ext cx="10144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Objetivos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299347" y="2593634"/>
            <a:ext cx="89636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Sim. Implementaremos um projeto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do início ao fim, de uma loja fictícia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onde alguns funcionários cuidam dos pedidos online.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128789" y="1296817"/>
            <a:ext cx="6452315" cy="8797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-128789" y="1333148"/>
            <a:ext cx="6362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É um projeto completo?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67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35" y="4314423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16417" y="373487"/>
            <a:ext cx="10144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Infraestrutura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299347" y="2593634"/>
            <a:ext cx="89636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Sim. Veremos alguns conceitos de DBA que encaixam-se na área de BI, assim como algumas features de Data Science já na infraestrutura.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128789" y="1296817"/>
            <a:ext cx="6452315" cy="8797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-128789" y="1333148"/>
            <a:ext cx="6362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Há conceitos de DBA?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0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35" y="4314423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16417" y="373487"/>
            <a:ext cx="10144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Virtualização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299347" y="2439773"/>
            <a:ext cx="89636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Facilidade no suporte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Garantia de que a máquina é igual a do instrutor.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Mínimo de 4Gb RAM e 70 GB.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Garantia de que sua máquina real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não terá problemas.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128789" y="1296817"/>
            <a:ext cx="6452315" cy="87971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-128789" y="1333148"/>
            <a:ext cx="6362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Por que virtualizar?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8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35" y="4314423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55053" y="373487"/>
            <a:ext cx="10144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Cupons de Desconto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299347" y="2593634"/>
            <a:ext cx="8963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Aula Bônus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128789" y="1296817"/>
            <a:ext cx="6452315" cy="8797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-128789" y="1333148"/>
            <a:ext cx="6362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Consigo um valor menor?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534" y="2593634"/>
            <a:ext cx="2979983" cy="39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503" y="270457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55053" y="373487"/>
            <a:ext cx="10144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That’s all folks!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128789" y="1296817"/>
            <a:ext cx="6452315" cy="8797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-128789" y="1333148"/>
            <a:ext cx="6362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Tenham um bom curso!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46" y="2593634"/>
            <a:ext cx="4407960" cy="329592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657" y="2220147"/>
            <a:ext cx="3893712" cy="476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81" y="134470"/>
            <a:ext cx="735510" cy="900954"/>
          </a:xfrm>
          <a:prstGeom prst="rect">
            <a:avLst/>
          </a:prstGeom>
        </p:spPr>
      </p:pic>
      <p:cxnSp>
        <p:nvCxnSpPr>
          <p:cNvPr id="8" name="Conector reto 7"/>
          <p:cNvCxnSpPr/>
          <p:nvPr/>
        </p:nvCxnSpPr>
        <p:spPr>
          <a:xfrm>
            <a:off x="4020670" y="-121023"/>
            <a:ext cx="0" cy="697902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8328211" y="0"/>
            <a:ext cx="0" cy="708660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4394604" y="3368488"/>
            <a:ext cx="3559674" cy="3249073"/>
            <a:chOff x="4316163" y="1804463"/>
            <a:chExt cx="3559674" cy="3249073"/>
          </a:xfrm>
        </p:grpSpPr>
        <p:sp>
          <p:nvSpPr>
            <p:cNvPr id="15" name="Triângulo isósceles 14"/>
            <p:cNvSpPr/>
            <p:nvPr/>
          </p:nvSpPr>
          <p:spPr>
            <a:xfrm>
              <a:off x="4316163" y="1804463"/>
              <a:ext cx="3559674" cy="3249073"/>
            </a:xfrm>
            <a:prstGeom prst="triangle">
              <a:avLst/>
            </a:prstGeom>
            <a:solidFill>
              <a:srgbClr val="7030A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4803820" y="4134118"/>
              <a:ext cx="2550017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409127" y="3026535"/>
              <a:ext cx="1352281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aixaDeTexto 20"/>
          <p:cNvSpPr txBox="1"/>
          <p:nvPr/>
        </p:nvSpPr>
        <p:spPr>
          <a:xfrm>
            <a:off x="5650640" y="4656670"/>
            <a:ext cx="1106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FF00"/>
                </a:solidFill>
              </a:rPr>
              <a:t>Tático</a:t>
            </a:r>
            <a:endParaRPr lang="pt-BR" sz="2400" dirty="0">
              <a:solidFill>
                <a:srgbClr val="FFFF0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295174" y="5721489"/>
            <a:ext cx="2074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FF00"/>
                </a:solidFill>
              </a:rPr>
              <a:t>Operacional</a:t>
            </a:r>
            <a:endParaRPr lang="pt-BR" sz="2400" dirty="0">
              <a:solidFill>
                <a:srgbClr val="FFFF0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397417" y="3478537"/>
            <a:ext cx="2074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FF00"/>
                </a:solidFill>
              </a:rPr>
              <a:t>Estratégico</a:t>
            </a:r>
            <a:endParaRPr lang="pt-BR" sz="2400" dirty="0">
              <a:solidFill>
                <a:srgbClr val="FFFF0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1051072" y="354114"/>
            <a:ext cx="246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FF00"/>
                </a:solidFill>
              </a:rPr>
              <a:t>Ambiente OLTP</a:t>
            </a:r>
            <a:endParaRPr lang="pt-BR" sz="2400" dirty="0">
              <a:solidFill>
                <a:srgbClr val="FFFF0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156882" y="1434144"/>
            <a:ext cx="37816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FF00"/>
                </a:solidFill>
              </a:rPr>
              <a:t>Visa reduzir o armazenamento utilizando normalização de dados (Formas normais), e em consequência, tem um tempo longo de processamento de consulta.</a:t>
            </a:r>
          </a:p>
          <a:p>
            <a:r>
              <a:rPr lang="pt-BR" sz="2400" dirty="0" smtClean="0">
                <a:solidFill>
                  <a:srgbClr val="FFFF00"/>
                </a:solidFill>
              </a:rPr>
              <a:t>É o chão de fábrica de toda empresa. Principal ambiente de trabalho do DBA. Tem como maioria dos comandos: Insert, Delete e Update.</a:t>
            </a:r>
            <a:endParaRPr lang="pt-BR" sz="2400" dirty="0">
              <a:solidFill>
                <a:srgbClr val="FFFF0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8637399" y="1512737"/>
            <a:ext cx="3554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FF00"/>
                </a:solidFill>
              </a:rPr>
              <a:t>Visa reduzir o tempo de resposta de consultas sumarizadas. O ambiente é desnormalizado, e por isso o armazenamento é muito alto. Como consequência, as consultas são rápidas. É utilizado para tomada de decisão.</a:t>
            </a:r>
            <a:endParaRPr lang="pt-BR" sz="2400" dirty="0">
              <a:solidFill>
                <a:srgbClr val="FFFF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9091236" y="354114"/>
            <a:ext cx="246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FF00"/>
                </a:solidFill>
              </a:rPr>
              <a:t>Ambiente OLAP</a:t>
            </a:r>
            <a:endParaRPr lang="pt-BR" sz="2400" dirty="0">
              <a:solidFill>
                <a:srgbClr val="FFFF00"/>
              </a:solidFill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 flipH="1">
            <a:off x="3103808" y="6157852"/>
            <a:ext cx="194471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6286641" y="4325836"/>
            <a:ext cx="2259974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5352074" y="249743"/>
            <a:ext cx="246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FF00"/>
                </a:solidFill>
              </a:rPr>
              <a:t>Staging Area</a:t>
            </a:r>
            <a:endParaRPr lang="pt-BR" sz="2400" dirty="0">
              <a:solidFill>
                <a:srgbClr val="FFFF00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4555207" y="945726"/>
            <a:ext cx="3554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FF00"/>
                </a:solidFill>
              </a:rPr>
              <a:t>Local do tratamento dos dados que saem do ambiente OLTP e são carregados no ambiente OLAP. Utilizado por ferramentas ETL.</a:t>
            </a:r>
            <a:endParaRPr lang="pt-BR" sz="2400" dirty="0">
              <a:solidFill>
                <a:srgbClr val="FFFF00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478338" y="5119947"/>
            <a:ext cx="1341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00B0F0"/>
                </a:solidFill>
              </a:rPr>
              <a:t>Gerentes</a:t>
            </a:r>
            <a:endParaRPr lang="pt-BR" sz="2400" b="1" dirty="0">
              <a:solidFill>
                <a:srgbClr val="00B0F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282982" y="6117881"/>
            <a:ext cx="1964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00B0F0"/>
                </a:solidFill>
              </a:rPr>
              <a:t>Funcionários</a:t>
            </a:r>
            <a:endParaRPr lang="pt-BR" sz="2400" b="1" dirty="0">
              <a:solidFill>
                <a:srgbClr val="00B0F0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531033" y="3783244"/>
            <a:ext cx="1964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4CFF0D"/>
                </a:solidFill>
              </a:rPr>
              <a:t>Diretores</a:t>
            </a:r>
            <a:endParaRPr lang="pt-BR" sz="2400" b="1" dirty="0">
              <a:solidFill>
                <a:srgbClr val="4CFF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9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35" y="4314423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55054" y="373487"/>
            <a:ext cx="7542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O que vamos aprender?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94704" y="2575485"/>
            <a:ext cx="89636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Modelagem Relacional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Modelagem de Datawarehouse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ETL com Integration Services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Cubos com Analysis Services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Relatórios com Reporting Services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218941" y="1296817"/>
            <a:ext cx="6542467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318198" y="1333148"/>
            <a:ext cx="3902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Geral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7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35" y="4314423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55054" y="373487"/>
            <a:ext cx="7542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O que vamos aprender?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64478" y="2569176"/>
            <a:ext cx="102630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Virtualização e configuração de servidores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Agendamento de cargas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Criação de usuários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Instalação do SQL Server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Instalação das ferramentas de BI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128789" y="1296817"/>
            <a:ext cx="6452315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318198" y="1333148"/>
            <a:ext cx="3915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Infraestrutura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42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35" y="4314423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55054" y="373487"/>
            <a:ext cx="7542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O que vamos aprender?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614152" y="2647508"/>
            <a:ext cx="89636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Modelagem Relacional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Criação de Scripts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Preenchimento de Tabelas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128789" y="1296817"/>
            <a:ext cx="6452315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318198" y="1333148"/>
            <a:ext cx="3915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Ambiente OLTP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67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35" y="4314423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55054" y="373487"/>
            <a:ext cx="7542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O que vamos aprender?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614152" y="2647508"/>
            <a:ext cx="89636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Construção da Staging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Limpeza e padronização dos dados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128789" y="1296817"/>
            <a:ext cx="6452315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318198" y="1333148"/>
            <a:ext cx="3915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Staging Area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76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35" y="4314423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55054" y="373487"/>
            <a:ext cx="7542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O que vamos aprender?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299347" y="2593634"/>
            <a:ext cx="89636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Carga de Dados com Wizard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Carga de Dados para Staging Area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Carga de Dados para Datawarehouse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Versionamento de Dados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128789" y="1296817"/>
            <a:ext cx="6452315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318198" y="1333148"/>
            <a:ext cx="3915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ETL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9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35" y="4314423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55054" y="373487"/>
            <a:ext cx="7542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O que vamos aprender?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299347" y="2593634"/>
            <a:ext cx="89636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Criação de Cubos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Criação de Dimensões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Deploy de Cubos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Processamento de Cubos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Abertura de Cubos no Excel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128789" y="1296817"/>
            <a:ext cx="6452315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318198" y="1333148"/>
            <a:ext cx="3915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Cubos OLAP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78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35" y="4314423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55054" y="373487"/>
            <a:ext cx="7542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O que vamos aprender?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299347" y="2593634"/>
            <a:ext cx="89636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Criação de Relatórios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Customização de Relatórios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Deploy de Relatórios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Export de Relatórios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128789" y="1296817"/>
            <a:ext cx="6452315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318198" y="1333148"/>
            <a:ext cx="3915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Relatórios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7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35" y="4314423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55053" y="373487"/>
            <a:ext cx="10144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Qual a diferença entre os cursos?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299347" y="2593634"/>
            <a:ext cx="89636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Número de componentes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Automatização de Cargas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Utilização de procedures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Versionamento de Datawarehouse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128789" y="1296817"/>
            <a:ext cx="6452315" cy="879713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017432" y="1333148"/>
            <a:ext cx="5215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Integration Services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7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461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Mafra</dc:creator>
  <cp:lastModifiedBy>Mafra</cp:lastModifiedBy>
  <cp:revision>38</cp:revision>
  <dcterms:created xsi:type="dcterms:W3CDTF">2017-11-16T16:30:18Z</dcterms:created>
  <dcterms:modified xsi:type="dcterms:W3CDTF">2018-05-20T17:52:14Z</dcterms:modified>
</cp:coreProperties>
</file>