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412952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REGEXP_INSTR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9C206B-AF26-0549-9D89-892760617459}"/>
              </a:ext>
            </a:extLst>
          </p:cNvPr>
          <p:cNvSpPr/>
          <p:nvPr/>
        </p:nvSpPr>
        <p:spPr>
          <a:xfrm>
            <a:off x="1116672" y="1480072"/>
            <a:ext cx="9960505" cy="63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venir" panose="02000503020000020003" pitchFamily="2" charset="0"/>
              </a:rPr>
              <a:t>Returns the location of a regular expression pattern in the string (starts from 0)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0C62A-A464-D14C-9818-CA3483E4DFB9}"/>
              </a:ext>
            </a:extLst>
          </p:cNvPr>
          <p:cNvSpPr/>
          <p:nvPr/>
        </p:nvSpPr>
        <p:spPr>
          <a:xfrm>
            <a:off x="804333" y="4954890"/>
            <a:ext cx="11082860" cy="53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500" b="1" dirty="0">
                <a:solidFill>
                  <a:srgbClr val="0000FF"/>
                </a:solidFill>
                <a:latin typeface="Avenir Book" panose="02000503020000020003" pitchFamily="2" charset="0"/>
              </a:rPr>
              <a:t>REGEXP_INSTR( string, pattern [, </a:t>
            </a:r>
            <a:r>
              <a:rPr lang="en-GB" sz="15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start_position</a:t>
            </a:r>
            <a:r>
              <a:rPr lang="en-GB" sz="1500" b="1" dirty="0">
                <a:solidFill>
                  <a:srgbClr val="0000FF"/>
                </a:solidFill>
                <a:latin typeface="Avenir Book" panose="02000503020000020003" pitchFamily="2" charset="0"/>
              </a:rPr>
              <a:t> [, </a:t>
            </a:r>
            <a:r>
              <a:rPr lang="en-GB" sz="15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nth_appearance</a:t>
            </a:r>
            <a:r>
              <a:rPr lang="en-GB" sz="1500" b="1" dirty="0">
                <a:solidFill>
                  <a:srgbClr val="0000FF"/>
                </a:solidFill>
                <a:latin typeface="Avenir Book" panose="02000503020000020003" pitchFamily="2" charset="0"/>
              </a:rPr>
              <a:t> [, </a:t>
            </a:r>
            <a:r>
              <a:rPr lang="en-GB" sz="15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return_option</a:t>
            </a:r>
            <a:r>
              <a:rPr lang="en-GB" sz="1500" b="1" dirty="0">
                <a:solidFill>
                  <a:srgbClr val="0000FF"/>
                </a:solidFill>
                <a:latin typeface="Avenir Book" panose="02000503020000020003" pitchFamily="2" charset="0"/>
              </a:rPr>
              <a:t> [, </a:t>
            </a:r>
            <a:r>
              <a:rPr lang="en-GB" sz="15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match_parameter</a:t>
            </a:r>
            <a:r>
              <a:rPr lang="en-GB" sz="1500" b="1" dirty="0">
                <a:solidFill>
                  <a:srgbClr val="0000FF"/>
                </a:solidFill>
                <a:latin typeface="Avenir Book" panose="02000503020000020003" pitchFamily="2" charset="0"/>
              </a:rPr>
              <a:t> [, </a:t>
            </a:r>
            <a:r>
              <a:rPr lang="en-GB" sz="15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sub_expression</a:t>
            </a:r>
            <a:r>
              <a:rPr lang="en-GB" sz="1500" b="1" dirty="0">
                <a:solidFill>
                  <a:srgbClr val="0000FF"/>
                </a:solidFill>
                <a:latin typeface="Avenir Book" panose="02000503020000020003" pitchFamily="2" charset="0"/>
              </a:rPr>
              <a:t> ] ] ] ] ] )</a:t>
            </a:r>
            <a:endParaRPr lang="en-US" sz="1500" b="1" dirty="0">
              <a:solidFill>
                <a:srgbClr val="0000FF"/>
              </a:solidFill>
              <a:latin typeface="Avenir Book" panose="02000503020000020003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835CB4-1240-3245-BA5F-3AE95E1E5BB5}"/>
              </a:ext>
            </a:extLst>
          </p:cNvPr>
          <p:cNvSpPr/>
          <p:nvPr/>
        </p:nvSpPr>
        <p:spPr>
          <a:xfrm>
            <a:off x="2810562" y="5491075"/>
            <a:ext cx="2313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Book" panose="02000503020000020003" pitchFamily="2" charset="0"/>
              </a:rPr>
              <a:t>pattern</a:t>
            </a:r>
          </a:p>
          <a:p>
            <a:r>
              <a:rPr lang="en-GB" dirty="0">
                <a:solidFill>
                  <a:srgbClr val="FFA500"/>
                </a:solidFill>
                <a:latin typeface="Avenir Book" panose="02000503020000020003" pitchFamily="2" charset="0"/>
              </a:rPr>
              <a:t>The regular expression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58A106-ADA7-7A4B-851B-0E5DE263EFE1}"/>
              </a:ext>
            </a:extLst>
          </p:cNvPr>
          <p:cNvCxnSpPr>
            <a:cxnSpLocks/>
          </p:cNvCxnSpPr>
          <p:nvPr/>
        </p:nvCxnSpPr>
        <p:spPr>
          <a:xfrm>
            <a:off x="3288422" y="5280032"/>
            <a:ext cx="0" cy="310989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7DB3841-1D7F-BE41-899F-FC139E62D20E}"/>
              </a:ext>
            </a:extLst>
          </p:cNvPr>
          <p:cNvSpPr/>
          <p:nvPr/>
        </p:nvSpPr>
        <p:spPr>
          <a:xfrm>
            <a:off x="1738052" y="3868989"/>
            <a:ext cx="2145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Book" panose="02000503020000020003" pitchFamily="2" charset="0"/>
              </a:rPr>
              <a:t>string</a:t>
            </a:r>
          </a:p>
          <a:p>
            <a:r>
              <a:rPr lang="en-GB" dirty="0">
                <a:solidFill>
                  <a:srgbClr val="FFA500"/>
                </a:solidFill>
                <a:latin typeface="Avenir Book" panose="02000503020000020003" pitchFamily="2" charset="0"/>
              </a:rPr>
              <a:t>This is the string to search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190A54-200B-7044-A09A-6A8E5B3F2B0C}"/>
              </a:ext>
            </a:extLst>
          </p:cNvPr>
          <p:cNvCxnSpPr>
            <a:cxnSpLocks/>
          </p:cNvCxnSpPr>
          <p:nvPr/>
        </p:nvCxnSpPr>
        <p:spPr>
          <a:xfrm flipV="1">
            <a:off x="2703850" y="4647360"/>
            <a:ext cx="0" cy="370671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5DA9F61-7A39-7C48-8A73-805B33D96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50635"/>
              </p:ext>
            </p:extLst>
          </p:nvPr>
        </p:nvGraphicFramePr>
        <p:xfrm>
          <a:off x="7586843" y="2461075"/>
          <a:ext cx="3917148" cy="2148840"/>
        </p:xfrm>
        <a:graphic>
          <a:graphicData uri="http://schemas.openxmlformats.org/drawingml/2006/table">
            <a:tbl>
              <a:tblPr/>
              <a:tblGrid>
                <a:gridCol w="535648">
                  <a:extLst>
                    <a:ext uri="{9D8B030D-6E8A-4147-A177-3AD203B41FA5}">
                      <a16:colId xmlns:a16="http://schemas.microsoft.com/office/drawing/2014/main" val="1183607579"/>
                    </a:ext>
                  </a:extLst>
                </a:gridCol>
                <a:gridCol w="3381500">
                  <a:extLst>
                    <a:ext uri="{9D8B030D-6E8A-4147-A177-3AD203B41FA5}">
                      <a16:colId xmlns:a16="http://schemas.microsoft.com/office/drawing/2014/main" val="39290282"/>
                    </a:ext>
                  </a:extLst>
                </a:gridCol>
              </a:tblGrid>
              <a:tr h="205151">
                <a:tc>
                  <a:txBody>
                    <a:bodyPr/>
                    <a:lstStyle/>
                    <a:p>
                      <a:r>
                        <a:rPr lang="en-GB" sz="1050" b="1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01534"/>
                  </a:ext>
                </a:extLst>
              </a:tr>
              <a:tr h="205151"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'c'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Perform case-sensitive matching.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520438"/>
                  </a:ext>
                </a:extLst>
              </a:tr>
              <a:tr h="205151"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'i'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Perform case-insensitive matching.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090680"/>
                  </a:ext>
                </a:extLst>
              </a:tr>
              <a:tr h="335702"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'n'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Allows the period character (.) to match the newline character. By default, the period is a wildcard.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52855"/>
                  </a:ext>
                </a:extLst>
              </a:tr>
              <a:tr h="466253"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'm'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 dirty="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expression</a:t>
                      </a:r>
                      <a:r>
                        <a:rPr lang="en-GB" sz="1050" dirty="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 is assumed to have multiple lines, ^ is the start of a line, $ is the end of a line. By default, </a:t>
                      </a:r>
                      <a:r>
                        <a:rPr lang="en-GB" sz="1050" i="1" dirty="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expression</a:t>
                      </a:r>
                      <a:r>
                        <a:rPr lang="en-GB" sz="1050" dirty="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 is assumed to be a single line.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535161"/>
                  </a:ext>
                </a:extLst>
              </a:tr>
              <a:tr h="335702"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'x'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A500"/>
                          </a:solidFill>
                          <a:latin typeface="Avenir Book" panose="02000503020000020003" pitchFamily="2" charset="0"/>
                        </a:rPr>
                        <a:t>Whitespace characters are ignored. Disabled by default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1705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9C720-D837-2846-B401-BDCEDC3A9177}"/>
              </a:ext>
            </a:extLst>
          </p:cNvPr>
          <p:cNvCxnSpPr>
            <a:cxnSpLocks/>
          </p:cNvCxnSpPr>
          <p:nvPr/>
        </p:nvCxnSpPr>
        <p:spPr>
          <a:xfrm flipV="1">
            <a:off x="9167109" y="4647360"/>
            <a:ext cx="0" cy="370672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128CAF2-BA31-4043-9CC4-2A3E9369430C}"/>
              </a:ext>
            </a:extLst>
          </p:cNvPr>
          <p:cNvSpPr/>
          <p:nvPr/>
        </p:nvSpPr>
        <p:spPr>
          <a:xfrm>
            <a:off x="3530641" y="2529865"/>
            <a:ext cx="2420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A500"/>
                </a:solidFill>
                <a:latin typeface="Avenir Book" panose="02000503020000020003" pitchFamily="2" charset="0"/>
              </a:rPr>
              <a:t>start_position</a:t>
            </a:r>
            <a:endParaRPr lang="en-GB" b="1" dirty="0">
              <a:solidFill>
                <a:srgbClr val="FFA500"/>
              </a:solidFill>
              <a:latin typeface="Avenir Book" panose="02000503020000020003" pitchFamily="2" charset="0"/>
            </a:endParaRPr>
          </a:p>
          <a:p>
            <a:r>
              <a:rPr lang="en-GB" dirty="0">
                <a:solidFill>
                  <a:srgbClr val="FFA500"/>
                </a:solidFill>
                <a:latin typeface="Avenir Book" panose="02000503020000020003" pitchFamily="2" charset="0"/>
              </a:rPr>
              <a:t>Position of the string where the search will start. Defaults to 0 if omitted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74383A-8C33-6F49-935B-E60B4D63A726}"/>
              </a:ext>
            </a:extLst>
          </p:cNvPr>
          <p:cNvCxnSpPr>
            <a:cxnSpLocks/>
          </p:cNvCxnSpPr>
          <p:nvPr/>
        </p:nvCxnSpPr>
        <p:spPr>
          <a:xfrm flipV="1">
            <a:off x="4496440" y="3947400"/>
            <a:ext cx="0" cy="1007490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86E8CCF-E944-EE43-BC0C-83762C65FDE3}"/>
              </a:ext>
            </a:extLst>
          </p:cNvPr>
          <p:cNvSpPr/>
          <p:nvPr/>
        </p:nvSpPr>
        <p:spPr>
          <a:xfrm>
            <a:off x="5124042" y="5484628"/>
            <a:ext cx="2484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A500"/>
                </a:solidFill>
                <a:latin typeface="Avenir Book" panose="02000503020000020003" pitchFamily="2" charset="0"/>
              </a:rPr>
              <a:t>nth_appearance</a:t>
            </a:r>
            <a:endParaRPr lang="en-GB" b="1" dirty="0">
              <a:solidFill>
                <a:srgbClr val="FFA500"/>
              </a:solidFill>
              <a:latin typeface="Avenir Book" panose="02000503020000020003" pitchFamily="2" charset="0"/>
            </a:endParaRPr>
          </a:p>
          <a:p>
            <a:r>
              <a:rPr lang="en-GB" dirty="0">
                <a:solidFill>
                  <a:srgbClr val="FFA500"/>
                </a:solidFill>
                <a:latin typeface="Avenir Book" panose="02000503020000020003" pitchFamily="2" charset="0"/>
              </a:rPr>
              <a:t>Defaults to 0 if omitted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88780E-3C0F-D644-9016-EDCB4509AA02}"/>
              </a:ext>
            </a:extLst>
          </p:cNvPr>
          <p:cNvCxnSpPr>
            <a:cxnSpLocks/>
          </p:cNvCxnSpPr>
          <p:nvPr/>
        </p:nvCxnSpPr>
        <p:spPr>
          <a:xfrm>
            <a:off x="5675662" y="5269173"/>
            <a:ext cx="0" cy="310989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9973</TotalTime>
  <Words>177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400</cp:revision>
  <dcterms:created xsi:type="dcterms:W3CDTF">2021-04-11T17:26:15Z</dcterms:created>
  <dcterms:modified xsi:type="dcterms:W3CDTF">2021-07-25T11:00:06Z</dcterms:modified>
</cp:coreProperties>
</file>