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A500"/>
    <a:srgbClr val="007000"/>
    <a:srgbClr val="36394F"/>
    <a:srgbClr val="000064"/>
    <a:srgbClr val="F3BAAD"/>
    <a:srgbClr val="1F1431"/>
    <a:srgbClr val="1E1926"/>
    <a:srgbClr val="151B1F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5144"/>
  </p:normalViewPr>
  <p:slideViewPr>
    <p:cSldViewPr snapToGrid="0" snapToObjects="1">
      <p:cViewPr varScale="1">
        <p:scale>
          <a:sx n="95" d="100"/>
          <a:sy n="95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50569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10583334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REGEXP_SUBSTR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59C206B-AF26-0549-9D89-892760617459}"/>
              </a:ext>
            </a:extLst>
          </p:cNvPr>
          <p:cNvSpPr/>
          <p:nvPr/>
        </p:nvSpPr>
        <p:spPr>
          <a:xfrm>
            <a:off x="1116672" y="1480072"/>
            <a:ext cx="9960505" cy="63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  <a:latin typeface="Avenir" panose="02000503020000020003" pitchFamily="2" charset="0"/>
              </a:rPr>
              <a:t>Extracts a substring from a string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1A2B91-A6D0-3842-ACE4-F3FFAFB1E703}"/>
              </a:ext>
            </a:extLst>
          </p:cNvPr>
          <p:cNvSpPr/>
          <p:nvPr/>
        </p:nvSpPr>
        <p:spPr>
          <a:xfrm>
            <a:off x="804333" y="3729594"/>
            <a:ext cx="11082860" cy="536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>
                <a:solidFill>
                  <a:srgbClr val="0000FF"/>
                </a:solidFill>
                <a:latin typeface="Avenir Book" panose="02000503020000020003" pitchFamily="2" charset="0"/>
              </a:rPr>
              <a:t>REGEXP_SUBSTR( string, pattern [, </a:t>
            </a:r>
            <a:r>
              <a:rPr lang="en-GB" sz="1400" b="1" dirty="0" err="1">
                <a:solidFill>
                  <a:srgbClr val="0000FF"/>
                </a:solidFill>
                <a:latin typeface="Avenir Book" panose="02000503020000020003" pitchFamily="2" charset="0"/>
              </a:rPr>
              <a:t>start_position</a:t>
            </a:r>
            <a:r>
              <a:rPr lang="en-GB" sz="1400" b="1" dirty="0">
                <a:solidFill>
                  <a:srgbClr val="0000FF"/>
                </a:solidFill>
                <a:latin typeface="Avenir Book" panose="02000503020000020003" pitchFamily="2" charset="0"/>
              </a:rPr>
              <a:t> [, </a:t>
            </a:r>
            <a:r>
              <a:rPr lang="en-GB" sz="1400" b="1" dirty="0" err="1">
                <a:solidFill>
                  <a:srgbClr val="0000FF"/>
                </a:solidFill>
                <a:latin typeface="Avenir Book" panose="02000503020000020003" pitchFamily="2" charset="0"/>
              </a:rPr>
              <a:t>nth_appearance</a:t>
            </a:r>
            <a:r>
              <a:rPr lang="en-GB" sz="1400" b="1" dirty="0">
                <a:solidFill>
                  <a:srgbClr val="0000FF"/>
                </a:solidFill>
                <a:latin typeface="Avenir Book" panose="02000503020000020003" pitchFamily="2" charset="0"/>
              </a:rPr>
              <a:t> [, </a:t>
            </a:r>
            <a:r>
              <a:rPr lang="en-GB" sz="1400" b="1" dirty="0" err="1">
                <a:solidFill>
                  <a:srgbClr val="0000FF"/>
                </a:solidFill>
                <a:latin typeface="Avenir Book" panose="02000503020000020003" pitchFamily="2" charset="0"/>
              </a:rPr>
              <a:t>return_option</a:t>
            </a:r>
            <a:r>
              <a:rPr lang="en-GB" sz="1400" b="1" dirty="0">
                <a:solidFill>
                  <a:srgbClr val="0000FF"/>
                </a:solidFill>
                <a:latin typeface="Avenir Book" panose="02000503020000020003" pitchFamily="2" charset="0"/>
              </a:rPr>
              <a:t> [, </a:t>
            </a:r>
            <a:r>
              <a:rPr lang="en-GB" sz="1400" b="1" dirty="0" err="1">
                <a:solidFill>
                  <a:srgbClr val="0000FF"/>
                </a:solidFill>
                <a:latin typeface="Avenir Book" panose="02000503020000020003" pitchFamily="2" charset="0"/>
              </a:rPr>
              <a:t>match_parameter</a:t>
            </a:r>
            <a:r>
              <a:rPr lang="en-GB" sz="1400" b="1" dirty="0">
                <a:solidFill>
                  <a:srgbClr val="0000FF"/>
                </a:solidFill>
                <a:latin typeface="Avenir Book" panose="02000503020000020003" pitchFamily="2" charset="0"/>
              </a:rPr>
              <a:t> [, </a:t>
            </a:r>
            <a:r>
              <a:rPr lang="en-GB" sz="1400" b="1" dirty="0" err="1">
                <a:solidFill>
                  <a:srgbClr val="0000FF"/>
                </a:solidFill>
                <a:latin typeface="Avenir Book" panose="02000503020000020003" pitchFamily="2" charset="0"/>
              </a:rPr>
              <a:t>sub_expression</a:t>
            </a:r>
            <a:r>
              <a:rPr lang="en-GB" sz="1400" b="1" dirty="0">
                <a:solidFill>
                  <a:srgbClr val="0000FF"/>
                </a:solidFill>
                <a:latin typeface="Avenir Book" panose="02000503020000020003" pitchFamily="2" charset="0"/>
              </a:rPr>
              <a:t> ] ] ] ] ] )</a:t>
            </a:r>
            <a:endParaRPr lang="en-US" sz="1400" b="1" dirty="0">
              <a:solidFill>
                <a:srgbClr val="0000FF"/>
              </a:solidFill>
              <a:latin typeface="Avenir Book" panose="02000503020000020003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A6EDDA-7C96-0341-A570-6BFCAF5859CE}"/>
              </a:ext>
            </a:extLst>
          </p:cNvPr>
          <p:cNvSpPr/>
          <p:nvPr/>
        </p:nvSpPr>
        <p:spPr>
          <a:xfrm>
            <a:off x="3011745" y="4454598"/>
            <a:ext cx="23134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A500"/>
                </a:solidFill>
                <a:latin typeface="Avenir Book" panose="02000503020000020003" pitchFamily="2" charset="0"/>
              </a:rPr>
              <a:t>pattern</a:t>
            </a:r>
          </a:p>
          <a:p>
            <a:r>
              <a:rPr lang="en-GB" dirty="0">
                <a:solidFill>
                  <a:srgbClr val="FFA500"/>
                </a:solidFill>
                <a:latin typeface="Avenir Book" panose="02000503020000020003" pitchFamily="2" charset="0"/>
              </a:rPr>
              <a:t>The regular expression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31074D-66CE-8347-BE62-4C2A5DCD1D4E}"/>
              </a:ext>
            </a:extLst>
          </p:cNvPr>
          <p:cNvCxnSpPr>
            <a:cxnSpLocks/>
          </p:cNvCxnSpPr>
          <p:nvPr/>
        </p:nvCxnSpPr>
        <p:spPr>
          <a:xfrm>
            <a:off x="3526166" y="4110284"/>
            <a:ext cx="0" cy="310989"/>
          </a:xfrm>
          <a:prstGeom prst="straightConnector1">
            <a:avLst/>
          </a:prstGeom>
          <a:ln>
            <a:solidFill>
              <a:srgbClr val="0000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18DBD90-00F9-5544-A65C-A833680BEE82}"/>
              </a:ext>
            </a:extLst>
          </p:cNvPr>
          <p:cNvSpPr/>
          <p:nvPr/>
        </p:nvSpPr>
        <p:spPr>
          <a:xfrm>
            <a:off x="1738052" y="2806264"/>
            <a:ext cx="21450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A500"/>
                </a:solidFill>
                <a:latin typeface="Avenir Book" panose="02000503020000020003" pitchFamily="2" charset="0"/>
              </a:rPr>
              <a:t>string</a:t>
            </a:r>
          </a:p>
          <a:p>
            <a:r>
              <a:rPr lang="en-GB" dirty="0">
                <a:solidFill>
                  <a:srgbClr val="FFA500"/>
                </a:solidFill>
                <a:latin typeface="Avenir Book" panose="02000503020000020003" pitchFamily="2" charset="0"/>
              </a:rPr>
              <a:t>This is the string to search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723795-211D-234C-897E-E9AEC8703980}"/>
              </a:ext>
            </a:extLst>
          </p:cNvPr>
          <p:cNvCxnSpPr>
            <a:cxnSpLocks/>
          </p:cNvCxnSpPr>
          <p:nvPr/>
        </p:nvCxnSpPr>
        <p:spPr>
          <a:xfrm flipV="1">
            <a:off x="2932577" y="3381687"/>
            <a:ext cx="0" cy="370671"/>
          </a:xfrm>
          <a:prstGeom prst="straightConnector1">
            <a:avLst/>
          </a:prstGeom>
          <a:ln>
            <a:solidFill>
              <a:srgbClr val="0000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42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9973</TotalTime>
  <Words>57</Words>
  <Application>Microsoft Macintosh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</vt:lpstr>
      <vt:lpstr>Avenir Book</vt:lpstr>
      <vt:lpstr>Avenir Heavy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401</cp:revision>
  <dcterms:created xsi:type="dcterms:W3CDTF">2021-04-11T17:26:15Z</dcterms:created>
  <dcterms:modified xsi:type="dcterms:W3CDTF">2021-07-25T11:00:33Z</dcterms:modified>
</cp:coreProperties>
</file>