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8" r:id="rId2"/>
    <p:sldId id="32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80156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08623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(. + ? *)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7BBEEF-CDB2-6E4E-99EF-24E6E8251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27574"/>
              </p:ext>
            </p:extLst>
          </p:nvPr>
        </p:nvGraphicFramePr>
        <p:xfrm>
          <a:off x="838200" y="2148353"/>
          <a:ext cx="10583334" cy="3022600"/>
        </p:xfrm>
        <a:graphic>
          <a:graphicData uri="http://schemas.openxmlformats.org/drawingml/2006/table">
            <a:tbl>
              <a:tblPr/>
              <a:tblGrid>
                <a:gridCol w="2227729">
                  <a:extLst>
                    <a:ext uri="{9D8B030D-6E8A-4147-A177-3AD203B41FA5}">
                      <a16:colId xmlns:a16="http://schemas.microsoft.com/office/drawing/2014/main" val="723732541"/>
                    </a:ext>
                  </a:extLst>
                </a:gridCol>
                <a:gridCol w="3307977">
                  <a:extLst>
                    <a:ext uri="{9D8B030D-6E8A-4147-A177-3AD203B41FA5}">
                      <a16:colId xmlns:a16="http://schemas.microsoft.com/office/drawing/2014/main" val="1474924309"/>
                    </a:ext>
                  </a:extLst>
                </a:gridCol>
                <a:gridCol w="5047628">
                  <a:extLst>
                    <a:ext uri="{9D8B030D-6E8A-4147-A177-3AD203B41FA5}">
                      <a16:colId xmlns:a16="http://schemas.microsoft.com/office/drawing/2014/main" val="1589458656"/>
                    </a:ext>
                  </a:extLst>
                </a:gridCol>
              </a:tblGrid>
              <a:tr h="341686"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Metacharacter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Operator Name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marL="9652" marR="9652" marT="9652" marB="965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85156"/>
                  </a:ext>
                </a:extLst>
              </a:tr>
              <a:tr h="178237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.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Any Character -- Dot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any character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600572"/>
                  </a:ext>
                </a:extLst>
              </a:tr>
              <a:tr h="178237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One or More -- Plus Quantifier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one or more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90081"/>
                  </a:ext>
                </a:extLst>
              </a:tr>
              <a:tr h="178237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?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Zero or One -- Question Mark Quantifier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zero or one occurrence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39601"/>
                  </a:ext>
                </a:extLst>
              </a:tr>
              <a:tr h="178237">
                <a:tc>
                  <a:txBody>
                    <a:bodyPr/>
                    <a:lstStyle/>
                    <a:p>
                      <a:pPr algn="l" rtl="0"/>
                      <a:r>
                        <a:rPr lang="en-GB" sz="240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*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Zero or More -- Star Quantifier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4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Matches zero or more occurrences of the preceding subexpression</a:t>
                      </a:r>
                    </a:p>
                  </a:txBody>
                  <a:tcPr marL="9652" marR="9652" marT="9652" marB="9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82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3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Pattern Matching (. + ? *)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591EAF57-CF46-D74C-8C97-20BD08501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87145"/>
              </p:ext>
            </p:extLst>
          </p:nvPr>
        </p:nvGraphicFramePr>
        <p:xfrm>
          <a:off x="804333" y="3431573"/>
          <a:ext cx="2520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420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ABCS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ABC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 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3" name="Graphic 2" descr="Checkbox Ticked with solid fill">
            <a:extLst>
              <a:ext uri="{FF2B5EF4-FFF2-40B4-BE49-F238E27FC236}">
                <a16:creationId xmlns:a16="http://schemas.microsoft.com/office/drawing/2014/main" id="{22B54891-030B-A24B-9B7C-AA40EE357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590373"/>
            <a:ext cx="545785" cy="54578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2E9A31-E399-4047-847B-A1A1A9F7DB17}"/>
              </a:ext>
            </a:extLst>
          </p:cNvPr>
          <p:cNvSpPr/>
          <p:nvPr/>
        </p:nvSpPr>
        <p:spPr>
          <a:xfrm>
            <a:off x="804333" y="2561953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‘…’</a:t>
            </a:r>
          </a:p>
        </p:txBody>
      </p:sp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900C1C05-F658-8945-A542-A19359B7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05127"/>
              </p:ext>
            </p:extLst>
          </p:nvPr>
        </p:nvGraphicFramePr>
        <p:xfrm>
          <a:off x="3451276" y="3431573"/>
          <a:ext cx="251557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8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778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2AB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2ab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xabb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abb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aab</a:t>
                      </a:r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D3F462-B0A2-774C-B0EF-A0AB61EC5C4A}"/>
              </a:ext>
            </a:extLst>
          </p:cNvPr>
          <p:cNvSpPr/>
          <p:nvPr/>
        </p:nvSpPr>
        <p:spPr>
          <a:xfrm>
            <a:off x="3446848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‘.ab+’</a:t>
            </a:r>
          </a:p>
        </p:txBody>
      </p:sp>
      <p:pic>
        <p:nvPicPr>
          <p:cNvPr id="29" name="Graphic 28" descr="Checkbox Ticked with solid fill">
            <a:extLst>
              <a:ext uri="{FF2B5EF4-FFF2-40B4-BE49-F238E27FC236}">
                <a16:creationId xmlns:a16="http://schemas.microsoft.com/office/drawing/2014/main" id="{32101CC7-1DC8-7943-810F-273DECCC8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4987349"/>
            <a:ext cx="545785" cy="545785"/>
          </a:xfrm>
          <a:prstGeom prst="rect">
            <a:avLst/>
          </a:prstGeom>
        </p:spPr>
      </p:pic>
      <p:pic>
        <p:nvPicPr>
          <p:cNvPr id="30" name="Graphic 29" descr="Checkbox Ticked with solid fill">
            <a:extLst>
              <a:ext uri="{FF2B5EF4-FFF2-40B4-BE49-F238E27FC236}">
                <a16:creationId xmlns:a16="http://schemas.microsoft.com/office/drawing/2014/main" id="{5C8F3DE5-AA90-5843-8B04-1AD6B43AC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868" y="5384327"/>
            <a:ext cx="545785" cy="545785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F766D8-7DD5-E94F-A375-C2B5CACE916E}"/>
              </a:ext>
            </a:extLst>
          </p:cNvPr>
          <p:cNvSpPr/>
          <p:nvPr/>
        </p:nvSpPr>
        <p:spPr>
          <a:xfrm>
            <a:off x="804333" y="1498244"/>
            <a:ext cx="10583333" cy="73415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For these examples we are returning matches of the specified pattern in its entirety.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Case sensitive.</a:t>
            </a:r>
          </a:p>
        </p:txBody>
      </p:sp>
      <p:pic>
        <p:nvPicPr>
          <p:cNvPr id="38" name="Graphic 37" descr="Checkbox Ticked with solid fill">
            <a:extLst>
              <a:ext uri="{FF2B5EF4-FFF2-40B4-BE49-F238E27FC236}">
                <a16:creationId xmlns:a16="http://schemas.microsoft.com/office/drawing/2014/main" id="{C14490CE-AA18-2949-BA88-9B6490C7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193044"/>
            <a:ext cx="545785" cy="545785"/>
          </a:xfrm>
          <a:prstGeom prst="rect">
            <a:avLst/>
          </a:prstGeom>
        </p:spPr>
      </p:pic>
      <p:pic>
        <p:nvPicPr>
          <p:cNvPr id="39" name="Graphic 38" descr="Checkbox Ticked with solid fill">
            <a:extLst>
              <a:ext uri="{FF2B5EF4-FFF2-40B4-BE49-F238E27FC236}">
                <a16:creationId xmlns:a16="http://schemas.microsoft.com/office/drawing/2014/main" id="{C7BF8D1C-67C5-4840-A234-5D2A2755A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5384327"/>
            <a:ext cx="545785" cy="545785"/>
          </a:xfrm>
          <a:prstGeom prst="rect">
            <a:avLst/>
          </a:prstGeom>
        </p:spPr>
      </p:pic>
      <p:graphicFrame>
        <p:nvGraphicFramePr>
          <p:cNvPr id="41" name="Table 18">
            <a:extLst>
              <a:ext uri="{FF2B5EF4-FFF2-40B4-BE49-F238E27FC236}">
                <a16:creationId xmlns:a16="http://schemas.microsoft.com/office/drawing/2014/main" id="{99BA24A2-E962-2340-B2B1-3D031D447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2764"/>
              </p:ext>
            </p:extLst>
          </p:nvPr>
        </p:nvGraphicFramePr>
        <p:xfrm>
          <a:off x="6102804" y="3429000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1aaab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03FBE0-9B8C-2844-99C7-2CA8A1624D27}"/>
              </a:ext>
            </a:extLst>
          </p:cNvPr>
          <p:cNvSpPr/>
          <p:nvPr/>
        </p:nvSpPr>
        <p:spPr>
          <a:xfrm>
            <a:off x="8722661" y="2576548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‘1a*b’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50774B1-1DE2-5B4D-8C3A-00B117E6958D}"/>
              </a:ext>
            </a:extLst>
          </p:cNvPr>
          <p:cNvSpPr/>
          <p:nvPr/>
        </p:nvSpPr>
        <p:spPr>
          <a:xfrm>
            <a:off x="6084755" y="2561953"/>
            <a:ext cx="2520000" cy="734155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PATTERN = ‘1a?b’</a:t>
            </a:r>
          </a:p>
        </p:txBody>
      </p:sp>
      <p:graphicFrame>
        <p:nvGraphicFramePr>
          <p:cNvPr id="54" name="Table 18">
            <a:extLst>
              <a:ext uri="{FF2B5EF4-FFF2-40B4-BE49-F238E27FC236}">
                <a16:creationId xmlns:a16="http://schemas.microsoft.com/office/drawing/2014/main" id="{A2CB2221-FCDE-5F4F-8567-2320AE4E7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07497"/>
              </p:ext>
            </p:extLst>
          </p:nvPr>
        </p:nvGraphicFramePr>
        <p:xfrm>
          <a:off x="8752631" y="3429000"/>
          <a:ext cx="250195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76">
                  <a:extLst>
                    <a:ext uri="{9D8B030D-6E8A-4147-A177-3AD203B41FA5}">
                      <a16:colId xmlns:a16="http://schemas.microsoft.com/office/drawing/2014/main" val="1645089698"/>
                    </a:ext>
                  </a:extLst>
                </a:gridCol>
                <a:gridCol w="1250976">
                  <a:extLst>
                    <a:ext uri="{9D8B030D-6E8A-4147-A177-3AD203B41FA5}">
                      <a16:colId xmlns:a16="http://schemas.microsoft.com/office/drawing/2014/main" val="2602245618"/>
                    </a:ext>
                  </a:extLst>
                </a:gridCol>
              </a:tblGrid>
              <a:tr h="324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String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Match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12191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1aaab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8512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079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2876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1a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8614"/>
                  </a:ext>
                </a:extLst>
              </a:tr>
              <a:tr h="36760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aa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solidFill>
                          <a:schemeClr val="bg1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92581"/>
                  </a:ext>
                </a:extLst>
              </a:tr>
            </a:tbl>
          </a:graphicData>
        </a:graphic>
      </p:graphicFrame>
      <p:pic>
        <p:nvPicPr>
          <p:cNvPr id="64" name="Graphic 63" descr="Checkbox Ticked with solid fill">
            <a:extLst>
              <a:ext uri="{FF2B5EF4-FFF2-40B4-BE49-F238E27FC236}">
                <a16:creationId xmlns:a16="http://schemas.microsoft.com/office/drawing/2014/main" id="{71563A5C-E0AA-3249-823B-046691F8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035" y="3795006"/>
            <a:ext cx="545785" cy="545785"/>
          </a:xfrm>
          <a:prstGeom prst="rect">
            <a:avLst/>
          </a:prstGeom>
        </p:spPr>
      </p:pic>
      <p:pic>
        <p:nvPicPr>
          <p:cNvPr id="65" name="Graphic 64" descr="Checkbox Ticked with solid fill">
            <a:extLst>
              <a:ext uri="{FF2B5EF4-FFF2-40B4-BE49-F238E27FC236}">
                <a16:creationId xmlns:a16="http://schemas.microsoft.com/office/drawing/2014/main" id="{CBCACF31-2F93-F14C-8D75-B814D19C1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035" y="4191629"/>
            <a:ext cx="545785" cy="545785"/>
          </a:xfrm>
          <a:prstGeom prst="rect">
            <a:avLst/>
          </a:prstGeom>
        </p:spPr>
      </p:pic>
      <p:pic>
        <p:nvPicPr>
          <p:cNvPr id="56" name="Graphic 55" descr="Checkbox Ticked with solid fill">
            <a:extLst>
              <a:ext uri="{FF2B5EF4-FFF2-40B4-BE49-F238E27FC236}">
                <a16:creationId xmlns:a16="http://schemas.microsoft.com/office/drawing/2014/main" id="{BD614045-4FCC-EA4F-B192-238C677F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946" y="4589667"/>
            <a:ext cx="545785" cy="545785"/>
          </a:xfrm>
          <a:prstGeom prst="rect">
            <a:avLst/>
          </a:prstGeom>
        </p:spPr>
      </p:pic>
      <p:pic>
        <p:nvPicPr>
          <p:cNvPr id="57" name="Graphic 56" descr="Checkbox Ticked with solid fill">
            <a:extLst>
              <a:ext uri="{FF2B5EF4-FFF2-40B4-BE49-F238E27FC236}">
                <a16:creationId xmlns:a16="http://schemas.microsoft.com/office/drawing/2014/main" id="{F621E148-E9AD-604A-91FD-E373D0450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1673" y="4192690"/>
            <a:ext cx="545785" cy="545785"/>
          </a:xfrm>
          <a:prstGeom prst="rect">
            <a:avLst/>
          </a:prstGeom>
        </p:spPr>
      </p:pic>
      <p:pic>
        <p:nvPicPr>
          <p:cNvPr id="5" name="Graphic 4" descr="Checkbox Crossed with solid fill">
            <a:extLst>
              <a:ext uri="{FF2B5EF4-FFF2-40B4-BE49-F238E27FC236}">
                <a16:creationId xmlns:a16="http://schemas.microsoft.com/office/drawing/2014/main" id="{157E3401-FA12-634C-9A09-FD7DAE533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160" y="3795006"/>
            <a:ext cx="547200" cy="547200"/>
          </a:xfrm>
          <a:prstGeom prst="rect">
            <a:avLst/>
          </a:prstGeom>
        </p:spPr>
      </p:pic>
      <p:pic>
        <p:nvPicPr>
          <p:cNvPr id="83" name="Graphic 82" descr="Checkbox Crossed with solid fill">
            <a:extLst>
              <a:ext uri="{FF2B5EF4-FFF2-40B4-BE49-F238E27FC236}">
                <a16:creationId xmlns:a16="http://schemas.microsoft.com/office/drawing/2014/main" id="{7E49C160-3504-BC48-8C90-14A4DFF16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3795006"/>
            <a:ext cx="547200" cy="547200"/>
          </a:xfrm>
          <a:prstGeom prst="rect">
            <a:avLst/>
          </a:prstGeom>
        </p:spPr>
      </p:pic>
      <p:pic>
        <p:nvPicPr>
          <p:cNvPr id="84" name="Graphic 83" descr="Checkbox Crossed with solid fill">
            <a:extLst>
              <a:ext uri="{FF2B5EF4-FFF2-40B4-BE49-F238E27FC236}">
                <a16:creationId xmlns:a16="http://schemas.microsoft.com/office/drawing/2014/main" id="{E6905773-5935-0E4A-8B7C-55486C596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238" y="4986290"/>
            <a:ext cx="547200" cy="547200"/>
          </a:xfrm>
          <a:prstGeom prst="rect">
            <a:avLst/>
          </a:prstGeom>
        </p:spPr>
      </p:pic>
      <p:pic>
        <p:nvPicPr>
          <p:cNvPr id="85" name="Graphic 84" descr="Checkbox Crossed with solid fill">
            <a:extLst>
              <a:ext uri="{FF2B5EF4-FFF2-40B4-BE49-F238E27FC236}">
                <a16:creationId xmlns:a16="http://schemas.microsoft.com/office/drawing/2014/main" id="{CAFB9F57-F665-B64C-B8BA-4A5730E47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3795006"/>
            <a:ext cx="547200" cy="547200"/>
          </a:xfrm>
          <a:prstGeom prst="rect">
            <a:avLst/>
          </a:prstGeom>
        </p:spPr>
      </p:pic>
      <p:pic>
        <p:nvPicPr>
          <p:cNvPr id="86" name="Graphic 85" descr="Checkbox Crossed with solid fill">
            <a:extLst>
              <a:ext uri="{FF2B5EF4-FFF2-40B4-BE49-F238E27FC236}">
                <a16:creationId xmlns:a16="http://schemas.microsoft.com/office/drawing/2014/main" id="{D7657337-808B-514C-95F9-12579704F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4588959"/>
            <a:ext cx="547200" cy="547200"/>
          </a:xfrm>
          <a:prstGeom prst="rect">
            <a:avLst/>
          </a:prstGeom>
        </p:spPr>
      </p:pic>
      <p:pic>
        <p:nvPicPr>
          <p:cNvPr id="87" name="Graphic 86" descr="Checkbox Crossed with solid fill">
            <a:extLst>
              <a:ext uri="{FF2B5EF4-FFF2-40B4-BE49-F238E27FC236}">
                <a16:creationId xmlns:a16="http://schemas.microsoft.com/office/drawing/2014/main" id="{DC21C962-B7DE-C749-91AE-EA77DDB98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4986643"/>
            <a:ext cx="547200" cy="547200"/>
          </a:xfrm>
          <a:prstGeom prst="rect">
            <a:avLst/>
          </a:prstGeom>
        </p:spPr>
      </p:pic>
      <p:pic>
        <p:nvPicPr>
          <p:cNvPr id="88" name="Graphic 87" descr="Checkbox Crossed with solid fill">
            <a:extLst>
              <a:ext uri="{FF2B5EF4-FFF2-40B4-BE49-F238E27FC236}">
                <a16:creationId xmlns:a16="http://schemas.microsoft.com/office/drawing/2014/main" id="{135FE6F8-E4A5-0A40-B9CE-7D3B55C8E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5384327"/>
            <a:ext cx="547200" cy="547200"/>
          </a:xfrm>
          <a:prstGeom prst="rect">
            <a:avLst/>
          </a:prstGeom>
        </p:spPr>
      </p:pic>
      <p:pic>
        <p:nvPicPr>
          <p:cNvPr id="89" name="Graphic 88" descr="Checkbox Crossed with solid fill">
            <a:extLst>
              <a:ext uri="{FF2B5EF4-FFF2-40B4-BE49-F238E27FC236}">
                <a16:creationId xmlns:a16="http://schemas.microsoft.com/office/drawing/2014/main" id="{0BE4FF72-29DC-9144-85A4-A2796DBFE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0965" y="5384327"/>
            <a:ext cx="547200" cy="547200"/>
          </a:xfrm>
          <a:prstGeom prst="rect">
            <a:avLst/>
          </a:prstGeom>
        </p:spPr>
      </p:pic>
      <p:pic>
        <p:nvPicPr>
          <p:cNvPr id="90" name="Graphic 89" descr="Checkbox Crossed with solid fill">
            <a:extLst>
              <a:ext uri="{FF2B5EF4-FFF2-40B4-BE49-F238E27FC236}">
                <a16:creationId xmlns:a16="http://schemas.microsoft.com/office/drawing/2014/main" id="{D85A7605-07F0-6041-87EC-30B6D6535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4986290"/>
            <a:ext cx="547200" cy="547200"/>
          </a:xfrm>
          <a:prstGeom prst="rect">
            <a:avLst/>
          </a:prstGeom>
        </p:spPr>
      </p:pic>
      <p:pic>
        <p:nvPicPr>
          <p:cNvPr id="91" name="Graphic 90" descr="Checkbox Crossed with solid fill">
            <a:extLst>
              <a:ext uri="{FF2B5EF4-FFF2-40B4-BE49-F238E27FC236}">
                <a16:creationId xmlns:a16="http://schemas.microsoft.com/office/drawing/2014/main" id="{1F1A1E9F-0966-E24A-8533-2C437BCD2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2327" y="4588252"/>
            <a:ext cx="547200" cy="547200"/>
          </a:xfrm>
          <a:prstGeom prst="rect">
            <a:avLst/>
          </a:prstGeom>
        </p:spPr>
      </p:pic>
      <p:pic>
        <p:nvPicPr>
          <p:cNvPr id="33" name="Graphic 32" descr="Checkbox Crossed with solid fill">
            <a:extLst>
              <a:ext uri="{FF2B5EF4-FFF2-40B4-BE49-F238E27FC236}">
                <a16:creationId xmlns:a16="http://schemas.microsoft.com/office/drawing/2014/main" id="{A1C7FB4D-3C87-1546-9884-1F4E946DB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7453" y="4204071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9970</TotalTime>
  <Words>150</Words>
  <Application>Microsoft Macintosh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395</cp:revision>
  <dcterms:created xsi:type="dcterms:W3CDTF">2021-04-11T17:26:15Z</dcterms:created>
  <dcterms:modified xsi:type="dcterms:W3CDTF">2021-07-25T09:35:51Z</dcterms:modified>
</cp:coreProperties>
</file>