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09" r:id="rId2"/>
    <p:sldId id="329" r:id="rId3"/>
    <p:sldId id="310" r:id="rId4"/>
    <p:sldId id="33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A500"/>
    <a:srgbClr val="007000"/>
    <a:srgbClr val="36394F"/>
    <a:srgbClr val="000064"/>
    <a:srgbClr val="F3BAAD"/>
    <a:srgbClr val="1F1431"/>
    <a:srgbClr val="1E1926"/>
    <a:srgbClr val="151B1F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9"/>
    <p:restoredTop sz="95144"/>
  </p:normalViewPr>
  <p:slideViewPr>
    <p:cSldViewPr snapToGrid="0" snapToObjects="1">
      <p:cViewPr varScale="1">
        <p:scale>
          <a:sx n="128" d="100"/>
          <a:sy n="128" d="100"/>
        </p:scale>
        <p:origin x="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6/5/22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6/5/22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99471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1218067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285377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2951354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6/5/22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6/5/22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6/5/22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6/5/22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6/5/22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6/5/22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Pattern Matching - Intervals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6C5000-D4B8-754D-9E5F-2BA3832CF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753628"/>
              </p:ext>
            </p:extLst>
          </p:nvPr>
        </p:nvGraphicFramePr>
        <p:xfrm>
          <a:off x="819323" y="1439332"/>
          <a:ext cx="10568344" cy="3003296"/>
        </p:xfrm>
        <a:graphic>
          <a:graphicData uri="http://schemas.openxmlformats.org/drawingml/2006/table">
            <a:tbl>
              <a:tblPr/>
              <a:tblGrid>
                <a:gridCol w="2099872">
                  <a:extLst>
                    <a:ext uri="{9D8B030D-6E8A-4147-A177-3AD203B41FA5}">
                      <a16:colId xmlns:a16="http://schemas.microsoft.com/office/drawing/2014/main" val="1821293897"/>
                    </a:ext>
                  </a:extLst>
                </a:gridCol>
                <a:gridCol w="3132944">
                  <a:extLst>
                    <a:ext uri="{9D8B030D-6E8A-4147-A177-3AD203B41FA5}">
                      <a16:colId xmlns:a16="http://schemas.microsoft.com/office/drawing/2014/main" val="3065551358"/>
                    </a:ext>
                  </a:extLst>
                </a:gridCol>
                <a:gridCol w="5335528">
                  <a:extLst>
                    <a:ext uri="{9D8B030D-6E8A-4147-A177-3AD203B41FA5}">
                      <a16:colId xmlns:a16="http://schemas.microsoft.com/office/drawing/2014/main" val="205008429"/>
                    </a:ext>
                  </a:extLst>
                </a:gridCol>
              </a:tblGrid>
              <a:tr h="191124">
                <a:tc>
                  <a:txBody>
                    <a:bodyPr/>
                    <a:lstStyle/>
                    <a:p>
                      <a:pPr algn="l" rtl="0"/>
                      <a:r>
                        <a:rPr lang="en-GB" sz="2400" b="1" i="0" dirty="0">
                          <a:solidFill>
                            <a:srgbClr val="0000FF"/>
                          </a:solidFill>
                          <a:latin typeface="Avenir Heavy" panose="02000503020000020003" pitchFamily="2" charset="0"/>
                        </a:rPr>
                        <a:t>Metacharacter</a:t>
                      </a:r>
                    </a:p>
                  </a:txBody>
                  <a:tcPr marL="9652" marR="9652" marT="9652" marB="965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 b="1" i="0" dirty="0">
                          <a:solidFill>
                            <a:srgbClr val="0000FF"/>
                          </a:solidFill>
                          <a:latin typeface="Avenir Heavy" panose="02000503020000020003" pitchFamily="2" charset="0"/>
                        </a:rPr>
                        <a:t>Operator Name</a:t>
                      </a:r>
                    </a:p>
                  </a:txBody>
                  <a:tcPr marL="9652" marR="9652" marT="9652" marB="965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 b="1" i="0" dirty="0">
                          <a:solidFill>
                            <a:srgbClr val="0000FF"/>
                          </a:solidFill>
                          <a:latin typeface="Avenir Heavy" panose="02000503020000020003" pitchFamily="2" charset="0"/>
                        </a:rPr>
                        <a:t>Description</a:t>
                      </a:r>
                    </a:p>
                  </a:txBody>
                  <a:tcPr marL="9652" marR="9652" marT="9652" marB="965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036417"/>
                  </a:ext>
                </a:extLst>
              </a:tr>
              <a:tr h="191124">
                <a:tc>
                  <a:txBody>
                    <a:bodyPr/>
                    <a:lstStyle/>
                    <a:p>
                      <a:pPr algn="l" rtl="0"/>
                      <a:r>
                        <a:rPr lang="en-GB" sz="2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{</a:t>
                      </a:r>
                      <a:r>
                        <a:rPr lang="en-GB" sz="2400" i="1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m</a:t>
                      </a:r>
                      <a:r>
                        <a:rPr lang="en-GB" sz="2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}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Interval--Exact Count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Matches exactly </a:t>
                      </a:r>
                      <a:r>
                        <a:rPr lang="en-GB" sz="2400" i="1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m</a:t>
                      </a:r>
                      <a:r>
                        <a:rPr lang="en-GB" sz="2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 occurrences of the preceding subexpression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715191"/>
                  </a:ext>
                </a:extLst>
              </a:tr>
              <a:tr h="191124">
                <a:tc>
                  <a:txBody>
                    <a:bodyPr/>
                    <a:lstStyle/>
                    <a:p>
                      <a:pPr algn="l" rtl="0"/>
                      <a:r>
                        <a:rPr lang="en-GB" sz="2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{</a:t>
                      </a:r>
                      <a:r>
                        <a:rPr lang="en-GB" sz="2400" i="1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m</a:t>
                      </a:r>
                      <a:r>
                        <a:rPr lang="en-GB" sz="2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,}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Interval--At Least Count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Matches at least </a:t>
                      </a:r>
                      <a:r>
                        <a:rPr lang="en-GB" sz="2400" i="1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m</a:t>
                      </a:r>
                      <a:r>
                        <a:rPr lang="en-GB" sz="2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 occurrences of the preceding subexpression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549609"/>
                  </a:ext>
                </a:extLst>
              </a:tr>
              <a:tr h="366391">
                <a:tc>
                  <a:txBody>
                    <a:bodyPr/>
                    <a:lstStyle/>
                    <a:p>
                      <a:pPr algn="l" rtl="0"/>
                      <a:r>
                        <a:rPr lang="en-GB" sz="2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{</a:t>
                      </a:r>
                      <a:r>
                        <a:rPr lang="en-GB" sz="2400" i="1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m</a:t>
                      </a:r>
                      <a:r>
                        <a:rPr lang="en-GB" sz="2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,</a:t>
                      </a:r>
                      <a:r>
                        <a:rPr lang="en-GB" sz="2400" i="1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n</a:t>
                      </a:r>
                      <a:r>
                        <a:rPr lang="en-GB" sz="2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}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Interval--Between Count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Matches at least </a:t>
                      </a:r>
                      <a:r>
                        <a:rPr lang="en-GB" sz="2400" i="1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m</a:t>
                      </a:r>
                      <a:r>
                        <a:rPr lang="en-GB" sz="2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, but not more than </a:t>
                      </a:r>
                      <a:r>
                        <a:rPr lang="en-GB" sz="2400" i="1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n</a:t>
                      </a:r>
                      <a:r>
                        <a:rPr lang="en-GB" sz="2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 occurrences of the preceding subexpression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865575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9B04A1A-14B3-CB46-AA1F-FB73E658DD7C}"/>
              </a:ext>
            </a:extLst>
          </p:cNvPr>
          <p:cNvSpPr/>
          <p:nvPr/>
        </p:nvSpPr>
        <p:spPr>
          <a:xfrm>
            <a:off x="4142886" y="4819978"/>
            <a:ext cx="3921218" cy="734155"/>
          </a:xfrm>
          <a:prstGeom prst="round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venir Heavy" panose="02000503020000020003" pitchFamily="2" charset="0"/>
              </a:rPr>
              <a:t>\d\d\d = \d{3}</a:t>
            </a:r>
          </a:p>
        </p:txBody>
      </p:sp>
    </p:spTree>
    <p:extLst>
      <p:ext uri="{BB962C8B-B14F-4D97-AF65-F5344CB8AC3E}">
        <p14:creationId xmlns:p14="http://schemas.microsoft.com/office/powerpoint/2010/main" val="260156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Pattern Matching - Intervals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094F79-232D-1441-BC37-320F5D6DD157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 18">
            <a:extLst>
              <a:ext uri="{FF2B5EF4-FFF2-40B4-BE49-F238E27FC236}">
                <a16:creationId xmlns:a16="http://schemas.microsoft.com/office/drawing/2014/main" id="{70666414-FE10-FB4A-9378-8DC37B6F2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33811"/>
              </p:ext>
            </p:extLst>
          </p:nvPr>
        </p:nvGraphicFramePr>
        <p:xfrm>
          <a:off x="804333" y="3431573"/>
          <a:ext cx="2520000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64508969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602245618"/>
                    </a:ext>
                  </a:extLst>
                </a:gridCol>
              </a:tblGrid>
              <a:tr h="420578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String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Match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412191"/>
                  </a:ext>
                </a:extLst>
              </a:tr>
              <a:tr h="36450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234sf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585124"/>
                  </a:ext>
                </a:extLst>
              </a:tr>
              <a:tr h="36450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11abc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80794"/>
                  </a:ext>
                </a:extLst>
              </a:tr>
              <a:tr h="36450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34Dwc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52876"/>
                  </a:ext>
                </a:extLst>
              </a:tr>
              <a:tr h="36450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Ad4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8614"/>
                  </a:ext>
                </a:extLst>
              </a:tr>
              <a:tr h="36450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24d 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92581"/>
                  </a:ext>
                </a:extLst>
              </a:tr>
            </a:tbl>
          </a:graphicData>
        </a:graphic>
      </p:graphicFrame>
      <p:pic>
        <p:nvPicPr>
          <p:cNvPr id="13" name="Graphic 12" descr="Checkbox Ticked with solid fill">
            <a:extLst>
              <a:ext uri="{FF2B5EF4-FFF2-40B4-BE49-F238E27FC236}">
                <a16:creationId xmlns:a16="http://schemas.microsoft.com/office/drawing/2014/main" id="{83D2BB88-DB93-6949-A0B0-51A2D5B2E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8868" y="4590373"/>
            <a:ext cx="545785" cy="545785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C209FF9-ECB7-9B42-BC2B-16F7ED332690}"/>
              </a:ext>
            </a:extLst>
          </p:cNvPr>
          <p:cNvSpPr/>
          <p:nvPr/>
        </p:nvSpPr>
        <p:spPr>
          <a:xfrm>
            <a:off x="804333" y="2561953"/>
            <a:ext cx="2520000" cy="734155"/>
          </a:xfrm>
          <a:prstGeom prst="round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PATTERN = ’\d{2}\w{3}’</a:t>
            </a:r>
          </a:p>
        </p:txBody>
      </p:sp>
      <p:graphicFrame>
        <p:nvGraphicFramePr>
          <p:cNvPr id="15" name="Table 18">
            <a:extLst>
              <a:ext uri="{FF2B5EF4-FFF2-40B4-BE49-F238E27FC236}">
                <a16:creationId xmlns:a16="http://schemas.microsoft.com/office/drawing/2014/main" id="{469CD805-24B0-6845-A377-36F80FAF5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079276"/>
              </p:ext>
            </p:extLst>
          </p:nvPr>
        </p:nvGraphicFramePr>
        <p:xfrm>
          <a:off x="4956922" y="3371434"/>
          <a:ext cx="2515572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7786">
                  <a:extLst>
                    <a:ext uri="{9D8B030D-6E8A-4147-A177-3AD203B41FA5}">
                      <a16:colId xmlns:a16="http://schemas.microsoft.com/office/drawing/2014/main" val="1645089698"/>
                    </a:ext>
                  </a:extLst>
                </a:gridCol>
                <a:gridCol w="1257786">
                  <a:extLst>
                    <a:ext uri="{9D8B030D-6E8A-4147-A177-3AD203B41FA5}">
                      <a16:colId xmlns:a16="http://schemas.microsoft.com/office/drawing/2014/main" val="2602245618"/>
                    </a:ext>
                  </a:extLst>
                </a:gridCol>
              </a:tblGrid>
              <a:tr h="324359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String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Match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412191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245er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585124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80794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2a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52876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abb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8614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343523e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92581"/>
                  </a:ext>
                </a:extLst>
              </a:tr>
            </a:tbl>
          </a:graphicData>
        </a:graphic>
      </p:graphicFrame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0282562-AF58-0549-A897-A0DDD446F18D}"/>
              </a:ext>
            </a:extLst>
          </p:cNvPr>
          <p:cNvSpPr/>
          <p:nvPr/>
        </p:nvSpPr>
        <p:spPr>
          <a:xfrm>
            <a:off x="4952494" y="2516409"/>
            <a:ext cx="2520000" cy="734155"/>
          </a:xfrm>
          <a:prstGeom prst="round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PATTERN = ‘\d{1,}\w?’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E970F04-5ADF-C347-B336-998A17086CAA}"/>
              </a:ext>
            </a:extLst>
          </p:cNvPr>
          <p:cNvSpPr/>
          <p:nvPr/>
        </p:nvSpPr>
        <p:spPr>
          <a:xfrm>
            <a:off x="804333" y="1498244"/>
            <a:ext cx="10583333" cy="734155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For these examples we are returning matches of the specified pattern in its entirety.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\d and \w are NOT Case sensitive but text literals are.</a:t>
            </a:r>
          </a:p>
        </p:txBody>
      </p:sp>
      <p:pic>
        <p:nvPicPr>
          <p:cNvPr id="18" name="Graphic 17" descr="Checkbox Ticked with solid fill">
            <a:extLst>
              <a:ext uri="{FF2B5EF4-FFF2-40B4-BE49-F238E27FC236}">
                <a16:creationId xmlns:a16="http://schemas.microsoft.com/office/drawing/2014/main" id="{5D723F68-4E00-BC4F-B4F5-DEDC6BEF9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0592" y="4132905"/>
            <a:ext cx="545785" cy="545785"/>
          </a:xfrm>
          <a:prstGeom prst="rect">
            <a:avLst/>
          </a:prstGeom>
        </p:spPr>
      </p:pic>
      <p:pic>
        <p:nvPicPr>
          <p:cNvPr id="19" name="Graphic 18" descr="Checkbox Ticked with solid fill">
            <a:extLst>
              <a:ext uri="{FF2B5EF4-FFF2-40B4-BE49-F238E27FC236}">
                <a16:creationId xmlns:a16="http://schemas.microsoft.com/office/drawing/2014/main" id="{A6217AD3-EED0-F649-B561-A12A484F6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0592" y="5324188"/>
            <a:ext cx="545785" cy="545785"/>
          </a:xfrm>
          <a:prstGeom prst="rect">
            <a:avLst/>
          </a:prstGeom>
        </p:spPr>
      </p:pic>
      <p:graphicFrame>
        <p:nvGraphicFramePr>
          <p:cNvPr id="20" name="Table 18">
            <a:extLst>
              <a:ext uri="{FF2B5EF4-FFF2-40B4-BE49-F238E27FC236}">
                <a16:creationId xmlns:a16="http://schemas.microsoft.com/office/drawing/2014/main" id="{1F1C728E-79C8-1E41-AE50-7A9A0993D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538309"/>
              </p:ext>
            </p:extLst>
          </p:nvPr>
        </p:nvGraphicFramePr>
        <p:xfrm>
          <a:off x="8885714" y="3367446"/>
          <a:ext cx="2501952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0976">
                  <a:extLst>
                    <a:ext uri="{9D8B030D-6E8A-4147-A177-3AD203B41FA5}">
                      <a16:colId xmlns:a16="http://schemas.microsoft.com/office/drawing/2014/main" val="1645089698"/>
                    </a:ext>
                  </a:extLst>
                </a:gridCol>
                <a:gridCol w="1250976">
                  <a:extLst>
                    <a:ext uri="{9D8B030D-6E8A-4147-A177-3AD203B41FA5}">
                      <a16:colId xmlns:a16="http://schemas.microsoft.com/office/drawing/2014/main" val="2602245618"/>
                    </a:ext>
                  </a:extLst>
                </a:gridCol>
              </a:tblGrid>
              <a:tr h="324359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String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Match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412191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234-0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585124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23-42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80794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225-23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52876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2-3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8614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E-35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92581"/>
                  </a:ext>
                </a:extLst>
              </a:tr>
            </a:tbl>
          </a:graphicData>
        </a:graphic>
      </p:graphicFrame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9A1E6F9-51B2-4E43-9AD6-8327897C85EB}"/>
              </a:ext>
            </a:extLst>
          </p:cNvPr>
          <p:cNvSpPr/>
          <p:nvPr/>
        </p:nvSpPr>
        <p:spPr>
          <a:xfrm>
            <a:off x="8867665" y="2500399"/>
            <a:ext cx="2520000" cy="734155"/>
          </a:xfrm>
          <a:prstGeom prst="round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PATTERN =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‘\d{1,3}-\d{2}’</a:t>
            </a:r>
          </a:p>
        </p:txBody>
      </p:sp>
      <p:pic>
        <p:nvPicPr>
          <p:cNvPr id="26" name="Graphic 25" descr="Checkbox Ticked with solid fill">
            <a:extLst>
              <a:ext uri="{FF2B5EF4-FFF2-40B4-BE49-F238E27FC236}">
                <a16:creationId xmlns:a16="http://schemas.microsoft.com/office/drawing/2014/main" id="{47BB9E71-8AF5-C247-AE20-041BB4DDE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8868" y="4193397"/>
            <a:ext cx="545785" cy="545785"/>
          </a:xfrm>
          <a:prstGeom prst="rect">
            <a:avLst/>
          </a:prstGeom>
        </p:spPr>
      </p:pic>
      <p:pic>
        <p:nvPicPr>
          <p:cNvPr id="27" name="Graphic 26" descr="Checkbox Ticked with solid fill">
            <a:extLst>
              <a:ext uri="{FF2B5EF4-FFF2-40B4-BE49-F238E27FC236}">
                <a16:creationId xmlns:a16="http://schemas.microsoft.com/office/drawing/2014/main" id="{A2FDAC8D-19E5-3B42-8CBD-B857EC53B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0592" y="4529528"/>
            <a:ext cx="545785" cy="545785"/>
          </a:xfrm>
          <a:prstGeom prst="rect">
            <a:avLst/>
          </a:prstGeom>
        </p:spPr>
      </p:pic>
      <p:pic>
        <p:nvPicPr>
          <p:cNvPr id="28" name="Graphic 27" descr="Checkbox Ticked with solid fill">
            <a:extLst>
              <a:ext uri="{FF2B5EF4-FFF2-40B4-BE49-F238E27FC236}">
                <a16:creationId xmlns:a16="http://schemas.microsoft.com/office/drawing/2014/main" id="{46F8C3D5-A610-E140-B18F-1D8FF1CBD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4583" y="4131136"/>
            <a:ext cx="545785" cy="545785"/>
          </a:xfrm>
          <a:prstGeom prst="rect">
            <a:avLst/>
          </a:prstGeom>
        </p:spPr>
      </p:pic>
      <p:pic>
        <p:nvPicPr>
          <p:cNvPr id="30" name="Graphic 29" descr="Checkbox Crossed with solid fill">
            <a:extLst>
              <a:ext uri="{FF2B5EF4-FFF2-40B4-BE49-F238E27FC236}">
                <a16:creationId xmlns:a16="http://schemas.microsoft.com/office/drawing/2014/main" id="{8475CB0C-C38C-7D47-9A90-2947B902AA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79884" y="3734867"/>
            <a:ext cx="547200" cy="547200"/>
          </a:xfrm>
          <a:prstGeom prst="rect">
            <a:avLst/>
          </a:prstGeom>
        </p:spPr>
      </p:pic>
      <p:pic>
        <p:nvPicPr>
          <p:cNvPr id="31" name="Graphic 30" descr="Checkbox Crossed with solid fill">
            <a:extLst>
              <a:ext uri="{FF2B5EF4-FFF2-40B4-BE49-F238E27FC236}">
                <a16:creationId xmlns:a16="http://schemas.microsoft.com/office/drawing/2014/main" id="{0E26F98A-958C-6B44-AB3B-9642BC9C2D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79884" y="4926151"/>
            <a:ext cx="547200" cy="547200"/>
          </a:xfrm>
          <a:prstGeom prst="rect">
            <a:avLst/>
          </a:prstGeom>
        </p:spPr>
      </p:pic>
      <p:pic>
        <p:nvPicPr>
          <p:cNvPr id="32" name="Graphic 31" descr="Checkbox Crossed with solid fill">
            <a:extLst>
              <a:ext uri="{FF2B5EF4-FFF2-40B4-BE49-F238E27FC236}">
                <a16:creationId xmlns:a16="http://schemas.microsoft.com/office/drawing/2014/main" id="{64B26C2F-8E0E-9A40-862B-2EA36BDB0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13875" y="3733452"/>
            <a:ext cx="547200" cy="547200"/>
          </a:xfrm>
          <a:prstGeom prst="rect">
            <a:avLst/>
          </a:prstGeom>
        </p:spPr>
      </p:pic>
      <p:pic>
        <p:nvPicPr>
          <p:cNvPr id="33" name="Graphic 32" descr="Checkbox Crossed with solid fill">
            <a:extLst>
              <a:ext uri="{FF2B5EF4-FFF2-40B4-BE49-F238E27FC236}">
                <a16:creationId xmlns:a16="http://schemas.microsoft.com/office/drawing/2014/main" id="{266971AB-938E-EF49-A548-76CF248C1F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13875" y="4925089"/>
            <a:ext cx="547200" cy="547200"/>
          </a:xfrm>
          <a:prstGeom prst="rect">
            <a:avLst/>
          </a:prstGeom>
        </p:spPr>
      </p:pic>
      <p:pic>
        <p:nvPicPr>
          <p:cNvPr id="35" name="Graphic 34" descr="Checkbox Crossed with solid fill">
            <a:extLst>
              <a:ext uri="{FF2B5EF4-FFF2-40B4-BE49-F238E27FC236}">
                <a16:creationId xmlns:a16="http://schemas.microsoft.com/office/drawing/2014/main" id="{61E69CA3-5017-2D42-80CC-0C72CE6298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13875" y="5322773"/>
            <a:ext cx="547200" cy="547200"/>
          </a:xfrm>
          <a:prstGeom prst="rect">
            <a:avLst/>
          </a:prstGeom>
        </p:spPr>
      </p:pic>
      <p:pic>
        <p:nvPicPr>
          <p:cNvPr id="38" name="Graphic 37" descr="Checkbox Crossed with solid fill">
            <a:extLst>
              <a:ext uri="{FF2B5EF4-FFF2-40B4-BE49-F238E27FC236}">
                <a16:creationId xmlns:a16="http://schemas.microsoft.com/office/drawing/2014/main" id="{7B207DC2-15DD-644E-B939-6DB373AF4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38160" y="5383619"/>
            <a:ext cx="547200" cy="547200"/>
          </a:xfrm>
          <a:prstGeom prst="rect">
            <a:avLst/>
          </a:prstGeom>
        </p:spPr>
      </p:pic>
      <p:pic>
        <p:nvPicPr>
          <p:cNvPr id="39" name="Graphic 38" descr="Checkbox Crossed with solid fill">
            <a:extLst>
              <a:ext uri="{FF2B5EF4-FFF2-40B4-BE49-F238E27FC236}">
                <a16:creationId xmlns:a16="http://schemas.microsoft.com/office/drawing/2014/main" id="{CD4A00DF-9C14-634A-92C7-CA32FDFAC5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37807" y="4986289"/>
            <a:ext cx="547200" cy="547200"/>
          </a:xfrm>
          <a:prstGeom prst="rect">
            <a:avLst/>
          </a:prstGeom>
        </p:spPr>
      </p:pic>
      <p:pic>
        <p:nvPicPr>
          <p:cNvPr id="40" name="Graphic 39" descr="Checkbox Ticked with solid fill">
            <a:extLst>
              <a:ext uri="{FF2B5EF4-FFF2-40B4-BE49-F238E27FC236}">
                <a16:creationId xmlns:a16="http://schemas.microsoft.com/office/drawing/2014/main" id="{C4E2CCA2-1C8A-1540-BAF9-BD1BD0CD1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4583" y="4526698"/>
            <a:ext cx="545785" cy="545785"/>
          </a:xfrm>
          <a:prstGeom prst="rect">
            <a:avLst/>
          </a:prstGeom>
        </p:spPr>
      </p:pic>
      <p:pic>
        <p:nvPicPr>
          <p:cNvPr id="34" name="Graphic 33" descr="Checkbox Ticked with solid fill">
            <a:extLst>
              <a:ext uri="{FF2B5EF4-FFF2-40B4-BE49-F238E27FC236}">
                <a16:creationId xmlns:a16="http://schemas.microsoft.com/office/drawing/2014/main" id="{3CA77FCB-ADF4-CD4E-A3E4-53F6ED315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8868" y="3797127"/>
            <a:ext cx="545785" cy="54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3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10583334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Pattern Matching – Lists and Groups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C27BCC-B504-5D4A-8953-1637DE504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511722"/>
              </p:ext>
            </p:extLst>
          </p:nvPr>
        </p:nvGraphicFramePr>
        <p:xfrm>
          <a:off x="838200" y="1825625"/>
          <a:ext cx="10568344" cy="3369056"/>
        </p:xfrm>
        <a:graphic>
          <a:graphicData uri="http://schemas.openxmlformats.org/drawingml/2006/table">
            <a:tbl>
              <a:tblPr/>
              <a:tblGrid>
                <a:gridCol w="2114862">
                  <a:extLst>
                    <a:ext uri="{9D8B030D-6E8A-4147-A177-3AD203B41FA5}">
                      <a16:colId xmlns:a16="http://schemas.microsoft.com/office/drawing/2014/main" val="3140502979"/>
                    </a:ext>
                  </a:extLst>
                </a:gridCol>
                <a:gridCol w="2983043">
                  <a:extLst>
                    <a:ext uri="{9D8B030D-6E8A-4147-A177-3AD203B41FA5}">
                      <a16:colId xmlns:a16="http://schemas.microsoft.com/office/drawing/2014/main" val="167237175"/>
                    </a:ext>
                  </a:extLst>
                </a:gridCol>
                <a:gridCol w="5470439">
                  <a:extLst>
                    <a:ext uri="{9D8B030D-6E8A-4147-A177-3AD203B41FA5}">
                      <a16:colId xmlns:a16="http://schemas.microsoft.com/office/drawing/2014/main" val="4196721761"/>
                    </a:ext>
                  </a:extLst>
                </a:gridCol>
              </a:tblGrid>
              <a:tr h="191124">
                <a:tc>
                  <a:txBody>
                    <a:bodyPr/>
                    <a:lstStyle/>
                    <a:p>
                      <a:pPr algn="l" rtl="0"/>
                      <a:r>
                        <a:rPr lang="en-GB" sz="2400" b="1" i="0" dirty="0">
                          <a:solidFill>
                            <a:srgbClr val="0000FF"/>
                          </a:solidFill>
                          <a:latin typeface="Avenir Heavy" panose="02000503020000020003" pitchFamily="2" charset="0"/>
                        </a:rPr>
                        <a:t>Metacharacter</a:t>
                      </a:r>
                    </a:p>
                  </a:txBody>
                  <a:tcPr marL="9652" marR="9652" marT="9652" marB="965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 b="1" i="0" dirty="0">
                          <a:solidFill>
                            <a:srgbClr val="0000FF"/>
                          </a:solidFill>
                          <a:latin typeface="Avenir Heavy" panose="02000503020000020003" pitchFamily="2" charset="0"/>
                        </a:rPr>
                        <a:t>Operator Name</a:t>
                      </a:r>
                    </a:p>
                  </a:txBody>
                  <a:tcPr marL="9652" marR="9652" marT="9652" marB="965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 b="1" i="0" dirty="0">
                          <a:solidFill>
                            <a:srgbClr val="0000FF"/>
                          </a:solidFill>
                          <a:latin typeface="Avenir Heavy" panose="02000503020000020003" pitchFamily="2" charset="0"/>
                        </a:rPr>
                        <a:t>Description</a:t>
                      </a:r>
                    </a:p>
                  </a:txBody>
                  <a:tcPr marL="9652" marR="9652" marT="9652" marB="965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631231"/>
                  </a:ext>
                </a:extLst>
              </a:tr>
              <a:tr h="191124">
                <a:tc>
                  <a:txBody>
                    <a:bodyPr/>
                    <a:lstStyle/>
                    <a:p>
                      <a:pPr algn="l" rtl="0"/>
                      <a:r>
                        <a:rPr lang="en-GB" sz="2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[ ... ]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Matching Character List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Matches any character in list ...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888440"/>
                  </a:ext>
                </a:extLst>
              </a:tr>
              <a:tr h="191124">
                <a:tc>
                  <a:txBody>
                    <a:bodyPr/>
                    <a:lstStyle/>
                    <a:p>
                      <a:pPr algn="l" rtl="0"/>
                      <a:r>
                        <a:rPr lang="en-GB" sz="2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[^ ... ]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Non-Matching Character List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Matches any character not in list ...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487033"/>
                  </a:ext>
                </a:extLst>
              </a:tr>
              <a:tr h="366391">
                <a:tc>
                  <a:txBody>
                    <a:bodyPr/>
                    <a:lstStyle/>
                    <a:p>
                      <a:pPr algn="l" rtl="0"/>
                      <a:r>
                        <a:rPr lang="en-GB" sz="2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( ... )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Subexpression or Grouping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Treat expression ... as a unit. The subexpression can be a string of literals or a complex expression containing operators.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669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9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10583334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Pattern Matching – Lists and Groups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11F114-53DE-B446-B647-3BC1923995F1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8263C6-4C20-F247-BBE8-89C153FA3E90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Table 18">
            <a:extLst>
              <a:ext uri="{FF2B5EF4-FFF2-40B4-BE49-F238E27FC236}">
                <a16:creationId xmlns:a16="http://schemas.microsoft.com/office/drawing/2014/main" id="{1DF4A11C-B82A-4E4E-854F-E978FB754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126798"/>
              </p:ext>
            </p:extLst>
          </p:nvPr>
        </p:nvGraphicFramePr>
        <p:xfrm>
          <a:off x="804333" y="3431573"/>
          <a:ext cx="2520000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64508969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602245618"/>
                    </a:ext>
                  </a:extLst>
                </a:gridCol>
              </a:tblGrid>
              <a:tr h="420578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String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Match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412191"/>
                  </a:ext>
                </a:extLst>
              </a:tr>
              <a:tr h="36450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adt</a:t>
                      </a:r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585124"/>
                  </a:ext>
                </a:extLst>
              </a:tr>
              <a:tr h="36450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zza</a:t>
                      </a:r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80794"/>
                  </a:ext>
                </a:extLst>
              </a:tr>
              <a:tr h="36450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aab</a:t>
                      </a:r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52876"/>
                  </a:ext>
                </a:extLst>
              </a:tr>
              <a:tr h="36450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4ax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8614"/>
                  </a:ext>
                </a:extLst>
              </a:tr>
              <a:tr h="36450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24d 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92581"/>
                  </a:ext>
                </a:extLst>
              </a:tr>
            </a:tbl>
          </a:graphicData>
        </a:graphic>
      </p:graphicFrame>
      <p:pic>
        <p:nvPicPr>
          <p:cNvPr id="14" name="Graphic 13" descr="Checkbox Ticked with solid fill">
            <a:extLst>
              <a:ext uri="{FF2B5EF4-FFF2-40B4-BE49-F238E27FC236}">
                <a16:creationId xmlns:a16="http://schemas.microsoft.com/office/drawing/2014/main" id="{3272F91E-242F-1B47-96BD-220B7365C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8868" y="4590373"/>
            <a:ext cx="545785" cy="545785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39F89D9-3313-D54D-BD90-66703F5A0ADD}"/>
              </a:ext>
            </a:extLst>
          </p:cNvPr>
          <p:cNvSpPr/>
          <p:nvPr/>
        </p:nvSpPr>
        <p:spPr>
          <a:xfrm>
            <a:off x="804333" y="2561953"/>
            <a:ext cx="2520000" cy="734155"/>
          </a:xfrm>
          <a:prstGeom prst="round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PATTERN =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’[a-z][a-z][a-b]’</a:t>
            </a:r>
          </a:p>
        </p:txBody>
      </p:sp>
      <p:graphicFrame>
        <p:nvGraphicFramePr>
          <p:cNvPr id="16" name="Table 18">
            <a:extLst>
              <a:ext uri="{FF2B5EF4-FFF2-40B4-BE49-F238E27FC236}">
                <a16:creationId xmlns:a16="http://schemas.microsoft.com/office/drawing/2014/main" id="{A7CD527D-93F9-4043-BECF-559551FC9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947100"/>
              </p:ext>
            </p:extLst>
          </p:nvPr>
        </p:nvGraphicFramePr>
        <p:xfrm>
          <a:off x="3451276" y="3431573"/>
          <a:ext cx="2515572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7786">
                  <a:extLst>
                    <a:ext uri="{9D8B030D-6E8A-4147-A177-3AD203B41FA5}">
                      <a16:colId xmlns:a16="http://schemas.microsoft.com/office/drawing/2014/main" val="1645089698"/>
                    </a:ext>
                  </a:extLst>
                </a:gridCol>
                <a:gridCol w="1257786">
                  <a:extLst>
                    <a:ext uri="{9D8B030D-6E8A-4147-A177-3AD203B41FA5}">
                      <a16:colId xmlns:a16="http://schemas.microsoft.com/office/drawing/2014/main" val="2602245618"/>
                    </a:ext>
                  </a:extLst>
                </a:gridCol>
              </a:tblGrid>
              <a:tr h="324359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String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Match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412191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d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585124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d3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80794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ah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52876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ef</a:t>
                      </a:r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8614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a-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92581"/>
                  </a:ext>
                </a:extLst>
              </a:tr>
            </a:tbl>
          </a:graphicData>
        </a:graphic>
      </p:graphicFrame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D8FE0A8-27AB-FE46-A410-C16D0682B568}"/>
              </a:ext>
            </a:extLst>
          </p:cNvPr>
          <p:cNvSpPr/>
          <p:nvPr/>
        </p:nvSpPr>
        <p:spPr>
          <a:xfrm>
            <a:off x="3446848" y="2576548"/>
            <a:ext cx="2520000" cy="734155"/>
          </a:xfrm>
          <a:prstGeom prst="round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PATTERN = ‘[</a:t>
            </a:r>
            <a:r>
              <a:rPr lang="en-US" b="1" dirty="0" err="1">
                <a:solidFill>
                  <a:schemeClr val="bg1"/>
                </a:solidFill>
                <a:latin typeface="Avenir Heavy" panose="02000503020000020003" pitchFamily="2" charset="0"/>
              </a:rPr>
              <a:t>ade</a:t>
            </a:r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][^erf]’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8292F7C-BCCB-1645-80C4-E4939E5C61BD}"/>
              </a:ext>
            </a:extLst>
          </p:cNvPr>
          <p:cNvSpPr/>
          <p:nvPr/>
        </p:nvSpPr>
        <p:spPr>
          <a:xfrm>
            <a:off x="804333" y="1498244"/>
            <a:ext cx="10583333" cy="734155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For these examples we are returning matches of the specified pattern in its entirety.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Text literals are case sensitive.</a:t>
            </a:r>
          </a:p>
        </p:txBody>
      </p:sp>
      <p:pic>
        <p:nvPicPr>
          <p:cNvPr id="19" name="Graphic 18" descr="Checkbox Ticked with solid fill">
            <a:extLst>
              <a:ext uri="{FF2B5EF4-FFF2-40B4-BE49-F238E27FC236}">
                <a16:creationId xmlns:a16="http://schemas.microsoft.com/office/drawing/2014/main" id="{C7023071-6082-DC48-A641-AAF209B94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4946" y="4193044"/>
            <a:ext cx="545785" cy="545785"/>
          </a:xfrm>
          <a:prstGeom prst="rect">
            <a:avLst/>
          </a:prstGeom>
        </p:spPr>
      </p:pic>
      <p:pic>
        <p:nvPicPr>
          <p:cNvPr id="20" name="Graphic 19" descr="Checkbox Ticked with solid fill">
            <a:extLst>
              <a:ext uri="{FF2B5EF4-FFF2-40B4-BE49-F238E27FC236}">
                <a16:creationId xmlns:a16="http://schemas.microsoft.com/office/drawing/2014/main" id="{0FA634CF-8C0A-F54E-B227-99072437A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4946" y="5384327"/>
            <a:ext cx="545785" cy="545785"/>
          </a:xfrm>
          <a:prstGeom prst="rect">
            <a:avLst/>
          </a:prstGeom>
        </p:spPr>
      </p:pic>
      <p:graphicFrame>
        <p:nvGraphicFramePr>
          <p:cNvPr id="21" name="Table 18">
            <a:extLst>
              <a:ext uri="{FF2B5EF4-FFF2-40B4-BE49-F238E27FC236}">
                <a16:creationId xmlns:a16="http://schemas.microsoft.com/office/drawing/2014/main" id="{C5F778DC-DDE3-B948-93E0-A71C345F7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572964"/>
              </p:ext>
            </p:extLst>
          </p:nvPr>
        </p:nvGraphicFramePr>
        <p:xfrm>
          <a:off x="6102804" y="3429000"/>
          <a:ext cx="2501952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0976">
                  <a:extLst>
                    <a:ext uri="{9D8B030D-6E8A-4147-A177-3AD203B41FA5}">
                      <a16:colId xmlns:a16="http://schemas.microsoft.com/office/drawing/2014/main" val="1645089698"/>
                    </a:ext>
                  </a:extLst>
                </a:gridCol>
                <a:gridCol w="1250976">
                  <a:extLst>
                    <a:ext uri="{9D8B030D-6E8A-4147-A177-3AD203B41FA5}">
                      <a16:colId xmlns:a16="http://schemas.microsoft.com/office/drawing/2014/main" val="2602245618"/>
                    </a:ext>
                  </a:extLst>
                </a:gridCol>
              </a:tblGrid>
              <a:tr h="324359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String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Match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412191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eroo</a:t>
                      </a:r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585124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erfoo</a:t>
                      </a:r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80794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Erfoo</a:t>
                      </a:r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52876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2-3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8614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E-35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92581"/>
                  </a:ext>
                </a:extLst>
              </a:tr>
            </a:tbl>
          </a:graphicData>
        </a:graphic>
      </p:graphicFrame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5BCA668-0AD5-7E4B-8AD0-000DA23006E7}"/>
              </a:ext>
            </a:extLst>
          </p:cNvPr>
          <p:cNvSpPr/>
          <p:nvPr/>
        </p:nvSpPr>
        <p:spPr>
          <a:xfrm>
            <a:off x="8722661" y="2576548"/>
            <a:ext cx="2520000" cy="734155"/>
          </a:xfrm>
          <a:prstGeom prst="round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PATTERN = ‘[</a:t>
            </a:r>
            <a:r>
              <a:rPr lang="en-US" b="1" dirty="0" err="1">
                <a:solidFill>
                  <a:schemeClr val="bg1"/>
                </a:solidFill>
                <a:latin typeface="Avenir Heavy" panose="02000503020000020003" pitchFamily="2" charset="0"/>
              </a:rPr>
              <a:t>abcde</a:t>
            </a:r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][^a-z](end)’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6A64200-51BD-7846-BE34-DDC00B6097E1}"/>
              </a:ext>
            </a:extLst>
          </p:cNvPr>
          <p:cNvSpPr/>
          <p:nvPr/>
        </p:nvSpPr>
        <p:spPr>
          <a:xfrm>
            <a:off x="6084755" y="2561953"/>
            <a:ext cx="2520000" cy="734155"/>
          </a:xfrm>
          <a:prstGeom prst="round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PATTERN =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‘(erf)(</a:t>
            </a:r>
            <a:r>
              <a:rPr lang="en-US" b="1" dirty="0" err="1">
                <a:solidFill>
                  <a:schemeClr val="bg1"/>
                </a:solidFill>
                <a:latin typeface="Avenir Heavy" panose="02000503020000020003" pitchFamily="2" charset="0"/>
              </a:rPr>
              <a:t>oo</a:t>
            </a:r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)’</a:t>
            </a:r>
          </a:p>
        </p:txBody>
      </p:sp>
      <p:graphicFrame>
        <p:nvGraphicFramePr>
          <p:cNvPr id="24" name="Table 18">
            <a:extLst>
              <a:ext uri="{FF2B5EF4-FFF2-40B4-BE49-F238E27FC236}">
                <a16:creationId xmlns:a16="http://schemas.microsoft.com/office/drawing/2014/main" id="{EA8DDC63-3F41-5A4E-8053-2981E40A9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608101"/>
              </p:ext>
            </p:extLst>
          </p:nvPr>
        </p:nvGraphicFramePr>
        <p:xfrm>
          <a:off x="8752631" y="3429000"/>
          <a:ext cx="2501952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0976">
                  <a:extLst>
                    <a:ext uri="{9D8B030D-6E8A-4147-A177-3AD203B41FA5}">
                      <a16:colId xmlns:a16="http://schemas.microsoft.com/office/drawing/2014/main" val="1645089698"/>
                    </a:ext>
                  </a:extLst>
                </a:gridCol>
                <a:gridCol w="1250976">
                  <a:extLst>
                    <a:ext uri="{9D8B030D-6E8A-4147-A177-3AD203B41FA5}">
                      <a16:colId xmlns:a16="http://schemas.microsoft.com/office/drawing/2014/main" val="2602245618"/>
                    </a:ext>
                  </a:extLst>
                </a:gridCol>
              </a:tblGrid>
              <a:tr h="324359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String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Match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412191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a2end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585124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E7end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80794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 err="1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eeend</a:t>
                      </a:r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52876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A2end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8614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22end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92581"/>
                  </a:ext>
                </a:extLst>
              </a:tr>
            </a:tbl>
          </a:graphicData>
        </a:graphic>
      </p:graphicFrame>
      <p:pic>
        <p:nvPicPr>
          <p:cNvPr id="25" name="Graphic 24" descr="Checkbox Ticked with solid fill">
            <a:extLst>
              <a:ext uri="{FF2B5EF4-FFF2-40B4-BE49-F238E27FC236}">
                <a16:creationId xmlns:a16="http://schemas.microsoft.com/office/drawing/2014/main" id="{76B9FFCA-6D22-F34E-ADB6-D3BB5A891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53035" y="3795006"/>
            <a:ext cx="545785" cy="545785"/>
          </a:xfrm>
          <a:prstGeom prst="rect">
            <a:avLst/>
          </a:prstGeom>
        </p:spPr>
      </p:pic>
      <p:pic>
        <p:nvPicPr>
          <p:cNvPr id="27" name="Graphic 26" descr="Checkbox Ticked with solid fill">
            <a:extLst>
              <a:ext uri="{FF2B5EF4-FFF2-40B4-BE49-F238E27FC236}">
                <a16:creationId xmlns:a16="http://schemas.microsoft.com/office/drawing/2014/main" id="{BCE01FE7-7D11-6A4A-BC6B-A096F2881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8868" y="4193397"/>
            <a:ext cx="545785" cy="545785"/>
          </a:xfrm>
          <a:prstGeom prst="rect">
            <a:avLst/>
          </a:prstGeom>
        </p:spPr>
      </p:pic>
      <p:pic>
        <p:nvPicPr>
          <p:cNvPr id="28" name="Graphic 27" descr="Checkbox Ticked with solid fill">
            <a:extLst>
              <a:ext uri="{FF2B5EF4-FFF2-40B4-BE49-F238E27FC236}">
                <a16:creationId xmlns:a16="http://schemas.microsoft.com/office/drawing/2014/main" id="{7E9BF8BE-AD17-D046-AD85-032CB19F9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4946" y="4589667"/>
            <a:ext cx="545785" cy="545785"/>
          </a:xfrm>
          <a:prstGeom prst="rect">
            <a:avLst/>
          </a:prstGeom>
        </p:spPr>
      </p:pic>
      <p:pic>
        <p:nvPicPr>
          <p:cNvPr id="29" name="Graphic 28" descr="Checkbox Ticked with solid fill">
            <a:extLst>
              <a:ext uri="{FF2B5EF4-FFF2-40B4-BE49-F238E27FC236}">
                <a16:creationId xmlns:a16="http://schemas.microsoft.com/office/drawing/2014/main" id="{00C2B758-20E5-024B-9493-42FAA92FA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1673" y="4192690"/>
            <a:ext cx="545785" cy="545785"/>
          </a:xfrm>
          <a:prstGeom prst="rect">
            <a:avLst/>
          </a:prstGeom>
        </p:spPr>
      </p:pic>
      <p:pic>
        <p:nvPicPr>
          <p:cNvPr id="30" name="Graphic 29" descr="Checkbox Crossed with solid fill">
            <a:extLst>
              <a:ext uri="{FF2B5EF4-FFF2-40B4-BE49-F238E27FC236}">
                <a16:creationId xmlns:a16="http://schemas.microsoft.com/office/drawing/2014/main" id="{F7F3AAC5-EDFB-C24C-A9DF-2623432F9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38160" y="3795006"/>
            <a:ext cx="547200" cy="547200"/>
          </a:xfrm>
          <a:prstGeom prst="rect">
            <a:avLst/>
          </a:prstGeom>
        </p:spPr>
      </p:pic>
      <p:pic>
        <p:nvPicPr>
          <p:cNvPr id="31" name="Graphic 30" descr="Checkbox Crossed with solid fill">
            <a:extLst>
              <a:ext uri="{FF2B5EF4-FFF2-40B4-BE49-F238E27FC236}">
                <a16:creationId xmlns:a16="http://schemas.microsoft.com/office/drawing/2014/main" id="{867D2C3D-9E05-3C42-8D35-120AD6F701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4238" y="3795006"/>
            <a:ext cx="547200" cy="547200"/>
          </a:xfrm>
          <a:prstGeom prst="rect">
            <a:avLst/>
          </a:prstGeom>
        </p:spPr>
      </p:pic>
      <p:pic>
        <p:nvPicPr>
          <p:cNvPr id="32" name="Graphic 31" descr="Checkbox Crossed with solid fill">
            <a:extLst>
              <a:ext uri="{FF2B5EF4-FFF2-40B4-BE49-F238E27FC236}">
                <a16:creationId xmlns:a16="http://schemas.microsoft.com/office/drawing/2014/main" id="{FE3DFB8F-5C1C-CC4D-A8BE-ADB23050D8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4238" y="4986290"/>
            <a:ext cx="547200" cy="547200"/>
          </a:xfrm>
          <a:prstGeom prst="rect">
            <a:avLst/>
          </a:prstGeom>
        </p:spPr>
      </p:pic>
      <p:pic>
        <p:nvPicPr>
          <p:cNvPr id="33" name="Graphic 32" descr="Checkbox Crossed with solid fill">
            <a:extLst>
              <a:ext uri="{FF2B5EF4-FFF2-40B4-BE49-F238E27FC236}">
                <a16:creationId xmlns:a16="http://schemas.microsoft.com/office/drawing/2014/main" id="{34AABFE5-1C32-7343-B1A6-F111B52663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0965" y="3795006"/>
            <a:ext cx="547200" cy="547200"/>
          </a:xfrm>
          <a:prstGeom prst="rect">
            <a:avLst/>
          </a:prstGeom>
        </p:spPr>
      </p:pic>
      <p:pic>
        <p:nvPicPr>
          <p:cNvPr id="34" name="Graphic 33" descr="Checkbox Crossed with solid fill">
            <a:extLst>
              <a:ext uri="{FF2B5EF4-FFF2-40B4-BE49-F238E27FC236}">
                <a16:creationId xmlns:a16="http://schemas.microsoft.com/office/drawing/2014/main" id="{AB66C763-D228-2E4B-AD39-DAB8F92478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0965" y="4986643"/>
            <a:ext cx="547200" cy="547200"/>
          </a:xfrm>
          <a:prstGeom prst="rect">
            <a:avLst/>
          </a:prstGeom>
        </p:spPr>
      </p:pic>
      <p:pic>
        <p:nvPicPr>
          <p:cNvPr id="35" name="Graphic 34" descr="Checkbox Crossed with solid fill">
            <a:extLst>
              <a:ext uri="{FF2B5EF4-FFF2-40B4-BE49-F238E27FC236}">
                <a16:creationId xmlns:a16="http://schemas.microsoft.com/office/drawing/2014/main" id="{AFDE8646-0775-B747-A770-1F29474819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0965" y="5384327"/>
            <a:ext cx="547200" cy="547200"/>
          </a:xfrm>
          <a:prstGeom prst="rect">
            <a:avLst/>
          </a:prstGeom>
        </p:spPr>
      </p:pic>
      <p:pic>
        <p:nvPicPr>
          <p:cNvPr id="36" name="Graphic 35" descr="Checkbox Crossed with solid fill">
            <a:extLst>
              <a:ext uri="{FF2B5EF4-FFF2-40B4-BE49-F238E27FC236}">
                <a16:creationId xmlns:a16="http://schemas.microsoft.com/office/drawing/2014/main" id="{979E5202-5B0D-2846-BBD1-F4974210E1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52327" y="4986290"/>
            <a:ext cx="547200" cy="547200"/>
          </a:xfrm>
          <a:prstGeom prst="rect">
            <a:avLst/>
          </a:prstGeom>
        </p:spPr>
      </p:pic>
      <p:pic>
        <p:nvPicPr>
          <p:cNvPr id="37" name="Graphic 36" descr="Checkbox Crossed with solid fill">
            <a:extLst>
              <a:ext uri="{FF2B5EF4-FFF2-40B4-BE49-F238E27FC236}">
                <a16:creationId xmlns:a16="http://schemas.microsoft.com/office/drawing/2014/main" id="{8495CCEC-B15B-B940-92C5-E3E455C968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52327" y="4588252"/>
            <a:ext cx="547200" cy="547200"/>
          </a:xfrm>
          <a:prstGeom prst="rect">
            <a:avLst/>
          </a:prstGeom>
        </p:spPr>
      </p:pic>
      <p:pic>
        <p:nvPicPr>
          <p:cNvPr id="38" name="Graphic 37" descr="Checkbox Crossed with solid fill">
            <a:extLst>
              <a:ext uri="{FF2B5EF4-FFF2-40B4-BE49-F238E27FC236}">
                <a16:creationId xmlns:a16="http://schemas.microsoft.com/office/drawing/2014/main" id="{8BAFE260-5E97-B54F-99F3-C32BCDD440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38160" y="5383619"/>
            <a:ext cx="547200" cy="547200"/>
          </a:xfrm>
          <a:prstGeom prst="rect">
            <a:avLst/>
          </a:prstGeom>
        </p:spPr>
      </p:pic>
      <p:pic>
        <p:nvPicPr>
          <p:cNvPr id="39" name="Graphic 38" descr="Checkbox Crossed with solid fill">
            <a:extLst>
              <a:ext uri="{FF2B5EF4-FFF2-40B4-BE49-F238E27FC236}">
                <a16:creationId xmlns:a16="http://schemas.microsoft.com/office/drawing/2014/main" id="{B509331E-965B-984F-829A-C2C4BA709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37807" y="4986289"/>
            <a:ext cx="547200" cy="547200"/>
          </a:xfrm>
          <a:prstGeom prst="rect">
            <a:avLst/>
          </a:prstGeom>
        </p:spPr>
      </p:pic>
      <p:pic>
        <p:nvPicPr>
          <p:cNvPr id="42" name="Graphic 41" descr="Checkbox Crossed with solid fill">
            <a:extLst>
              <a:ext uri="{FF2B5EF4-FFF2-40B4-BE49-F238E27FC236}">
                <a16:creationId xmlns:a16="http://schemas.microsoft.com/office/drawing/2014/main" id="{44E698E6-F12C-2A48-82A5-6BC765CAC0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0612" y="4597767"/>
            <a:ext cx="547200" cy="547200"/>
          </a:xfrm>
          <a:prstGeom prst="rect">
            <a:avLst/>
          </a:prstGeom>
        </p:spPr>
      </p:pic>
      <p:pic>
        <p:nvPicPr>
          <p:cNvPr id="43" name="Graphic 42" descr="Checkbox Crossed with solid fill">
            <a:extLst>
              <a:ext uri="{FF2B5EF4-FFF2-40B4-BE49-F238E27FC236}">
                <a16:creationId xmlns:a16="http://schemas.microsoft.com/office/drawing/2014/main" id="{B85772C2-73AA-BF43-BC76-5C0737C06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52327" y="4191982"/>
            <a:ext cx="547200" cy="547200"/>
          </a:xfrm>
          <a:prstGeom prst="rect">
            <a:avLst/>
          </a:prstGeom>
        </p:spPr>
      </p:pic>
      <p:pic>
        <p:nvPicPr>
          <p:cNvPr id="40" name="Graphic 39" descr="Checkbox Crossed with solid fill">
            <a:extLst>
              <a:ext uri="{FF2B5EF4-FFF2-40B4-BE49-F238E27FC236}">
                <a16:creationId xmlns:a16="http://schemas.microsoft.com/office/drawing/2014/main" id="{AAB75B8D-4C0D-1426-3933-FF0F6558B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51620" y="5396906"/>
            <a:ext cx="547200" cy="5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72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9970</TotalTime>
  <Words>329</Words>
  <Application>Microsoft Macintosh PowerPoint</Application>
  <PresentationFormat>Widescreen</PresentationFormat>
  <Paragraphs>100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Avenir Book</vt:lpstr>
      <vt:lpstr>Avenir Heavy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Malvik Vaghadia</cp:lastModifiedBy>
  <cp:revision>397</cp:revision>
  <dcterms:created xsi:type="dcterms:W3CDTF">2021-04-11T17:26:15Z</dcterms:created>
  <dcterms:modified xsi:type="dcterms:W3CDTF">2022-06-04T23:30:02Z</dcterms:modified>
</cp:coreProperties>
</file>