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1" r:id="rId2"/>
    <p:sldId id="331" r:id="rId3"/>
    <p:sldId id="332" r:id="rId4"/>
    <p:sldId id="319" r:id="rId5"/>
    <p:sldId id="334" r:id="rId6"/>
    <p:sldId id="318" r:id="rId7"/>
    <p:sldId id="333" r:id="rId8"/>
    <p:sldId id="3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70" d="100"/>
          <a:sy n="70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0781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76198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75086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17518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17310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75219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23928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8087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BD1EA2-5E96-1D40-B801-9AA9AC4C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18106"/>
              </p:ext>
            </p:extLst>
          </p:nvPr>
        </p:nvGraphicFramePr>
        <p:xfrm>
          <a:off x="838200" y="1825625"/>
          <a:ext cx="10568344" cy="770128"/>
        </p:xfrm>
        <a:graphic>
          <a:graphicData uri="http://schemas.openxmlformats.org/drawingml/2006/table">
            <a:tbl>
              <a:tblPr/>
              <a:tblGrid>
                <a:gridCol w="2324725">
                  <a:extLst>
                    <a:ext uri="{9D8B030D-6E8A-4147-A177-3AD203B41FA5}">
                      <a16:colId xmlns:a16="http://schemas.microsoft.com/office/drawing/2014/main" val="957430303"/>
                    </a:ext>
                  </a:extLst>
                </a:gridCol>
                <a:gridCol w="2427465">
                  <a:extLst>
                    <a:ext uri="{9D8B030D-6E8A-4147-A177-3AD203B41FA5}">
                      <a16:colId xmlns:a16="http://schemas.microsoft.com/office/drawing/2014/main" val="619959299"/>
                    </a:ext>
                  </a:extLst>
                </a:gridCol>
                <a:gridCol w="5816154">
                  <a:extLst>
                    <a:ext uri="{9D8B030D-6E8A-4147-A177-3AD203B41FA5}">
                      <a16:colId xmlns:a16="http://schemas.microsoft.com/office/drawing/2014/main" val="448002430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25120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|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Or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'</a:t>
                      </a:r>
                      <a:r>
                        <a:rPr lang="en-GB" sz="2400" dirty="0" err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a|b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' matches character 'a' or 'b'.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52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74EB4AD4-D924-E44F-AFA4-FB7517647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07081"/>
              </p:ext>
            </p:extLst>
          </p:nvPr>
        </p:nvGraphicFramePr>
        <p:xfrm>
          <a:off x="3451276" y="3431573"/>
          <a:ext cx="251557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8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778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ba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abd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def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cdef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abc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8EEF3B-BA8F-6948-A54D-58EB3E351D6C}"/>
              </a:ext>
            </a:extLst>
          </p:cNvPr>
          <p:cNvSpPr/>
          <p:nvPr/>
        </p:nvSpPr>
        <p:spPr>
          <a:xfrm>
            <a:off x="3446848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’(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abd|def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)’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D01641-9B00-AD4C-91F2-070B21655F2F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in its entirety.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Text literals are case sensitive.</a:t>
            </a:r>
          </a:p>
        </p:txBody>
      </p:sp>
      <p:pic>
        <p:nvPicPr>
          <p:cNvPr id="17" name="Graphic 16" descr="Checkbox Ticked with solid fill">
            <a:extLst>
              <a:ext uri="{FF2B5EF4-FFF2-40B4-BE49-F238E27FC236}">
                <a16:creationId xmlns:a16="http://schemas.microsoft.com/office/drawing/2014/main" id="{81ACE14B-2F67-AA49-A555-EBBDAC46C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193044"/>
            <a:ext cx="545785" cy="54578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353BE1-213C-4B45-A5E4-DB6767A98494}"/>
              </a:ext>
            </a:extLst>
          </p:cNvPr>
          <p:cNvSpPr/>
          <p:nvPr/>
        </p:nvSpPr>
        <p:spPr>
          <a:xfrm>
            <a:off x="6225154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‘(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a|b|c|d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){4}’</a:t>
            </a:r>
          </a:p>
        </p:txBody>
      </p: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A0C4777B-10DB-0B49-9500-AC23D9E0E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75039"/>
              </p:ext>
            </p:extLst>
          </p:nvPr>
        </p:nvGraphicFramePr>
        <p:xfrm>
          <a:off x="6255124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aaaa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abcs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aaad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cddd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23" name="Graphic 22" descr="Checkbox Ticked with solid fill">
            <a:extLst>
              <a:ext uri="{FF2B5EF4-FFF2-40B4-BE49-F238E27FC236}">
                <a16:creationId xmlns:a16="http://schemas.microsoft.com/office/drawing/2014/main" id="{EAEF10C7-5825-204D-B8CD-CA11F2C23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5528" y="3795006"/>
            <a:ext cx="545785" cy="545785"/>
          </a:xfrm>
          <a:prstGeom prst="rect">
            <a:avLst/>
          </a:prstGeom>
        </p:spPr>
      </p:pic>
      <p:pic>
        <p:nvPicPr>
          <p:cNvPr id="25" name="Graphic 24" descr="Checkbox Ticked with solid fill">
            <a:extLst>
              <a:ext uri="{FF2B5EF4-FFF2-40B4-BE49-F238E27FC236}">
                <a16:creationId xmlns:a16="http://schemas.microsoft.com/office/drawing/2014/main" id="{44FA9C52-08DA-6348-9825-2DED0B5E1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589667"/>
            <a:ext cx="545785" cy="545785"/>
          </a:xfrm>
          <a:prstGeom prst="rect">
            <a:avLst/>
          </a:prstGeom>
        </p:spPr>
      </p:pic>
      <p:pic>
        <p:nvPicPr>
          <p:cNvPr id="28" name="Graphic 27" descr="Checkbox Crossed with solid fill">
            <a:extLst>
              <a:ext uri="{FF2B5EF4-FFF2-40B4-BE49-F238E27FC236}">
                <a16:creationId xmlns:a16="http://schemas.microsoft.com/office/drawing/2014/main" id="{F1E09BD7-8CEA-9B45-956B-02F7137B4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3795006"/>
            <a:ext cx="547200" cy="547200"/>
          </a:xfrm>
          <a:prstGeom prst="rect">
            <a:avLst/>
          </a:prstGeom>
        </p:spPr>
      </p:pic>
      <p:pic>
        <p:nvPicPr>
          <p:cNvPr id="29" name="Graphic 28" descr="Checkbox Crossed with solid fill">
            <a:extLst>
              <a:ext uri="{FF2B5EF4-FFF2-40B4-BE49-F238E27FC236}">
                <a16:creationId xmlns:a16="http://schemas.microsoft.com/office/drawing/2014/main" id="{5CB665BB-7B6F-154C-B563-44844A411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4986290"/>
            <a:ext cx="547200" cy="547200"/>
          </a:xfrm>
          <a:prstGeom prst="rect">
            <a:avLst/>
          </a:prstGeom>
        </p:spPr>
      </p:pic>
      <p:pic>
        <p:nvPicPr>
          <p:cNvPr id="33" name="Graphic 32" descr="Checkbox Crossed with solid fill">
            <a:extLst>
              <a:ext uri="{FF2B5EF4-FFF2-40B4-BE49-F238E27FC236}">
                <a16:creationId xmlns:a16="http://schemas.microsoft.com/office/drawing/2014/main" id="{8A17BA05-66CC-2B44-9CCB-03C66E54F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820" y="4986290"/>
            <a:ext cx="547200" cy="547200"/>
          </a:xfrm>
          <a:prstGeom prst="rect">
            <a:avLst/>
          </a:prstGeom>
        </p:spPr>
      </p:pic>
      <p:pic>
        <p:nvPicPr>
          <p:cNvPr id="37" name="Graphic 36" descr="Checkbox Ticked with solid fill">
            <a:extLst>
              <a:ext uri="{FF2B5EF4-FFF2-40B4-BE49-F238E27FC236}">
                <a16:creationId xmlns:a16="http://schemas.microsoft.com/office/drawing/2014/main" id="{3F41942F-68A0-404D-9FFB-036C5C4E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5528" y="5388279"/>
            <a:ext cx="545785" cy="545785"/>
          </a:xfrm>
          <a:prstGeom prst="rect">
            <a:avLst/>
          </a:prstGeom>
        </p:spPr>
      </p:pic>
      <p:pic>
        <p:nvPicPr>
          <p:cNvPr id="39" name="Graphic 38" descr="Checkbox Crossed with solid fill">
            <a:extLst>
              <a:ext uri="{FF2B5EF4-FFF2-40B4-BE49-F238E27FC236}">
                <a16:creationId xmlns:a16="http://schemas.microsoft.com/office/drawing/2014/main" id="{F62FF345-520D-C04E-B216-981975387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820" y="4191982"/>
            <a:ext cx="547200" cy="547200"/>
          </a:xfrm>
          <a:prstGeom prst="rect">
            <a:avLst/>
          </a:prstGeom>
        </p:spPr>
      </p:pic>
      <p:pic>
        <p:nvPicPr>
          <p:cNvPr id="40" name="Graphic 39" descr="Checkbox Crossed with solid fill">
            <a:extLst>
              <a:ext uri="{FF2B5EF4-FFF2-40B4-BE49-F238E27FC236}">
                <a16:creationId xmlns:a16="http://schemas.microsoft.com/office/drawing/2014/main" id="{69F5DAA0-A74A-8E45-8EB1-D845C7303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4209" y="5376865"/>
            <a:ext cx="547200" cy="547200"/>
          </a:xfrm>
          <a:prstGeom prst="rect">
            <a:avLst/>
          </a:prstGeom>
        </p:spPr>
      </p:pic>
      <p:pic>
        <p:nvPicPr>
          <p:cNvPr id="42" name="Graphic 41" descr="Checkbox Ticked with solid fill">
            <a:extLst>
              <a:ext uri="{FF2B5EF4-FFF2-40B4-BE49-F238E27FC236}">
                <a16:creationId xmlns:a16="http://schemas.microsoft.com/office/drawing/2014/main" id="{B4CDAE4C-DF41-534A-A3B5-8B5CF1C54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5528" y="4609204"/>
            <a:ext cx="545785" cy="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0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Back Reference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E86E9F-C93B-1B4D-8D6C-3102FB7BA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6497"/>
              </p:ext>
            </p:extLst>
          </p:nvPr>
        </p:nvGraphicFramePr>
        <p:xfrm>
          <a:off x="819323" y="1922493"/>
          <a:ext cx="10568344" cy="1135888"/>
        </p:xfrm>
        <a:graphic>
          <a:graphicData uri="http://schemas.openxmlformats.org/drawingml/2006/table">
            <a:tbl>
              <a:tblPr/>
              <a:tblGrid>
                <a:gridCol w="2283641">
                  <a:extLst>
                    <a:ext uri="{9D8B030D-6E8A-4147-A177-3AD203B41FA5}">
                      <a16:colId xmlns:a16="http://schemas.microsoft.com/office/drawing/2014/main" val="1407345623"/>
                    </a:ext>
                  </a:extLst>
                </a:gridCol>
                <a:gridCol w="2468549">
                  <a:extLst>
                    <a:ext uri="{9D8B030D-6E8A-4147-A177-3AD203B41FA5}">
                      <a16:colId xmlns:a16="http://schemas.microsoft.com/office/drawing/2014/main" val="3060501248"/>
                    </a:ext>
                  </a:extLst>
                </a:gridCol>
                <a:gridCol w="5816154">
                  <a:extLst>
                    <a:ext uri="{9D8B030D-6E8A-4147-A177-3AD203B41FA5}">
                      <a16:colId xmlns:a16="http://schemas.microsoft.com/office/drawing/2014/main" val="304709307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457"/>
                  </a:ext>
                </a:extLst>
              </a:tr>
              <a:tr h="366391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</a:t>
                      </a:r>
                      <a:r>
                        <a:rPr lang="en-GB" sz="2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endParaRPr lang="en-GB" sz="2400">
                        <a:solidFill>
                          <a:srgbClr val="0000FF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Backreference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the n</a:t>
                      </a:r>
                      <a:r>
                        <a:rPr lang="en-GB" sz="2400" baseline="300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th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preceding subexpression, where </a:t>
                      </a:r>
                      <a:r>
                        <a:rPr lang="en-GB" sz="2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is an integer from 1 to 9.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825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5B49E5-A756-1A4D-ACC0-846D70D0EB3E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420ED-8A94-1C47-B431-D8B5BB1A238B}"/>
              </a:ext>
            </a:extLst>
          </p:cNvPr>
          <p:cNvSpPr/>
          <p:nvPr/>
        </p:nvSpPr>
        <p:spPr>
          <a:xfrm>
            <a:off x="1503458" y="3567304"/>
            <a:ext cx="3921218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venir Heavy" panose="02000503020000020003" pitchFamily="2" charset="0"/>
              </a:rPr>
              <a:t>(ABC)(AVD)(SET)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70DFE3-46DF-7D45-8AE3-24DD9CD0F99A}"/>
              </a:ext>
            </a:extLst>
          </p:cNvPr>
          <p:cNvSpPr/>
          <p:nvPr/>
        </p:nvSpPr>
        <p:spPr>
          <a:xfrm>
            <a:off x="6375400" y="3567304"/>
            <a:ext cx="3921218" cy="734155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venir Heavy" panose="02000503020000020003" pitchFamily="2" charset="0"/>
              </a:rPr>
              <a:t>\2 = (AVD)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A1EAFA9-FC5D-C64E-AA5D-2E2803B2C432}"/>
              </a:ext>
            </a:extLst>
          </p:cNvPr>
          <p:cNvSpPr/>
          <p:nvPr/>
        </p:nvSpPr>
        <p:spPr>
          <a:xfrm rot="10800000">
            <a:off x="1910372" y="4431693"/>
            <a:ext cx="772867" cy="58461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F82B98E-C0A9-374A-8E3B-8A82377160B6}"/>
              </a:ext>
            </a:extLst>
          </p:cNvPr>
          <p:cNvSpPr/>
          <p:nvPr/>
        </p:nvSpPr>
        <p:spPr>
          <a:xfrm rot="10800000">
            <a:off x="3132334" y="4431693"/>
            <a:ext cx="772867" cy="58461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9229DB2-9916-C649-9F30-9D6CEE78AB97}"/>
              </a:ext>
            </a:extLst>
          </p:cNvPr>
          <p:cNvSpPr/>
          <p:nvPr/>
        </p:nvSpPr>
        <p:spPr>
          <a:xfrm rot="10800000">
            <a:off x="4354295" y="4431693"/>
            <a:ext cx="772867" cy="58461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410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Back Reference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4AB5381D-EB87-5644-B6EA-C3559D7C0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89641"/>
              </p:ext>
            </p:extLst>
          </p:nvPr>
        </p:nvGraphicFramePr>
        <p:xfrm>
          <a:off x="3282846" y="3416583"/>
          <a:ext cx="267975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878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339878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aabbaa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aabbbb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AABBBB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3E65F08-70E4-7E4C-98FC-A949D34AC512}"/>
              </a:ext>
            </a:extLst>
          </p:cNvPr>
          <p:cNvSpPr/>
          <p:nvPr/>
        </p:nvSpPr>
        <p:spPr>
          <a:xfrm>
            <a:off x="3282846" y="2561558"/>
            <a:ext cx="2679756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’(aa)(bb)\2’</a:t>
            </a:r>
          </a:p>
        </p:txBody>
      </p: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71D7F0DF-1DCC-764E-B46C-2D42E567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61249"/>
              </p:ext>
            </p:extLst>
          </p:nvPr>
        </p:nvGraphicFramePr>
        <p:xfrm>
          <a:off x="6089545" y="3416583"/>
          <a:ext cx="267975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878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339878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caabbaa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caabbbb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baabbbb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3aabbbb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baabbBb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BBF3C9-0B2E-5049-9509-AC481FDD0B4D}"/>
              </a:ext>
            </a:extLst>
          </p:cNvPr>
          <p:cNvSpPr/>
          <p:nvPr/>
        </p:nvSpPr>
        <p:spPr>
          <a:xfrm>
            <a:off x="6085117" y="2561558"/>
            <a:ext cx="2679756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’[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abc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](aa)(bb)\2’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2825D2-8007-D244-A5CF-1DB1FF8CAA99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in its entirety.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Text literals are case sensitive.</a:t>
            </a:r>
          </a:p>
        </p:txBody>
      </p:sp>
      <p:pic>
        <p:nvPicPr>
          <p:cNvPr id="17" name="Graphic 16" descr="Checkbox Ticked with solid fill">
            <a:extLst>
              <a:ext uri="{FF2B5EF4-FFF2-40B4-BE49-F238E27FC236}">
                <a16:creationId xmlns:a16="http://schemas.microsoft.com/office/drawing/2014/main" id="{6E1D172D-4770-6449-9026-6E859E0EB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135" y="4178054"/>
            <a:ext cx="545785" cy="545785"/>
          </a:xfrm>
          <a:prstGeom prst="rect">
            <a:avLst/>
          </a:prstGeom>
        </p:spPr>
      </p:pic>
      <p:pic>
        <p:nvPicPr>
          <p:cNvPr id="23" name="Graphic 22" descr="Checkbox Ticked with solid fill">
            <a:extLst>
              <a:ext uri="{FF2B5EF4-FFF2-40B4-BE49-F238E27FC236}">
                <a16:creationId xmlns:a16="http://schemas.microsoft.com/office/drawing/2014/main" id="{A0DC80EC-E183-B443-B6D3-C8937524A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137" y="4178407"/>
            <a:ext cx="545785" cy="545785"/>
          </a:xfrm>
          <a:prstGeom prst="rect">
            <a:avLst/>
          </a:prstGeom>
        </p:spPr>
      </p:pic>
      <p:pic>
        <p:nvPicPr>
          <p:cNvPr id="24" name="Graphic 23" descr="Checkbox Ticked with solid fill">
            <a:extLst>
              <a:ext uri="{FF2B5EF4-FFF2-40B4-BE49-F238E27FC236}">
                <a16:creationId xmlns:a16="http://schemas.microsoft.com/office/drawing/2014/main" id="{9387FC6B-6BB6-E44F-B1FF-D93F9828B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135" y="4574677"/>
            <a:ext cx="545785" cy="545785"/>
          </a:xfrm>
          <a:prstGeom prst="rect">
            <a:avLst/>
          </a:prstGeom>
        </p:spPr>
      </p:pic>
      <p:pic>
        <p:nvPicPr>
          <p:cNvPr id="26" name="Graphic 25" descr="Checkbox Crossed with solid fill">
            <a:extLst>
              <a:ext uri="{FF2B5EF4-FFF2-40B4-BE49-F238E27FC236}">
                <a16:creationId xmlns:a16="http://schemas.microsoft.com/office/drawing/2014/main" id="{B6B4345F-40C5-9144-8B0D-20033619D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429" y="3780016"/>
            <a:ext cx="547200" cy="547200"/>
          </a:xfrm>
          <a:prstGeom prst="rect">
            <a:avLst/>
          </a:prstGeom>
        </p:spPr>
      </p:pic>
      <p:pic>
        <p:nvPicPr>
          <p:cNvPr id="27" name="Graphic 26" descr="Checkbox Crossed with solid fill">
            <a:extLst>
              <a:ext uri="{FF2B5EF4-FFF2-40B4-BE49-F238E27FC236}">
                <a16:creationId xmlns:a16="http://schemas.microsoft.com/office/drawing/2014/main" id="{774DB147-FE6D-1A4A-84F5-56CD012D2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427" y="3780016"/>
            <a:ext cx="547200" cy="547200"/>
          </a:xfrm>
          <a:prstGeom prst="rect">
            <a:avLst/>
          </a:prstGeom>
        </p:spPr>
      </p:pic>
      <p:pic>
        <p:nvPicPr>
          <p:cNvPr id="28" name="Graphic 27" descr="Checkbox Crossed with solid fill">
            <a:extLst>
              <a:ext uri="{FF2B5EF4-FFF2-40B4-BE49-F238E27FC236}">
                <a16:creationId xmlns:a16="http://schemas.microsoft.com/office/drawing/2014/main" id="{4CBC9BCC-C4F3-6648-A76C-D2735524D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427" y="4971300"/>
            <a:ext cx="547200" cy="547200"/>
          </a:xfrm>
          <a:prstGeom prst="rect">
            <a:avLst/>
          </a:prstGeom>
        </p:spPr>
      </p:pic>
      <p:pic>
        <p:nvPicPr>
          <p:cNvPr id="33" name="Graphic 32" descr="Checkbox Crossed with solid fill">
            <a:extLst>
              <a:ext uri="{FF2B5EF4-FFF2-40B4-BE49-F238E27FC236}">
                <a16:creationId xmlns:a16="http://schemas.microsoft.com/office/drawing/2014/main" id="{D06DF3E4-04E4-0B45-88AA-20902BEF4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429" y="5368629"/>
            <a:ext cx="547200" cy="547200"/>
          </a:xfrm>
          <a:prstGeom prst="rect">
            <a:avLst/>
          </a:prstGeom>
        </p:spPr>
      </p:pic>
      <p:pic>
        <p:nvPicPr>
          <p:cNvPr id="34" name="Graphic 33" descr="Checkbox Crossed with solid fill">
            <a:extLst>
              <a:ext uri="{FF2B5EF4-FFF2-40B4-BE49-F238E27FC236}">
                <a16:creationId xmlns:a16="http://schemas.microsoft.com/office/drawing/2014/main" id="{15B81B76-BC74-1847-8BC8-079899400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076" y="4971299"/>
            <a:ext cx="547200" cy="547200"/>
          </a:xfrm>
          <a:prstGeom prst="rect">
            <a:avLst/>
          </a:prstGeom>
        </p:spPr>
      </p:pic>
      <p:pic>
        <p:nvPicPr>
          <p:cNvPr id="37" name="Graphic 36" descr="Checkbox Crossed with solid fill">
            <a:extLst>
              <a:ext uri="{FF2B5EF4-FFF2-40B4-BE49-F238E27FC236}">
                <a16:creationId xmlns:a16="http://schemas.microsoft.com/office/drawing/2014/main" id="{ADD14EEE-FE16-2842-BCA3-F02363609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398" y="5361875"/>
            <a:ext cx="547200" cy="547200"/>
          </a:xfrm>
          <a:prstGeom prst="rect">
            <a:avLst/>
          </a:prstGeom>
        </p:spPr>
      </p:pic>
      <p:pic>
        <p:nvPicPr>
          <p:cNvPr id="40" name="Graphic 39" descr="Checkbox Crossed with solid fill">
            <a:extLst>
              <a:ext uri="{FF2B5EF4-FFF2-40B4-BE49-F238E27FC236}">
                <a16:creationId xmlns:a16="http://schemas.microsoft.com/office/drawing/2014/main" id="{F651BD4D-A6FB-354F-B205-00E05D4AA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5899" y="4571847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Escape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D0210-6BCD-864B-9286-A9647CA1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3620"/>
              </p:ext>
            </p:extLst>
          </p:nvPr>
        </p:nvGraphicFramePr>
        <p:xfrm>
          <a:off x="804333" y="2027424"/>
          <a:ext cx="10568344" cy="1135888"/>
        </p:xfrm>
        <a:graphic>
          <a:graphicData uri="http://schemas.openxmlformats.org/drawingml/2006/table">
            <a:tbl>
              <a:tblPr/>
              <a:tblGrid>
                <a:gridCol w="2238670">
                  <a:extLst>
                    <a:ext uri="{9D8B030D-6E8A-4147-A177-3AD203B41FA5}">
                      <a16:colId xmlns:a16="http://schemas.microsoft.com/office/drawing/2014/main" val="1407345623"/>
                    </a:ext>
                  </a:extLst>
                </a:gridCol>
                <a:gridCol w="2513520">
                  <a:extLst>
                    <a:ext uri="{9D8B030D-6E8A-4147-A177-3AD203B41FA5}">
                      <a16:colId xmlns:a16="http://schemas.microsoft.com/office/drawing/2014/main" val="3060501248"/>
                    </a:ext>
                  </a:extLst>
                </a:gridCol>
                <a:gridCol w="5816154">
                  <a:extLst>
                    <a:ext uri="{9D8B030D-6E8A-4147-A177-3AD203B41FA5}">
                      <a16:colId xmlns:a16="http://schemas.microsoft.com/office/drawing/2014/main" val="304709307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457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Escape Character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Treat the subsequent metacharacter in the expression as a literal.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1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0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Escape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24550726-E611-4D46-AF61-40A6D1AF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55308"/>
              </p:ext>
            </p:extLst>
          </p:nvPr>
        </p:nvGraphicFramePr>
        <p:xfrm>
          <a:off x="4956609" y="3549870"/>
          <a:ext cx="2520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aabb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*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Aabb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*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*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BA6B4-A146-E044-8C1A-1EEB62A0DBFB}"/>
              </a:ext>
            </a:extLst>
          </p:cNvPr>
          <p:cNvSpPr/>
          <p:nvPr/>
        </p:nvSpPr>
        <p:spPr>
          <a:xfrm>
            <a:off x="4956609" y="2694845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’(aa)(bb)\*’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2D330F-3825-1A42-8C11-4A862E128AFD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in its entirety.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Text literals are case sensitive.</a:t>
            </a:r>
          </a:p>
        </p:txBody>
      </p:sp>
      <p:pic>
        <p:nvPicPr>
          <p:cNvPr id="17" name="Graphic 16" descr="Checkbox Ticked with solid fill">
            <a:extLst>
              <a:ext uri="{FF2B5EF4-FFF2-40B4-BE49-F238E27FC236}">
                <a16:creationId xmlns:a16="http://schemas.microsoft.com/office/drawing/2014/main" id="{0F0A928B-2DC7-D940-9AAE-C748A9E3C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1144" y="4311694"/>
            <a:ext cx="545785" cy="545785"/>
          </a:xfrm>
          <a:prstGeom prst="rect">
            <a:avLst/>
          </a:prstGeom>
        </p:spPr>
      </p:pic>
      <p:pic>
        <p:nvPicPr>
          <p:cNvPr id="19" name="Graphic 18" descr="Checkbox Crossed with solid fill">
            <a:extLst>
              <a:ext uri="{FF2B5EF4-FFF2-40B4-BE49-F238E27FC236}">
                <a16:creationId xmlns:a16="http://schemas.microsoft.com/office/drawing/2014/main" id="{E57B85AF-5094-1744-9CE4-F94621D72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0436" y="3913303"/>
            <a:ext cx="547200" cy="547200"/>
          </a:xfrm>
          <a:prstGeom prst="rect">
            <a:avLst/>
          </a:prstGeom>
        </p:spPr>
      </p:pic>
      <p:pic>
        <p:nvPicPr>
          <p:cNvPr id="22" name="Graphic 21" descr="Checkbox Crossed with solid fill">
            <a:extLst>
              <a:ext uri="{FF2B5EF4-FFF2-40B4-BE49-F238E27FC236}">
                <a16:creationId xmlns:a16="http://schemas.microsoft.com/office/drawing/2014/main" id="{E3EC9D81-00E4-A74A-960C-B41616455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0436" y="5501916"/>
            <a:ext cx="547200" cy="547200"/>
          </a:xfrm>
          <a:prstGeom prst="rect">
            <a:avLst/>
          </a:prstGeom>
        </p:spPr>
      </p:pic>
      <p:pic>
        <p:nvPicPr>
          <p:cNvPr id="23" name="Graphic 22" descr="Checkbox Crossed with solid fill">
            <a:extLst>
              <a:ext uri="{FF2B5EF4-FFF2-40B4-BE49-F238E27FC236}">
                <a16:creationId xmlns:a16="http://schemas.microsoft.com/office/drawing/2014/main" id="{2DDD9526-878E-8342-B498-402367F8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0083" y="5104586"/>
            <a:ext cx="547200" cy="547200"/>
          </a:xfrm>
          <a:prstGeom prst="rect">
            <a:avLst/>
          </a:prstGeom>
        </p:spPr>
      </p:pic>
      <p:pic>
        <p:nvPicPr>
          <p:cNvPr id="25" name="Graphic 24" descr="Checkbox Crossed with solid fill">
            <a:extLst>
              <a:ext uri="{FF2B5EF4-FFF2-40B4-BE49-F238E27FC236}">
                <a16:creationId xmlns:a16="http://schemas.microsoft.com/office/drawing/2014/main" id="{59335FE1-9512-D64A-9A11-05211D298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9906" y="4705134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Line Anchors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AEC5AA-B278-C049-AD28-E5F73EEB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97024"/>
              </p:ext>
            </p:extLst>
          </p:nvPr>
        </p:nvGraphicFramePr>
        <p:xfrm>
          <a:off x="819323" y="1847542"/>
          <a:ext cx="10568344" cy="1886712"/>
        </p:xfrm>
        <a:graphic>
          <a:graphicData uri="http://schemas.openxmlformats.org/drawingml/2006/table">
            <a:tbl>
              <a:tblPr/>
              <a:tblGrid>
                <a:gridCol w="2133739">
                  <a:extLst>
                    <a:ext uri="{9D8B030D-6E8A-4147-A177-3AD203B41FA5}">
                      <a16:colId xmlns:a16="http://schemas.microsoft.com/office/drawing/2014/main" val="1407345623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val="3060501248"/>
                    </a:ext>
                  </a:extLst>
                </a:gridCol>
                <a:gridCol w="6096139">
                  <a:extLst>
                    <a:ext uri="{9D8B030D-6E8A-4147-A177-3AD203B41FA5}">
                      <a16:colId xmlns:a16="http://schemas.microsoft.com/office/drawing/2014/main" val="304709307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457"/>
                  </a:ext>
                </a:extLst>
              </a:tr>
              <a:tr h="366391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^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Beginning of Line Anchor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 the subsequent expression only when it occurs at the beginning of the string.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010497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$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End of Line Anchor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 the preceding expression only when it occurs at the end of the string.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3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Line Anchors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96852568-8C60-834A-AE67-1E139E12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53146"/>
              </p:ext>
            </p:extLst>
          </p:nvPr>
        </p:nvGraphicFramePr>
        <p:xfrm>
          <a:off x="3282846" y="3416583"/>
          <a:ext cx="267975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878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339878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abe1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abez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abeA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abez13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abe3a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83C227-9ECD-2141-BD08-BFEC96EEB1BC}"/>
              </a:ext>
            </a:extLst>
          </p:cNvPr>
          <p:cNvSpPr/>
          <p:nvPr/>
        </p:nvSpPr>
        <p:spPr>
          <a:xfrm>
            <a:off x="3282846" y="2561558"/>
            <a:ext cx="2679756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’^(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abe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)[a-z]’</a:t>
            </a:r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3735C33D-493C-5F41-84E8-862C1FE3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72654"/>
              </p:ext>
            </p:extLst>
          </p:nvPr>
        </p:nvGraphicFramePr>
        <p:xfrm>
          <a:off x="6089545" y="3416583"/>
          <a:ext cx="267975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878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339878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col5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xcol1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col2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tocol5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cola5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86B6E7-66CF-6E46-83B6-4FC65F0962D3}"/>
              </a:ext>
            </a:extLst>
          </p:cNvPr>
          <p:cNvSpPr/>
          <p:nvPr/>
        </p:nvSpPr>
        <p:spPr>
          <a:xfrm>
            <a:off x="6085117" y="2561558"/>
            <a:ext cx="2679756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’col[123]$’ 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397956-379D-464B-96BF-3CF3F12D83F0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This time we are not matching the entire string – just the beginning or end.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Text literals are case sensitive.</a:t>
            </a:r>
          </a:p>
        </p:txBody>
      </p:sp>
      <p:pic>
        <p:nvPicPr>
          <p:cNvPr id="16" name="Graphic 15" descr="Checkbox Ticked with solid fill">
            <a:extLst>
              <a:ext uri="{FF2B5EF4-FFF2-40B4-BE49-F238E27FC236}">
                <a16:creationId xmlns:a16="http://schemas.microsoft.com/office/drawing/2014/main" id="{5C316901-DAAA-4147-85A6-79C848A3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135" y="4178054"/>
            <a:ext cx="545785" cy="545785"/>
          </a:xfrm>
          <a:prstGeom prst="rect">
            <a:avLst/>
          </a:prstGeom>
        </p:spPr>
      </p:pic>
      <p:pic>
        <p:nvPicPr>
          <p:cNvPr id="17" name="Graphic 16" descr="Checkbox Ticked with solid fill">
            <a:extLst>
              <a:ext uri="{FF2B5EF4-FFF2-40B4-BE49-F238E27FC236}">
                <a16:creationId xmlns:a16="http://schemas.microsoft.com/office/drawing/2014/main" id="{7FE6BCCF-E023-9C43-B627-83E88588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137" y="4178407"/>
            <a:ext cx="545785" cy="545785"/>
          </a:xfrm>
          <a:prstGeom prst="rect">
            <a:avLst/>
          </a:prstGeom>
        </p:spPr>
      </p:pic>
      <p:pic>
        <p:nvPicPr>
          <p:cNvPr id="18" name="Graphic 17" descr="Checkbox Ticked with solid fill">
            <a:extLst>
              <a:ext uri="{FF2B5EF4-FFF2-40B4-BE49-F238E27FC236}">
                <a16:creationId xmlns:a16="http://schemas.microsoft.com/office/drawing/2014/main" id="{34A28682-E8E5-AC41-9312-65AB83600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135" y="4574677"/>
            <a:ext cx="545785" cy="545785"/>
          </a:xfrm>
          <a:prstGeom prst="rect">
            <a:avLst/>
          </a:prstGeom>
        </p:spPr>
      </p:pic>
      <p:pic>
        <p:nvPicPr>
          <p:cNvPr id="19" name="Graphic 18" descr="Checkbox Crossed with solid fill">
            <a:extLst>
              <a:ext uri="{FF2B5EF4-FFF2-40B4-BE49-F238E27FC236}">
                <a16:creationId xmlns:a16="http://schemas.microsoft.com/office/drawing/2014/main" id="{7D785F0E-6D91-9548-8E8A-B26EB9EA2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429" y="3780016"/>
            <a:ext cx="547200" cy="547200"/>
          </a:xfrm>
          <a:prstGeom prst="rect">
            <a:avLst/>
          </a:prstGeom>
        </p:spPr>
      </p:pic>
      <p:pic>
        <p:nvPicPr>
          <p:cNvPr id="20" name="Graphic 19" descr="Checkbox Crossed with solid fill">
            <a:extLst>
              <a:ext uri="{FF2B5EF4-FFF2-40B4-BE49-F238E27FC236}">
                <a16:creationId xmlns:a16="http://schemas.microsoft.com/office/drawing/2014/main" id="{17066094-8EBA-1E4B-8932-1EDD3950D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427" y="3780016"/>
            <a:ext cx="547200" cy="547200"/>
          </a:xfrm>
          <a:prstGeom prst="rect">
            <a:avLst/>
          </a:prstGeom>
        </p:spPr>
      </p:pic>
      <p:pic>
        <p:nvPicPr>
          <p:cNvPr id="21" name="Graphic 20" descr="Checkbox Crossed with solid fill">
            <a:extLst>
              <a:ext uri="{FF2B5EF4-FFF2-40B4-BE49-F238E27FC236}">
                <a16:creationId xmlns:a16="http://schemas.microsoft.com/office/drawing/2014/main" id="{1D1F6280-B000-7C4A-B2FA-9A1927E7E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427" y="4971300"/>
            <a:ext cx="547200" cy="547200"/>
          </a:xfrm>
          <a:prstGeom prst="rect">
            <a:avLst/>
          </a:prstGeom>
        </p:spPr>
      </p:pic>
      <p:pic>
        <p:nvPicPr>
          <p:cNvPr id="22" name="Graphic 21" descr="Checkbox Crossed with solid fill">
            <a:extLst>
              <a:ext uri="{FF2B5EF4-FFF2-40B4-BE49-F238E27FC236}">
                <a16:creationId xmlns:a16="http://schemas.microsoft.com/office/drawing/2014/main" id="{6A2A4E08-731D-FF4A-8BDB-369F64D3D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429" y="5368629"/>
            <a:ext cx="547200" cy="547200"/>
          </a:xfrm>
          <a:prstGeom prst="rect">
            <a:avLst/>
          </a:prstGeom>
        </p:spPr>
      </p:pic>
      <p:pic>
        <p:nvPicPr>
          <p:cNvPr id="24" name="Graphic 23" descr="Checkbox Crossed with solid fill">
            <a:extLst>
              <a:ext uri="{FF2B5EF4-FFF2-40B4-BE49-F238E27FC236}">
                <a16:creationId xmlns:a16="http://schemas.microsoft.com/office/drawing/2014/main" id="{F15FDBD5-9788-504D-A976-454E5C786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398" y="5361875"/>
            <a:ext cx="547200" cy="547200"/>
          </a:xfrm>
          <a:prstGeom prst="rect">
            <a:avLst/>
          </a:prstGeom>
        </p:spPr>
      </p:pic>
      <p:pic>
        <p:nvPicPr>
          <p:cNvPr id="25" name="Graphic 24" descr="Checkbox Crossed with solid fill">
            <a:extLst>
              <a:ext uri="{FF2B5EF4-FFF2-40B4-BE49-F238E27FC236}">
                <a16:creationId xmlns:a16="http://schemas.microsoft.com/office/drawing/2014/main" id="{38927609-3300-9D4F-ABF3-15CB478B2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5899" y="4571847"/>
            <a:ext cx="547200" cy="547200"/>
          </a:xfrm>
          <a:prstGeom prst="rect">
            <a:avLst/>
          </a:prstGeom>
        </p:spPr>
      </p:pic>
      <p:pic>
        <p:nvPicPr>
          <p:cNvPr id="26" name="Graphic 25" descr="Checkbox Ticked with solid fill">
            <a:extLst>
              <a:ext uri="{FF2B5EF4-FFF2-40B4-BE49-F238E27FC236}">
                <a16:creationId xmlns:a16="http://schemas.microsoft.com/office/drawing/2014/main" id="{C87AA52D-EC67-BC42-B8A4-4C960D188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5928" y="4968823"/>
            <a:ext cx="545785" cy="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384</Words>
  <Application>Microsoft Macintosh PowerPoint</Application>
  <PresentationFormat>Widescreen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397</cp:revision>
  <dcterms:created xsi:type="dcterms:W3CDTF">2021-04-11T17:26:15Z</dcterms:created>
  <dcterms:modified xsi:type="dcterms:W3CDTF">2021-07-13T01:21:52Z</dcterms:modified>
</cp:coreProperties>
</file>