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3" r:id="rId2"/>
    <p:sldId id="3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52542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95726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What are Regular Expressions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50F2EF-23D4-C645-867A-D289C46DBC9B}"/>
              </a:ext>
            </a:extLst>
          </p:cNvPr>
          <p:cNvSpPr/>
          <p:nvPr/>
        </p:nvSpPr>
        <p:spPr>
          <a:xfrm>
            <a:off x="804333" y="1483884"/>
            <a:ext cx="9960505" cy="576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Regular Expressions aka </a:t>
            </a:r>
            <a:r>
              <a:rPr lang="en-US" sz="2800" dirty="0" err="1">
                <a:solidFill>
                  <a:srgbClr val="0000FF"/>
                </a:solidFill>
                <a:latin typeface="Avenir" panose="02000503020000020003" pitchFamily="2" charset="0"/>
              </a:rPr>
              <a:t>RegEx</a:t>
            </a:r>
            <a:endParaRPr lang="en-US" sz="2800" dirty="0">
              <a:solidFill>
                <a:srgbClr val="0000FF"/>
              </a:solidFill>
              <a:latin typeface="Avenir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F050E-CBBA-EB40-9A68-DC4A46FB0E7E}"/>
              </a:ext>
            </a:extLst>
          </p:cNvPr>
          <p:cNvSpPr/>
          <p:nvPr/>
        </p:nvSpPr>
        <p:spPr>
          <a:xfrm>
            <a:off x="804333" y="2997580"/>
            <a:ext cx="100263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Uses a combination of characters, metacharacters and operators to define a search pattern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53356-42E6-6940-A062-4C2165F67600}"/>
              </a:ext>
            </a:extLst>
          </p:cNvPr>
          <p:cNvSpPr/>
          <p:nvPr/>
        </p:nvSpPr>
        <p:spPr>
          <a:xfrm>
            <a:off x="804333" y="4131704"/>
            <a:ext cx="100263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Regex is extremely powerful in searching for and manipulating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735CCE-1735-0345-9FFB-FC6D3C4A3732}"/>
              </a:ext>
            </a:extLst>
          </p:cNvPr>
          <p:cNvSpPr/>
          <p:nvPr/>
        </p:nvSpPr>
        <p:spPr>
          <a:xfrm>
            <a:off x="804333" y="2240731"/>
            <a:ext cx="9960505" cy="576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Used for pattern matching in text strings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1A04F-7964-9849-B874-0D41B5341004}"/>
              </a:ext>
            </a:extLst>
          </p:cNvPr>
          <p:cNvSpPr/>
          <p:nvPr/>
        </p:nvSpPr>
        <p:spPr>
          <a:xfrm>
            <a:off x="804333" y="5265828"/>
            <a:ext cx="1002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There are specific functions in SQL that utilize </a:t>
            </a:r>
            <a:r>
              <a:rPr lang="en-US" sz="2800" dirty="0" err="1">
                <a:solidFill>
                  <a:srgbClr val="0000FF"/>
                </a:solidFill>
                <a:latin typeface="Avenir" panose="02000503020000020003" pitchFamily="2" charset="0"/>
              </a:rPr>
              <a:t>RegEx</a:t>
            </a:r>
            <a:endParaRPr lang="en-US" sz="2800" dirty="0">
              <a:solidFill>
                <a:srgbClr val="0000FF"/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8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Metacharacters – Oracle SQL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7FFCC3-22D2-C641-8D33-B6CFB7B63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35563"/>
              </p:ext>
            </p:extLst>
          </p:nvPr>
        </p:nvGraphicFramePr>
        <p:xfrm>
          <a:off x="819323" y="1367858"/>
          <a:ext cx="10583335" cy="4882859"/>
        </p:xfrm>
        <a:graphic>
          <a:graphicData uri="http://schemas.openxmlformats.org/drawingml/2006/table">
            <a:tbl>
              <a:tblPr/>
              <a:tblGrid>
                <a:gridCol w="1248662">
                  <a:extLst>
                    <a:ext uri="{9D8B030D-6E8A-4147-A177-3AD203B41FA5}">
                      <a16:colId xmlns:a16="http://schemas.microsoft.com/office/drawing/2014/main" val="1407345623"/>
                    </a:ext>
                  </a:extLst>
                </a:gridCol>
                <a:gridCol w="3160328">
                  <a:extLst>
                    <a:ext uri="{9D8B030D-6E8A-4147-A177-3AD203B41FA5}">
                      <a16:colId xmlns:a16="http://schemas.microsoft.com/office/drawing/2014/main" val="3060501248"/>
                    </a:ext>
                  </a:extLst>
                </a:gridCol>
                <a:gridCol w="6174345">
                  <a:extLst>
                    <a:ext uri="{9D8B030D-6E8A-4147-A177-3AD203B41FA5}">
                      <a16:colId xmlns:a16="http://schemas.microsoft.com/office/drawing/2014/main" val="304709307"/>
                    </a:ext>
                  </a:extLst>
                </a:gridCol>
              </a:tblGrid>
              <a:tr h="176587">
                <a:tc>
                  <a:txBody>
                    <a:bodyPr/>
                    <a:lstStyle/>
                    <a:p>
                      <a:pPr algn="l" rtl="0"/>
                      <a:r>
                        <a:rPr lang="en-GB" sz="1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Metacharacter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Operator Name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Description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6457"/>
                  </a:ext>
                </a:extLst>
              </a:tr>
              <a:tr h="176587"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Any Character -- Dot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any character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85761"/>
                  </a:ext>
                </a:extLst>
              </a:tr>
              <a:tr h="176587"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One or More -- Plus Quantifier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one or more occurrences of the preceding subexpression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57701"/>
                  </a:ext>
                </a:extLst>
              </a:tr>
              <a:tr h="338523"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Zero or One -- Question Mark Quantifier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zero or one occurrence of the preceding subexpression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778808"/>
                  </a:ext>
                </a:extLst>
              </a:tr>
              <a:tr h="176587"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*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Zero or More -- Star Quantifier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zero or more occurrences of the preceding subexpression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586150"/>
                  </a:ext>
                </a:extLst>
              </a:tr>
              <a:tr h="176587"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\d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Any Character -- Digit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any digit character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465351"/>
                  </a:ext>
                </a:extLst>
              </a:tr>
              <a:tr h="176587"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\w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Any Character -- Word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any word character. Not case sensitive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390622"/>
                  </a:ext>
                </a:extLst>
              </a:tr>
              <a:tr h="176587"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{</a:t>
                      </a:r>
                      <a:r>
                        <a:rPr lang="en-GB" sz="1400" i="1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}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Interval--Exact Count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exactly </a:t>
                      </a:r>
                      <a:r>
                        <a:rPr lang="en-GB" sz="1400" i="1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 occurrences of the preceding subexpression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103265"/>
                  </a:ext>
                </a:extLst>
              </a:tr>
              <a:tr h="176587"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{</a:t>
                      </a:r>
                      <a:r>
                        <a:rPr lang="en-GB" sz="1400" i="1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,}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Interval--At Least Count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at least </a:t>
                      </a:r>
                      <a:r>
                        <a:rPr lang="en-GB" sz="1400" i="1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 occurrences of the preceding subexpression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06474"/>
                  </a:ext>
                </a:extLst>
              </a:tr>
              <a:tr h="338523"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{</a:t>
                      </a:r>
                      <a:r>
                        <a:rPr lang="en-GB" sz="1400" i="1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,</a:t>
                      </a:r>
                      <a:r>
                        <a:rPr lang="en-GB" sz="1400" i="1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}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Interval--Between Count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at least </a:t>
                      </a:r>
                      <a:r>
                        <a:rPr lang="en-GB" sz="1400" i="1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</a:t>
                      </a:r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, but not more than </a:t>
                      </a:r>
                      <a:r>
                        <a:rPr lang="en-GB" sz="1400" i="1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 occurrences of the preceding subexpression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86408"/>
                  </a:ext>
                </a:extLst>
              </a:tr>
              <a:tr h="176587"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[ ... ]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Matching Character List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any character in list ...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550105"/>
                  </a:ext>
                </a:extLst>
              </a:tr>
              <a:tr h="176587"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[^ ... ]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Non-Matching Character List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any character not in list ...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670537"/>
                  </a:ext>
                </a:extLst>
              </a:tr>
              <a:tr h="176587"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|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Or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'</a:t>
                      </a:r>
                      <a:r>
                        <a:rPr lang="en-GB" sz="1400" dirty="0" err="1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a|b</a:t>
                      </a:r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' matches character 'a' or 'b'.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160304"/>
                  </a:ext>
                </a:extLst>
              </a:tr>
              <a:tr h="338523"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( ... )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Subexpression or Grouping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Treat expression ... as a unit. The subexpression can be a string of literals or a complex expression containing operators.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45939"/>
                  </a:ext>
                </a:extLst>
              </a:tr>
              <a:tr h="213309"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\</a:t>
                      </a:r>
                      <a:r>
                        <a:rPr lang="en-GB" sz="1400" i="1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  <a:endParaRPr lang="en-GB" sz="1400">
                        <a:solidFill>
                          <a:srgbClr val="0000FF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Backreference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the n</a:t>
                      </a:r>
                      <a:r>
                        <a:rPr lang="en-GB" sz="1400" baseline="300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th</a:t>
                      </a:r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 preceding subexpression, where </a:t>
                      </a:r>
                      <a:r>
                        <a:rPr lang="en-GB" sz="1400" i="1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n</a:t>
                      </a:r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 is an integer from 1 to 9.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28252"/>
                  </a:ext>
                </a:extLst>
              </a:tr>
              <a:tr h="176587"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\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Escape Character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Treat the subsequent metacharacter in the expression as a literal.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312715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^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Beginning of Line Anchor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 the subsequent expression when it occurs at the start of the string.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010497"/>
                  </a:ext>
                </a:extLst>
              </a:tr>
              <a:tr h="213309"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$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End of Line Anchor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 the preceding expression when it occurs at the end of the string.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2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9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9969</TotalTime>
  <Words>338</Words>
  <Application>Microsoft Macintosh PowerPoint</Application>
  <PresentationFormat>Widescreen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395</cp:revision>
  <dcterms:created xsi:type="dcterms:W3CDTF">2021-04-11T17:26:15Z</dcterms:created>
  <dcterms:modified xsi:type="dcterms:W3CDTF">2021-07-25T11:00:50Z</dcterms:modified>
</cp:coreProperties>
</file>