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4F"/>
    <a:srgbClr val="1E1926"/>
    <a:srgbClr val="1F1431"/>
    <a:srgbClr val="151F2F"/>
    <a:srgbClr val="151B1F"/>
    <a:srgbClr val="F3B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8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27018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99328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706426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93639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295728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842620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03706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D9B8C42-7C49-6840-A809-06BB66DB1CAD}"/>
              </a:ext>
            </a:extLst>
          </p:cNvPr>
          <p:cNvSpPr/>
          <p:nvPr/>
        </p:nvSpPr>
        <p:spPr>
          <a:xfrm>
            <a:off x="935816" y="3572090"/>
            <a:ext cx="1431449" cy="1376425"/>
          </a:xfrm>
          <a:prstGeom prst="ellipse">
            <a:avLst/>
          </a:prstGeom>
          <a:solidFill>
            <a:srgbClr val="F3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venir Book" panose="02000503020000020003" pitchFamily="2" charset="0"/>
              </a:rPr>
              <a:t>Table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AA814F-6B3D-D047-B6FC-7DF9EBAAA042}"/>
              </a:ext>
            </a:extLst>
          </p:cNvPr>
          <p:cNvSpPr/>
          <p:nvPr/>
        </p:nvSpPr>
        <p:spPr>
          <a:xfrm>
            <a:off x="1960283" y="3572090"/>
            <a:ext cx="1431449" cy="1376425"/>
          </a:xfrm>
          <a:prstGeom prst="ellipse">
            <a:avLst/>
          </a:prstGeom>
          <a:solidFill>
            <a:srgbClr val="F3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venir Book" panose="02000503020000020003" pitchFamily="2" charset="0"/>
              </a:rPr>
              <a:t>Table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263467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Joins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A5A03CA-2BC3-5345-90B1-954E37173D96}"/>
              </a:ext>
            </a:extLst>
          </p:cNvPr>
          <p:cNvSpPr/>
          <p:nvPr/>
        </p:nvSpPr>
        <p:spPr>
          <a:xfrm>
            <a:off x="804332" y="1683435"/>
            <a:ext cx="105833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A JOIN clause is used to combine rows from two or more tables, based on a related column between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There are 4 different types of joins</a:t>
            </a:r>
            <a:endParaRPr lang="en-US" sz="2800" dirty="0">
              <a:solidFill>
                <a:srgbClr val="F3BAAD"/>
              </a:solidFill>
              <a:latin typeface="Avenir Book" panose="02000503020000020003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D242A8-09E3-D242-9F25-B3558F4EA710}"/>
              </a:ext>
            </a:extLst>
          </p:cNvPr>
          <p:cNvSpPr/>
          <p:nvPr/>
        </p:nvSpPr>
        <p:spPr>
          <a:xfrm>
            <a:off x="3628343" y="3572090"/>
            <a:ext cx="1431449" cy="1376425"/>
          </a:xfrm>
          <a:prstGeom prst="ellipse">
            <a:avLst/>
          </a:pr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venir Book" panose="02000503020000020003" pitchFamily="2" charset="0"/>
              </a:rPr>
              <a:t>Table 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3BB488-A760-E748-AEBF-0EA7F6333DAA}"/>
              </a:ext>
            </a:extLst>
          </p:cNvPr>
          <p:cNvSpPr/>
          <p:nvPr/>
        </p:nvSpPr>
        <p:spPr>
          <a:xfrm>
            <a:off x="4652810" y="3572090"/>
            <a:ext cx="1431449" cy="1376425"/>
          </a:xfrm>
          <a:prstGeom prst="ellipse">
            <a:avLst/>
          </a:prstGeom>
          <a:solidFill>
            <a:srgbClr val="F3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venir Book" panose="02000503020000020003" pitchFamily="2" charset="0"/>
              </a:rPr>
              <a:t>Table 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5F4926-5689-5848-88AD-2CF372DFC0CE}"/>
              </a:ext>
            </a:extLst>
          </p:cNvPr>
          <p:cNvSpPr/>
          <p:nvPr/>
        </p:nvSpPr>
        <p:spPr>
          <a:xfrm>
            <a:off x="6265250" y="3572090"/>
            <a:ext cx="1431449" cy="1376425"/>
          </a:xfrm>
          <a:prstGeom prst="ellipse">
            <a:avLst/>
          </a:prstGeom>
          <a:solidFill>
            <a:srgbClr val="F3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venir Book" panose="02000503020000020003" pitchFamily="2" charset="0"/>
              </a:rPr>
              <a:t>Table 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60BE4D-C417-B247-824A-17E2B19B3B60}"/>
              </a:ext>
            </a:extLst>
          </p:cNvPr>
          <p:cNvSpPr/>
          <p:nvPr/>
        </p:nvSpPr>
        <p:spPr>
          <a:xfrm>
            <a:off x="7289717" y="3572090"/>
            <a:ext cx="1431449" cy="1376425"/>
          </a:xfrm>
          <a:prstGeom prst="ellipse">
            <a:avLst/>
          </a:pr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venir Book" panose="02000503020000020003" pitchFamily="2" charset="0"/>
              </a:rPr>
              <a:t>Table 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0D45A5B-8984-B345-816F-C5931D2554AC}"/>
              </a:ext>
            </a:extLst>
          </p:cNvPr>
          <p:cNvSpPr/>
          <p:nvPr/>
        </p:nvSpPr>
        <p:spPr>
          <a:xfrm>
            <a:off x="8902157" y="3534238"/>
            <a:ext cx="1431449" cy="1376425"/>
          </a:xfrm>
          <a:prstGeom prst="ellipse">
            <a:avLst/>
          </a:pr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venir Book" panose="02000503020000020003" pitchFamily="2" charset="0"/>
              </a:rPr>
              <a:t>Table 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2AF0DC5-CCFC-314A-98CE-5427B24756A3}"/>
              </a:ext>
            </a:extLst>
          </p:cNvPr>
          <p:cNvSpPr/>
          <p:nvPr/>
        </p:nvSpPr>
        <p:spPr>
          <a:xfrm>
            <a:off x="9926624" y="3534238"/>
            <a:ext cx="1431449" cy="1376425"/>
          </a:xfrm>
          <a:prstGeom prst="ellipse">
            <a:avLst/>
          </a:pr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venir Book" panose="02000503020000020003" pitchFamily="2" charset="0"/>
              </a:rPr>
              <a:t>Table 2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E4D453D7-58E6-0142-A052-FA123C395A41}"/>
              </a:ext>
            </a:extLst>
          </p:cNvPr>
          <p:cNvSpPr/>
          <p:nvPr/>
        </p:nvSpPr>
        <p:spPr>
          <a:xfrm>
            <a:off x="1978979" y="3771853"/>
            <a:ext cx="406983" cy="958970"/>
          </a:xfrm>
          <a:custGeom>
            <a:avLst/>
            <a:gdLst>
              <a:gd name="connsiteX0" fmla="*/ 203492 w 406983"/>
              <a:gd name="connsiteY0" fmla="*/ 0 h 958970"/>
              <a:gd name="connsiteX1" fmla="*/ 284749 w 406983"/>
              <a:gd name="connsiteY1" fmla="*/ 94699 h 958970"/>
              <a:gd name="connsiteX2" fmla="*/ 406983 w 406983"/>
              <a:gd name="connsiteY2" fmla="*/ 479485 h 958970"/>
              <a:gd name="connsiteX3" fmla="*/ 284749 w 406983"/>
              <a:gd name="connsiteY3" fmla="*/ 864272 h 958970"/>
              <a:gd name="connsiteX4" fmla="*/ 203492 w 406983"/>
              <a:gd name="connsiteY4" fmla="*/ 958970 h 958970"/>
              <a:gd name="connsiteX5" fmla="*/ 122235 w 406983"/>
              <a:gd name="connsiteY5" fmla="*/ 864272 h 958970"/>
              <a:gd name="connsiteX6" fmla="*/ 0 w 406983"/>
              <a:gd name="connsiteY6" fmla="*/ 479485 h 958970"/>
              <a:gd name="connsiteX7" fmla="*/ 122235 w 406983"/>
              <a:gd name="connsiteY7" fmla="*/ 94699 h 95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983" h="958970">
                <a:moveTo>
                  <a:pt x="203492" y="0"/>
                </a:moveTo>
                <a:lnTo>
                  <a:pt x="284749" y="94699"/>
                </a:lnTo>
                <a:cubicBezTo>
                  <a:pt x="361921" y="204538"/>
                  <a:pt x="406983" y="336951"/>
                  <a:pt x="406983" y="479485"/>
                </a:cubicBezTo>
                <a:cubicBezTo>
                  <a:pt x="406983" y="622019"/>
                  <a:pt x="361921" y="754432"/>
                  <a:pt x="284749" y="864272"/>
                </a:cubicBezTo>
                <a:lnTo>
                  <a:pt x="203492" y="958970"/>
                </a:lnTo>
                <a:lnTo>
                  <a:pt x="122235" y="864272"/>
                </a:lnTo>
                <a:cubicBezTo>
                  <a:pt x="45062" y="754432"/>
                  <a:pt x="0" y="622019"/>
                  <a:pt x="0" y="479485"/>
                </a:cubicBezTo>
                <a:cubicBezTo>
                  <a:pt x="0" y="336951"/>
                  <a:pt x="45062" y="204538"/>
                  <a:pt x="122235" y="94699"/>
                </a:cubicBezTo>
                <a:close/>
              </a:path>
            </a:pathLst>
          </a:cu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42EA3409-2B4A-2648-9D14-7EDA8CD34E85}"/>
              </a:ext>
            </a:extLst>
          </p:cNvPr>
          <p:cNvSpPr/>
          <p:nvPr/>
        </p:nvSpPr>
        <p:spPr>
          <a:xfrm>
            <a:off x="4643373" y="3780817"/>
            <a:ext cx="406983" cy="958970"/>
          </a:xfrm>
          <a:custGeom>
            <a:avLst/>
            <a:gdLst>
              <a:gd name="connsiteX0" fmla="*/ 203492 w 406983"/>
              <a:gd name="connsiteY0" fmla="*/ 0 h 958970"/>
              <a:gd name="connsiteX1" fmla="*/ 284749 w 406983"/>
              <a:gd name="connsiteY1" fmla="*/ 94699 h 958970"/>
              <a:gd name="connsiteX2" fmla="*/ 406983 w 406983"/>
              <a:gd name="connsiteY2" fmla="*/ 479485 h 958970"/>
              <a:gd name="connsiteX3" fmla="*/ 284749 w 406983"/>
              <a:gd name="connsiteY3" fmla="*/ 864272 h 958970"/>
              <a:gd name="connsiteX4" fmla="*/ 203492 w 406983"/>
              <a:gd name="connsiteY4" fmla="*/ 958970 h 958970"/>
              <a:gd name="connsiteX5" fmla="*/ 122235 w 406983"/>
              <a:gd name="connsiteY5" fmla="*/ 864272 h 958970"/>
              <a:gd name="connsiteX6" fmla="*/ 0 w 406983"/>
              <a:gd name="connsiteY6" fmla="*/ 479485 h 958970"/>
              <a:gd name="connsiteX7" fmla="*/ 122235 w 406983"/>
              <a:gd name="connsiteY7" fmla="*/ 94699 h 95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983" h="958970">
                <a:moveTo>
                  <a:pt x="203492" y="0"/>
                </a:moveTo>
                <a:lnTo>
                  <a:pt x="284749" y="94699"/>
                </a:lnTo>
                <a:cubicBezTo>
                  <a:pt x="361921" y="204538"/>
                  <a:pt x="406983" y="336951"/>
                  <a:pt x="406983" y="479485"/>
                </a:cubicBezTo>
                <a:cubicBezTo>
                  <a:pt x="406983" y="622019"/>
                  <a:pt x="361921" y="754432"/>
                  <a:pt x="284749" y="864272"/>
                </a:cubicBezTo>
                <a:lnTo>
                  <a:pt x="203492" y="958970"/>
                </a:lnTo>
                <a:lnTo>
                  <a:pt x="122235" y="864272"/>
                </a:lnTo>
                <a:cubicBezTo>
                  <a:pt x="45062" y="754432"/>
                  <a:pt x="0" y="622019"/>
                  <a:pt x="0" y="479485"/>
                </a:cubicBezTo>
                <a:cubicBezTo>
                  <a:pt x="0" y="336951"/>
                  <a:pt x="45062" y="204538"/>
                  <a:pt x="122235" y="94699"/>
                </a:cubicBezTo>
                <a:close/>
              </a:path>
            </a:pathLst>
          </a:cu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A7952F31-B7BD-664B-87E6-A6E226EA5C53}"/>
              </a:ext>
            </a:extLst>
          </p:cNvPr>
          <p:cNvSpPr/>
          <p:nvPr/>
        </p:nvSpPr>
        <p:spPr>
          <a:xfrm>
            <a:off x="9917187" y="3742965"/>
            <a:ext cx="406983" cy="958970"/>
          </a:xfrm>
          <a:custGeom>
            <a:avLst/>
            <a:gdLst>
              <a:gd name="connsiteX0" fmla="*/ 203492 w 406983"/>
              <a:gd name="connsiteY0" fmla="*/ 0 h 958970"/>
              <a:gd name="connsiteX1" fmla="*/ 284749 w 406983"/>
              <a:gd name="connsiteY1" fmla="*/ 94699 h 958970"/>
              <a:gd name="connsiteX2" fmla="*/ 406983 w 406983"/>
              <a:gd name="connsiteY2" fmla="*/ 479485 h 958970"/>
              <a:gd name="connsiteX3" fmla="*/ 284749 w 406983"/>
              <a:gd name="connsiteY3" fmla="*/ 864272 h 958970"/>
              <a:gd name="connsiteX4" fmla="*/ 203492 w 406983"/>
              <a:gd name="connsiteY4" fmla="*/ 958970 h 958970"/>
              <a:gd name="connsiteX5" fmla="*/ 122235 w 406983"/>
              <a:gd name="connsiteY5" fmla="*/ 864272 h 958970"/>
              <a:gd name="connsiteX6" fmla="*/ 0 w 406983"/>
              <a:gd name="connsiteY6" fmla="*/ 479485 h 958970"/>
              <a:gd name="connsiteX7" fmla="*/ 122235 w 406983"/>
              <a:gd name="connsiteY7" fmla="*/ 94699 h 95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983" h="958970">
                <a:moveTo>
                  <a:pt x="203492" y="0"/>
                </a:moveTo>
                <a:lnTo>
                  <a:pt x="284749" y="94699"/>
                </a:lnTo>
                <a:cubicBezTo>
                  <a:pt x="361921" y="204538"/>
                  <a:pt x="406983" y="336951"/>
                  <a:pt x="406983" y="479485"/>
                </a:cubicBezTo>
                <a:cubicBezTo>
                  <a:pt x="406983" y="622019"/>
                  <a:pt x="361921" y="754432"/>
                  <a:pt x="284749" y="864272"/>
                </a:cubicBezTo>
                <a:lnTo>
                  <a:pt x="203492" y="958970"/>
                </a:lnTo>
                <a:lnTo>
                  <a:pt x="122235" y="864272"/>
                </a:lnTo>
                <a:cubicBezTo>
                  <a:pt x="45062" y="754432"/>
                  <a:pt x="0" y="622019"/>
                  <a:pt x="0" y="479485"/>
                </a:cubicBezTo>
                <a:cubicBezTo>
                  <a:pt x="0" y="336951"/>
                  <a:pt x="45062" y="204538"/>
                  <a:pt x="122235" y="94699"/>
                </a:cubicBezTo>
                <a:close/>
              </a:path>
            </a:pathLst>
          </a:cu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775D529-9946-FD4F-8260-C5BB6A2ADF95}"/>
              </a:ext>
            </a:extLst>
          </p:cNvPr>
          <p:cNvSpPr/>
          <p:nvPr/>
        </p:nvSpPr>
        <p:spPr>
          <a:xfrm>
            <a:off x="7299153" y="3771853"/>
            <a:ext cx="406983" cy="958970"/>
          </a:xfrm>
          <a:custGeom>
            <a:avLst/>
            <a:gdLst>
              <a:gd name="connsiteX0" fmla="*/ 203492 w 406983"/>
              <a:gd name="connsiteY0" fmla="*/ 0 h 958970"/>
              <a:gd name="connsiteX1" fmla="*/ 284749 w 406983"/>
              <a:gd name="connsiteY1" fmla="*/ 94699 h 958970"/>
              <a:gd name="connsiteX2" fmla="*/ 406983 w 406983"/>
              <a:gd name="connsiteY2" fmla="*/ 479485 h 958970"/>
              <a:gd name="connsiteX3" fmla="*/ 284749 w 406983"/>
              <a:gd name="connsiteY3" fmla="*/ 864272 h 958970"/>
              <a:gd name="connsiteX4" fmla="*/ 203492 w 406983"/>
              <a:gd name="connsiteY4" fmla="*/ 958970 h 958970"/>
              <a:gd name="connsiteX5" fmla="*/ 122235 w 406983"/>
              <a:gd name="connsiteY5" fmla="*/ 864272 h 958970"/>
              <a:gd name="connsiteX6" fmla="*/ 0 w 406983"/>
              <a:gd name="connsiteY6" fmla="*/ 479485 h 958970"/>
              <a:gd name="connsiteX7" fmla="*/ 122235 w 406983"/>
              <a:gd name="connsiteY7" fmla="*/ 94699 h 95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983" h="958970">
                <a:moveTo>
                  <a:pt x="203492" y="0"/>
                </a:moveTo>
                <a:lnTo>
                  <a:pt x="284749" y="94699"/>
                </a:lnTo>
                <a:cubicBezTo>
                  <a:pt x="361921" y="204538"/>
                  <a:pt x="406983" y="336951"/>
                  <a:pt x="406983" y="479485"/>
                </a:cubicBezTo>
                <a:cubicBezTo>
                  <a:pt x="406983" y="622019"/>
                  <a:pt x="361921" y="754432"/>
                  <a:pt x="284749" y="864272"/>
                </a:cubicBezTo>
                <a:lnTo>
                  <a:pt x="203492" y="958970"/>
                </a:lnTo>
                <a:lnTo>
                  <a:pt x="122235" y="864272"/>
                </a:lnTo>
                <a:cubicBezTo>
                  <a:pt x="45062" y="754432"/>
                  <a:pt x="0" y="622019"/>
                  <a:pt x="0" y="479485"/>
                </a:cubicBezTo>
                <a:cubicBezTo>
                  <a:pt x="0" y="336951"/>
                  <a:pt x="45062" y="204538"/>
                  <a:pt x="122235" y="94699"/>
                </a:cubicBezTo>
                <a:close/>
              </a:path>
            </a:pathLst>
          </a:cu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BEF27E-4FFB-1640-9090-87DC3279C899}"/>
              </a:ext>
            </a:extLst>
          </p:cNvPr>
          <p:cNvSpPr/>
          <p:nvPr/>
        </p:nvSpPr>
        <p:spPr>
          <a:xfrm>
            <a:off x="1372938" y="5091340"/>
            <a:ext cx="1619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F1431"/>
                </a:solidFill>
                <a:latin typeface="Avenir Book" panose="02000503020000020003" pitchFamily="2" charset="0"/>
              </a:rPr>
              <a:t>INNER JOIN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9F91EE-DDE7-734E-AAE4-EA738C1BEDCC}"/>
              </a:ext>
            </a:extLst>
          </p:cNvPr>
          <p:cNvSpPr/>
          <p:nvPr/>
        </p:nvSpPr>
        <p:spPr>
          <a:xfrm>
            <a:off x="4141003" y="5091340"/>
            <a:ext cx="1619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F1431"/>
                </a:solidFill>
                <a:latin typeface="Avenir Book" panose="02000503020000020003" pitchFamily="2" charset="0"/>
              </a:rPr>
              <a:t>LEFT JOIN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2C0610-93EA-404B-A760-AA908B512325}"/>
              </a:ext>
            </a:extLst>
          </p:cNvPr>
          <p:cNvSpPr/>
          <p:nvPr/>
        </p:nvSpPr>
        <p:spPr>
          <a:xfrm>
            <a:off x="6693112" y="5091340"/>
            <a:ext cx="1619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F1431"/>
                </a:solidFill>
                <a:latin typeface="Avenir Book" panose="02000503020000020003" pitchFamily="2" charset="0"/>
              </a:rPr>
              <a:t>RIGHT JOIN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2238A1-A4A1-124B-988F-94513F6D74B8}"/>
              </a:ext>
            </a:extLst>
          </p:cNvPr>
          <p:cNvSpPr/>
          <p:nvPr/>
        </p:nvSpPr>
        <p:spPr>
          <a:xfrm>
            <a:off x="9005201" y="5091340"/>
            <a:ext cx="242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F1431"/>
                </a:solidFill>
                <a:latin typeface="Avenir Book" panose="02000503020000020003" pitchFamily="2" charset="0"/>
              </a:rPr>
              <a:t>FULL OUTER JOIN</a:t>
            </a:r>
          </a:p>
        </p:txBody>
      </p:sp>
    </p:spTree>
    <p:extLst>
      <p:ext uri="{BB962C8B-B14F-4D97-AF65-F5344CB8AC3E}">
        <p14:creationId xmlns:p14="http://schemas.microsoft.com/office/powerpoint/2010/main" val="329261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263467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Inner Joins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03EE601-1BAC-9746-ABDE-8DDE945555F5}"/>
              </a:ext>
            </a:extLst>
          </p:cNvPr>
          <p:cNvSpPr/>
          <p:nvPr/>
        </p:nvSpPr>
        <p:spPr>
          <a:xfrm>
            <a:off x="8859037" y="1568443"/>
            <a:ext cx="1431449" cy="1376425"/>
          </a:xfrm>
          <a:prstGeom prst="ellipse">
            <a:avLst/>
          </a:prstGeom>
          <a:solidFill>
            <a:srgbClr val="F3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venir Book" panose="02000503020000020003" pitchFamily="2" charset="0"/>
              </a:rPr>
              <a:t>Table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B12681-B930-8F4A-B8FB-DFFDFD537F51}"/>
              </a:ext>
            </a:extLst>
          </p:cNvPr>
          <p:cNvSpPr/>
          <p:nvPr/>
        </p:nvSpPr>
        <p:spPr>
          <a:xfrm>
            <a:off x="9883504" y="1568443"/>
            <a:ext cx="1431449" cy="1376425"/>
          </a:xfrm>
          <a:prstGeom prst="ellipse">
            <a:avLst/>
          </a:prstGeom>
          <a:solidFill>
            <a:srgbClr val="F3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venir Book" panose="02000503020000020003" pitchFamily="2" charset="0"/>
              </a:rPr>
              <a:t>Table 2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C3B84C7-415B-6148-93F5-CF40BECCF48E}"/>
              </a:ext>
            </a:extLst>
          </p:cNvPr>
          <p:cNvSpPr/>
          <p:nvPr/>
        </p:nvSpPr>
        <p:spPr>
          <a:xfrm>
            <a:off x="9902200" y="1768206"/>
            <a:ext cx="406983" cy="958970"/>
          </a:xfrm>
          <a:custGeom>
            <a:avLst/>
            <a:gdLst>
              <a:gd name="connsiteX0" fmla="*/ 203492 w 406983"/>
              <a:gd name="connsiteY0" fmla="*/ 0 h 958970"/>
              <a:gd name="connsiteX1" fmla="*/ 284749 w 406983"/>
              <a:gd name="connsiteY1" fmla="*/ 94699 h 958970"/>
              <a:gd name="connsiteX2" fmla="*/ 406983 w 406983"/>
              <a:gd name="connsiteY2" fmla="*/ 479485 h 958970"/>
              <a:gd name="connsiteX3" fmla="*/ 284749 w 406983"/>
              <a:gd name="connsiteY3" fmla="*/ 864272 h 958970"/>
              <a:gd name="connsiteX4" fmla="*/ 203492 w 406983"/>
              <a:gd name="connsiteY4" fmla="*/ 958970 h 958970"/>
              <a:gd name="connsiteX5" fmla="*/ 122235 w 406983"/>
              <a:gd name="connsiteY5" fmla="*/ 864272 h 958970"/>
              <a:gd name="connsiteX6" fmla="*/ 0 w 406983"/>
              <a:gd name="connsiteY6" fmla="*/ 479485 h 958970"/>
              <a:gd name="connsiteX7" fmla="*/ 122235 w 406983"/>
              <a:gd name="connsiteY7" fmla="*/ 94699 h 95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983" h="958970">
                <a:moveTo>
                  <a:pt x="203492" y="0"/>
                </a:moveTo>
                <a:lnTo>
                  <a:pt x="284749" y="94699"/>
                </a:lnTo>
                <a:cubicBezTo>
                  <a:pt x="361921" y="204538"/>
                  <a:pt x="406983" y="336951"/>
                  <a:pt x="406983" y="479485"/>
                </a:cubicBezTo>
                <a:cubicBezTo>
                  <a:pt x="406983" y="622019"/>
                  <a:pt x="361921" y="754432"/>
                  <a:pt x="284749" y="864272"/>
                </a:cubicBezTo>
                <a:lnTo>
                  <a:pt x="203492" y="958970"/>
                </a:lnTo>
                <a:lnTo>
                  <a:pt x="122235" y="864272"/>
                </a:lnTo>
                <a:cubicBezTo>
                  <a:pt x="45062" y="754432"/>
                  <a:pt x="0" y="622019"/>
                  <a:pt x="0" y="479485"/>
                </a:cubicBezTo>
                <a:cubicBezTo>
                  <a:pt x="0" y="336951"/>
                  <a:pt x="45062" y="204538"/>
                  <a:pt x="122235" y="94699"/>
                </a:cubicBezTo>
                <a:close/>
              </a:path>
            </a:pathLst>
          </a:custGeom>
          <a:solidFill>
            <a:srgbClr val="1F14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C81CE8-AE79-0F4B-92BF-D91C9DF91F65}"/>
              </a:ext>
            </a:extLst>
          </p:cNvPr>
          <p:cNvSpPr/>
          <p:nvPr/>
        </p:nvSpPr>
        <p:spPr>
          <a:xfrm>
            <a:off x="9296159" y="3087693"/>
            <a:ext cx="1619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F1431"/>
                </a:solidFill>
                <a:latin typeface="Avenir Book" panose="02000503020000020003" pitchFamily="2" charset="0"/>
              </a:rPr>
              <a:t>INNER JOIN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6AC9D4-9432-0C44-A5CC-FB190F07E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95508"/>
              </p:ext>
            </p:extLst>
          </p:nvPr>
        </p:nvGraphicFramePr>
        <p:xfrm>
          <a:off x="4767131" y="1613753"/>
          <a:ext cx="2857499" cy="1074898"/>
        </p:xfrm>
        <a:graphic>
          <a:graphicData uri="http://schemas.openxmlformats.org/drawingml/2006/table">
            <a:tbl>
              <a:tblPr/>
              <a:tblGrid>
                <a:gridCol w="736247">
                  <a:extLst>
                    <a:ext uri="{9D8B030D-6E8A-4147-A177-3AD203B41FA5}">
                      <a16:colId xmlns:a16="http://schemas.microsoft.com/office/drawing/2014/main" val="1447967541"/>
                    </a:ext>
                  </a:extLst>
                </a:gridCol>
                <a:gridCol w="1168752">
                  <a:extLst>
                    <a:ext uri="{9D8B030D-6E8A-4147-A177-3AD203B41FA5}">
                      <a16:colId xmlns:a16="http://schemas.microsoft.com/office/drawing/2014/main" val="15093172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879852734"/>
                    </a:ext>
                  </a:extLst>
                </a:gridCol>
              </a:tblGrid>
              <a:tr h="1581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 Heavy" panose="02000503020000020003" pitchFamily="2" charset="0"/>
                        </a:rPr>
                        <a:t>DEPT</a:t>
                      </a:r>
                      <a:endParaRPr lang="en-GB" sz="1200" b="1" i="0" u="none" strike="noStrike" dirty="0">
                        <a:solidFill>
                          <a:srgbClr val="F3BAAD"/>
                        </a:solidFill>
                        <a:effectLst/>
                        <a:latin typeface="Avenir Heavy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F3BAAD"/>
                        </a:solidFill>
                        <a:effectLst/>
                        <a:latin typeface="Avenir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F3BAAD"/>
                        </a:solidFill>
                        <a:effectLst/>
                        <a:latin typeface="Avenir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482018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618571"/>
                  </a:ext>
                </a:extLst>
              </a:tr>
              <a:tr h="2138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BOSTON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529232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43240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6860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7BBF4F-2EBC-2A47-B88C-288AEC448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86319"/>
              </p:ext>
            </p:extLst>
          </p:nvPr>
        </p:nvGraphicFramePr>
        <p:xfrm>
          <a:off x="1080830" y="1648954"/>
          <a:ext cx="2857500" cy="219646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66198894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9242523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59420130"/>
                    </a:ext>
                  </a:extLst>
                </a:gridCol>
              </a:tblGrid>
              <a:tr h="2159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 Heavy" panose="02000503020000020003" pitchFamily="2" charset="0"/>
                        </a:rPr>
                        <a:t>EMP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9212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ENAME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5779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PRESIDENT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9831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245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SCOTT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0849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FORD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5969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SMITH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9445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ALLEN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332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TURNER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8444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JAMES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43138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8A58A84-78ED-CF44-B1BB-9F3239349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51228"/>
              </p:ext>
            </p:extLst>
          </p:nvPr>
        </p:nvGraphicFramePr>
        <p:xfrm>
          <a:off x="1079635" y="1898955"/>
          <a:ext cx="2857500" cy="19431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66198894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9242523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5942013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ENAME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5779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PRESIDENT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9831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245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SCOTT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849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FORD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969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SMITH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445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ALLEN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32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TURNER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444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JAMES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3138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417017-6FD0-A749-BC04-432965C63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13307"/>
              </p:ext>
            </p:extLst>
          </p:nvPr>
        </p:nvGraphicFramePr>
        <p:xfrm>
          <a:off x="4764511" y="1895591"/>
          <a:ext cx="2857499" cy="791053"/>
        </p:xfrm>
        <a:graphic>
          <a:graphicData uri="http://schemas.openxmlformats.org/drawingml/2006/table">
            <a:tbl>
              <a:tblPr/>
              <a:tblGrid>
                <a:gridCol w="736247">
                  <a:extLst>
                    <a:ext uri="{9D8B030D-6E8A-4147-A177-3AD203B41FA5}">
                      <a16:colId xmlns:a16="http://schemas.microsoft.com/office/drawing/2014/main" val="1447967541"/>
                    </a:ext>
                  </a:extLst>
                </a:gridCol>
                <a:gridCol w="1168752">
                  <a:extLst>
                    <a:ext uri="{9D8B030D-6E8A-4147-A177-3AD203B41FA5}">
                      <a16:colId xmlns:a16="http://schemas.microsoft.com/office/drawing/2014/main" val="15093172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879852734"/>
                    </a:ext>
                  </a:extLst>
                </a:gridCol>
              </a:tblGrid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618571"/>
                  </a:ext>
                </a:extLst>
              </a:tr>
              <a:tr h="2138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BOSTON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529232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74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68605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47CB368-F82E-334E-9AEC-2CE6079C8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54058"/>
              </p:ext>
            </p:extLst>
          </p:nvPr>
        </p:nvGraphicFramePr>
        <p:xfrm>
          <a:off x="2637500" y="4390479"/>
          <a:ext cx="4830098" cy="1727200"/>
        </p:xfrm>
        <a:graphic>
          <a:graphicData uri="http://schemas.openxmlformats.org/drawingml/2006/table">
            <a:tbl>
              <a:tblPr/>
              <a:tblGrid>
                <a:gridCol w="904162">
                  <a:extLst>
                    <a:ext uri="{9D8B030D-6E8A-4147-A177-3AD203B41FA5}">
                      <a16:colId xmlns:a16="http://schemas.microsoft.com/office/drawing/2014/main" val="2661988949"/>
                    </a:ext>
                  </a:extLst>
                </a:gridCol>
                <a:gridCol w="904162">
                  <a:extLst>
                    <a:ext uri="{9D8B030D-6E8A-4147-A177-3AD203B41FA5}">
                      <a16:colId xmlns:a16="http://schemas.microsoft.com/office/drawing/2014/main" val="2992425232"/>
                    </a:ext>
                  </a:extLst>
                </a:gridCol>
                <a:gridCol w="933022">
                  <a:extLst>
                    <a:ext uri="{9D8B030D-6E8A-4147-A177-3AD203B41FA5}">
                      <a16:colId xmlns:a16="http://schemas.microsoft.com/office/drawing/2014/main" val="559420130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2453447036"/>
                    </a:ext>
                  </a:extLst>
                </a:gridCol>
                <a:gridCol w="1213451">
                  <a:extLst>
                    <a:ext uri="{9D8B030D-6E8A-4147-A177-3AD203B41FA5}">
                      <a16:colId xmlns:a16="http://schemas.microsoft.com/office/drawing/2014/main" val="24995759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ENAME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5779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245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SCOTT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849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FORD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969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SMITH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445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ALLEN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32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TURNER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444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JAMES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3138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B949F-F7FF-EE43-9A3A-7EAC8DF3973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488151" y="2686644"/>
            <a:ext cx="705109" cy="1994942"/>
          </a:xfrm>
          <a:prstGeom prst="straightConnector1">
            <a:avLst/>
          </a:prstGeom>
          <a:ln w="28575">
            <a:solidFill>
              <a:srgbClr val="F3BA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F2B8D4-EE23-E340-8406-D4863A13602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508385" y="3842055"/>
            <a:ext cx="376458" cy="877810"/>
          </a:xfrm>
          <a:prstGeom prst="straightConnector1">
            <a:avLst/>
          </a:prstGeom>
          <a:ln w="28575">
            <a:solidFill>
              <a:srgbClr val="F3BA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6BE90-9440-5B44-BB05-263533A8AF16}"/>
              </a:ext>
            </a:extLst>
          </p:cNvPr>
          <p:cNvSpPr/>
          <p:nvPr/>
        </p:nvSpPr>
        <p:spPr>
          <a:xfrm>
            <a:off x="2976822" y="1895591"/>
            <a:ext cx="987783" cy="19821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03AC50-8593-5745-821C-BD4836DFFE6C}"/>
              </a:ext>
            </a:extLst>
          </p:cNvPr>
          <p:cNvSpPr/>
          <p:nvPr/>
        </p:nvSpPr>
        <p:spPr>
          <a:xfrm>
            <a:off x="4773694" y="1862166"/>
            <a:ext cx="705109" cy="865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263467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Left Joins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03EE601-1BAC-9746-ABDE-8DDE945555F5}"/>
              </a:ext>
            </a:extLst>
          </p:cNvPr>
          <p:cNvSpPr/>
          <p:nvPr/>
        </p:nvSpPr>
        <p:spPr>
          <a:xfrm>
            <a:off x="8859037" y="1568443"/>
            <a:ext cx="1431449" cy="1376425"/>
          </a:xfrm>
          <a:prstGeom prst="ellipse">
            <a:avLst/>
          </a:pr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venir Book" panose="02000503020000020003" pitchFamily="2" charset="0"/>
              </a:rPr>
              <a:t>Table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B12681-B930-8F4A-B8FB-DFFDFD537F51}"/>
              </a:ext>
            </a:extLst>
          </p:cNvPr>
          <p:cNvSpPr/>
          <p:nvPr/>
        </p:nvSpPr>
        <p:spPr>
          <a:xfrm>
            <a:off x="9883504" y="1568443"/>
            <a:ext cx="1431449" cy="1376425"/>
          </a:xfrm>
          <a:prstGeom prst="ellipse">
            <a:avLst/>
          </a:prstGeom>
          <a:solidFill>
            <a:srgbClr val="F3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venir Book" panose="02000503020000020003" pitchFamily="2" charset="0"/>
              </a:rPr>
              <a:t>Table 2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C3B84C7-415B-6148-93F5-CF40BECCF48E}"/>
              </a:ext>
            </a:extLst>
          </p:cNvPr>
          <p:cNvSpPr/>
          <p:nvPr/>
        </p:nvSpPr>
        <p:spPr>
          <a:xfrm>
            <a:off x="9861859" y="1781653"/>
            <a:ext cx="406983" cy="958970"/>
          </a:xfrm>
          <a:custGeom>
            <a:avLst/>
            <a:gdLst>
              <a:gd name="connsiteX0" fmla="*/ 203492 w 406983"/>
              <a:gd name="connsiteY0" fmla="*/ 0 h 958970"/>
              <a:gd name="connsiteX1" fmla="*/ 284749 w 406983"/>
              <a:gd name="connsiteY1" fmla="*/ 94699 h 958970"/>
              <a:gd name="connsiteX2" fmla="*/ 406983 w 406983"/>
              <a:gd name="connsiteY2" fmla="*/ 479485 h 958970"/>
              <a:gd name="connsiteX3" fmla="*/ 284749 w 406983"/>
              <a:gd name="connsiteY3" fmla="*/ 864272 h 958970"/>
              <a:gd name="connsiteX4" fmla="*/ 203492 w 406983"/>
              <a:gd name="connsiteY4" fmla="*/ 958970 h 958970"/>
              <a:gd name="connsiteX5" fmla="*/ 122235 w 406983"/>
              <a:gd name="connsiteY5" fmla="*/ 864272 h 958970"/>
              <a:gd name="connsiteX6" fmla="*/ 0 w 406983"/>
              <a:gd name="connsiteY6" fmla="*/ 479485 h 958970"/>
              <a:gd name="connsiteX7" fmla="*/ 122235 w 406983"/>
              <a:gd name="connsiteY7" fmla="*/ 94699 h 95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983" h="958970">
                <a:moveTo>
                  <a:pt x="203492" y="0"/>
                </a:moveTo>
                <a:lnTo>
                  <a:pt x="284749" y="94699"/>
                </a:lnTo>
                <a:cubicBezTo>
                  <a:pt x="361921" y="204538"/>
                  <a:pt x="406983" y="336951"/>
                  <a:pt x="406983" y="479485"/>
                </a:cubicBezTo>
                <a:cubicBezTo>
                  <a:pt x="406983" y="622019"/>
                  <a:pt x="361921" y="754432"/>
                  <a:pt x="284749" y="864272"/>
                </a:cubicBezTo>
                <a:lnTo>
                  <a:pt x="203492" y="958970"/>
                </a:lnTo>
                <a:lnTo>
                  <a:pt x="122235" y="864272"/>
                </a:lnTo>
                <a:cubicBezTo>
                  <a:pt x="45062" y="754432"/>
                  <a:pt x="0" y="622019"/>
                  <a:pt x="0" y="479485"/>
                </a:cubicBezTo>
                <a:cubicBezTo>
                  <a:pt x="0" y="336951"/>
                  <a:pt x="45062" y="204538"/>
                  <a:pt x="122235" y="94699"/>
                </a:cubicBezTo>
                <a:close/>
              </a:path>
            </a:pathLst>
          </a:cu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C81CE8-AE79-0F4B-92BF-D91C9DF91F65}"/>
              </a:ext>
            </a:extLst>
          </p:cNvPr>
          <p:cNvSpPr/>
          <p:nvPr/>
        </p:nvSpPr>
        <p:spPr>
          <a:xfrm>
            <a:off x="9296159" y="3087693"/>
            <a:ext cx="1619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F1431"/>
                </a:solidFill>
                <a:latin typeface="Avenir Book" panose="02000503020000020003" pitchFamily="2" charset="0"/>
              </a:rPr>
              <a:t>LEFT JOIN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6AC9D4-9432-0C44-A5CC-FB190F07E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0618"/>
              </p:ext>
            </p:extLst>
          </p:nvPr>
        </p:nvGraphicFramePr>
        <p:xfrm>
          <a:off x="4737709" y="1752458"/>
          <a:ext cx="2857499" cy="1074898"/>
        </p:xfrm>
        <a:graphic>
          <a:graphicData uri="http://schemas.openxmlformats.org/drawingml/2006/table">
            <a:tbl>
              <a:tblPr/>
              <a:tblGrid>
                <a:gridCol w="736247">
                  <a:extLst>
                    <a:ext uri="{9D8B030D-6E8A-4147-A177-3AD203B41FA5}">
                      <a16:colId xmlns:a16="http://schemas.microsoft.com/office/drawing/2014/main" val="1447967541"/>
                    </a:ext>
                  </a:extLst>
                </a:gridCol>
                <a:gridCol w="1168752">
                  <a:extLst>
                    <a:ext uri="{9D8B030D-6E8A-4147-A177-3AD203B41FA5}">
                      <a16:colId xmlns:a16="http://schemas.microsoft.com/office/drawing/2014/main" val="15093172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879852734"/>
                    </a:ext>
                  </a:extLst>
                </a:gridCol>
              </a:tblGrid>
              <a:tr h="1581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 Heavy" panose="02000503020000020003" pitchFamily="2" charset="0"/>
                        </a:rPr>
                        <a:t>DEPT</a:t>
                      </a:r>
                      <a:endParaRPr lang="en-GB" sz="1200" b="1" i="0" u="none" strike="noStrike" dirty="0">
                        <a:solidFill>
                          <a:srgbClr val="F3BAAD"/>
                        </a:solidFill>
                        <a:effectLst/>
                        <a:latin typeface="Avenir Heavy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F3BAAD"/>
                        </a:solidFill>
                        <a:effectLst/>
                        <a:latin typeface="Avenir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F3BAAD"/>
                        </a:solidFill>
                        <a:effectLst/>
                        <a:latin typeface="Avenir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757307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618571"/>
                  </a:ext>
                </a:extLst>
              </a:tr>
              <a:tr h="2138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BOSTON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529232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43240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6860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7BBF4F-2EBC-2A47-B88C-288AEC448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662032"/>
              </p:ext>
            </p:extLst>
          </p:nvPr>
        </p:nvGraphicFramePr>
        <p:xfrm>
          <a:off x="1079635" y="1763882"/>
          <a:ext cx="2857500" cy="222694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66198894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9242523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59420130"/>
                    </a:ext>
                  </a:extLst>
                </a:gridCol>
              </a:tblGrid>
              <a:tr h="2159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 Heavy" panose="02000503020000020003" pitchFamily="2" charset="0"/>
                        </a:rPr>
                        <a:t>EMP</a:t>
                      </a:r>
                      <a:endParaRPr lang="en-GB" sz="1200" b="1" i="0" u="none" strike="noStrike" dirty="0">
                        <a:solidFill>
                          <a:srgbClr val="F3BAAD"/>
                        </a:solidFill>
                        <a:effectLst/>
                        <a:latin typeface="Avenir Heavy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8216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ENAME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5779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PRESIDENT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9831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245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SCOTT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0849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FORD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5969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SMITH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9445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ALLEN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332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TURNER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8444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JAMES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43138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8A58A84-78ED-CF44-B1BB-9F3239349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74483"/>
              </p:ext>
            </p:extLst>
          </p:nvPr>
        </p:nvGraphicFramePr>
        <p:xfrm>
          <a:off x="1079635" y="2042328"/>
          <a:ext cx="2857500" cy="19431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66198894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9242523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5942013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ENAME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5779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PRESIDENT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9831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245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SCOTT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849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FORD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969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SMITH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445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ALLEN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32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TURNER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444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JAMES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3138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47CB368-F82E-334E-9AEC-2CE6079C8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59815"/>
              </p:ext>
            </p:extLst>
          </p:nvPr>
        </p:nvGraphicFramePr>
        <p:xfrm>
          <a:off x="2637500" y="4209419"/>
          <a:ext cx="4830098" cy="1943100"/>
        </p:xfrm>
        <a:graphic>
          <a:graphicData uri="http://schemas.openxmlformats.org/drawingml/2006/table">
            <a:tbl>
              <a:tblPr/>
              <a:tblGrid>
                <a:gridCol w="904162">
                  <a:extLst>
                    <a:ext uri="{9D8B030D-6E8A-4147-A177-3AD203B41FA5}">
                      <a16:colId xmlns:a16="http://schemas.microsoft.com/office/drawing/2014/main" val="2661988949"/>
                    </a:ext>
                  </a:extLst>
                </a:gridCol>
                <a:gridCol w="904162">
                  <a:extLst>
                    <a:ext uri="{9D8B030D-6E8A-4147-A177-3AD203B41FA5}">
                      <a16:colId xmlns:a16="http://schemas.microsoft.com/office/drawing/2014/main" val="2992425232"/>
                    </a:ext>
                  </a:extLst>
                </a:gridCol>
                <a:gridCol w="933022">
                  <a:extLst>
                    <a:ext uri="{9D8B030D-6E8A-4147-A177-3AD203B41FA5}">
                      <a16:colId xmlns:a16="http://schemas.microsoft.com/office/drawing/2014/main" val="559420130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2453447036"/>
                    </a:ext>
                  </a:extLst>
                </a:gridCol>
                <a:gridCol w="1213451">
                  <a:extLst>
                    <a:ext uri="{9D8B030D-6E8A-4147-A177-3AD203B41FA5}">
                      <a16:colId xmlns:a16="http://schemas.microsoft.com/office/drawing/2014/main" val="24995759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ENAME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5779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PRESIDENT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86777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245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SCOTT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849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FORD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969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SMITH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445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ALLEN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32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TURNER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444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JAMES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3138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417017-6FD0-A749-BC04-432965C63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11523"/>
              </p:ext>
            </p:extLst>
          </p:nvPr>
        </p:nvGraphicFramePr>
        <p:xfrm>
          <a:off x="4739214" y="2031680"/>
          <a:ext cx="2857499" cy="791053"/>
        </p:xfrm>
        <a:graphic>
          <a:graphicData uri="http://schemas.openxmlformats.org/drawingml/2006/table">
            <a:tbl>
              <a:tblPr/>
              <a:tblGrid>
                <a:gridCol w="736247">
                  <a:extLst>
                    <a:ext uri="{9D8B030D-6E8A-4147-A177-3AD203B41FA5}">
                      <a16:colId xmlns:a16="http://schemas.microsoft.com/office/drawing/2014/main" val="1447967541"/>
                    </a:ext>
                  </a:extLst>
                </a:gridCol>
                <a:gridCol w="1168752">
                  <a:extLst>
                    <a:ext uri="{9D8B030D-6E8A-4147-A177-3AD203B41FA5}">
                      <a16:colId xmlns:a16="http://schemas.microsoft.com/office/drawing/2014/main" val="15093172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879852734"/>
                    </a:ext>
                  </a:extLst>
                </a:gridCol>
              </a:tblGrid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618571"/>
                  </a:ext>
                </a:extLst>
              </a:tr>
              <a:tr h="2138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BOSTON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529232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74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686052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B949F-F7FF-EE43-9A3A-7EAC8DF3973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706319" y="2822733"/>
            <a:ext cx="461644" cy="1386686"/>
          </a:xfrm>
          <a:prstGeom prst="straightConnector1">
            <a:avLst/>
          </a:prstGeom>
          <a:ln w="28575">
            <a:solidFill>
              <a:srgbClr val="F3BA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F2B8D4-EE23-E340-8406-D4863A13602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508385" y="3985428"/>
            <a:ext cx="129115" cy="223991"/>
          </a:xfrm>
          <a:prstGeom prst="straightConnector1">
            <a:avLst/>
          </a:prstGeom>
          <a:ln w="28575">
            <a:solidFill>
              <a:srgbClr val="F3BA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B954AA4-8694-644E-AD9E-B54BED79D3FB}"/>
              </a:ext>
            </a:extLst>
          </p:cNvPr>
          <p:cNvSpPr/>
          <p:nvPr/>
        </p:nvSpPr>
        <p:spPr>
          <a:xfrm>
            <a:off x="2637500" y="4410635"/>
            <a:ext cx="4830098" cy="2420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498305-E17F-FC45-8603-326B84F318F9}"/>
              </a:ext>
            </a:extLst>
          </p:cNvPr>
          <p:cNvSpPr/>
          <p:nvPr/>
        </p:nvSpPr>
        <p:spPr>
          <a:xfrm>
            <a:off x="2960174" y="2022806"/>
            <a:ext cx="987783" cy="19821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B90437-B18F-7949-A746-586D00C9BB8F}"/>
              </a:ext>
            </a:extLst>
          </p:cNvPr>
          <p:cNvSpPr/>
          <p:nvPr/>
        </p:nvSpPr>
        <p:spPr>
          <a:xfrm>
            <a:off x="4740128" y="1994701"/>
            <a:ext cx="705109" cy="865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1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263467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Left Joins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03EE601-1BAC-9746-ABDE-8DDE945555F5}"/>
              </a:ext>
            </a:extLst>
          </p:cNvPr>
          <p:cNvSpPr/>
          <p:nvPr/>
        </p:nvSpPr>
        <p:spPr>
          <a:xfrm>
            <a:off x="8859037" y="1568443"/>
            <a:ext cx="1431449" cy="1376425"/>
          </a:xfrm>
          <a:prstGeom prst="ellipse">
            <a:avLst/>
          </a:pr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venir Book" panose="02000503020000020003" pitchFamily="2" charset="0"/>
              </a:rPr>
              <a:t>Table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B12681-B930-8F4A-B8FB-DFFDFD537F51}"/>
              </a:ext>
            </a:extLst>
          </p:cNvPr>
          <p:cNvSpPr/>
          <p:nvPr/>
        </p:nvSpPr>
        <p:spPr>
          <a:xfrm>
            <a:off x="9883504" y="1568443"/>
            <a:ext cx="1431449" cy="1376425"/>
          </a:xfrm>
          <a:prstGeom prst="ellipse">
            <a:avLst/>
          </a:prstGeom>
          <a:solidFill>
            <a:srgbClr val="F3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venir Book" panose="02000503020000020003" pitchFamily="2" charset="0"/>
              </a:rPr>
              <a:t>Table 2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C3B84C7-415B-6148-93F5-CF40BECCF48E}"/>
              </a:ext>
            </a:extLst>
          </p:cNvPr>
          <p:cNvSpPr/>
          <p:nvPr/>
        </p:nvSpPr>
        <p:spPr>
          <a:xfrm>
            <a:off x="9861859" y="1781653"/>
            <a:ext cx="406983" cy="958970"/>
          </a:xfrm>
          <a:custGeom>
            <a:avLst/>
            <a:gdLst>
              <a:gd name="connsiteX0" fmla="*/ 203492 w 406983"/>
              <a:gd name="connsiteY0" fmla="*/ 0 h 958970"/>
              <a:gd name="connsiteX1" fmla="*/ 284749 w 406983"/>
              <a:gd name="connsiteY1" fmla="*/ 94699 h 958970"/>
              <a:gd name="connsiteX2" fmla="*/ 406983 w 406983"/>
              <a:gd name="connsiteY2" fmla="*/ 479485 h 958970"/>
              <a:gd name="connsiteX3" fmla="*/ 284749 w 406983"/>
              <a:gd name="connsiteY3" fmla="*/ 864272 h 958970"/>
              <a:gd name="connsiteX4" fmla="*/ 203492 w 406983"/>
              <a:gd name="connsiteY4" fmla="*/ 958970 h 958970"/>
              <a:gd name="connsiteX5" fmla="*/ 122235 w 406983"/>
              <a:gd name="connsiteY5" fmla="*/ 864272 h 958970"/>
              <a:gd name="connsiteX6" fmla="*/ 0 w 406983"/>
              <a:gd name="connsiteY6" fmla="*/ 479485 h 958970"/>
              <a:gd name="connsiteX7" fmla="*/ 122235 w 406983"/>
              <a:gd name="connsiteY7" fmla="*/ 94699 h 95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983" h="958970">
                <a:moveTo>
                  <a:pt x="203492" y="0"/>
                </a:moveTo>
                <a:lnTo>
                  <a:pt x="284749" y="94699"/>
                </a:lnTo>
                <a:cubicBezTo>
                  <a:pt x="361921" y="204538"/>
                  <a:pt x="406983" y="336951"/>
                  <a:pt x="406983" y="479485"/>
                </a:cubicBezTo>
                <a:cubicBezTo>
                  <a:pt x="406983" y="622019"/>
                  <a:pt x="361921" y="754432"/>
                  <a:pt x="284749" y="864272"/>
                </a:cubicBezTo>
                <a:lnTo>
                  <a:pt x="203492" y="958970"/>
                </a:lnTo>
                <a:lnTo>
                  <a:pt x="122235" y="864272"/>
                </a:lnTo>
                <a:cubicBezTo>
                  <a:pt x="45062" y="754432"/>
                  <a:pt x="0" y="622019"/>
                  <a:pt x="0" y="479485"/>
                </a:cubicBezTo>
                <a:cubicBezTo>
                  <a:pt x="0" y="336951"/>
                  <a:pt x="45062" y="204538"/>
                  <a:pt x="122235" y="94699"/>
                </a:cubicBezTo>
                <a:close/>
              </a:path>
            </a:pathLst>
          </a:cu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C81CE8-AE79-0F4B-92BF-D91C9DF91F65}"/>
              </a:ext>
            </a:extLst>
          </p:cNvPr>
          <p:cNvSpPr/>
          <p:nvPr/>
        </p:nvSpPr>
        <p:spPr>
          <a:xfrm>
            <a:off x="9296159" y="3087693"/>
            <a:ext cx="1619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F1431"/>
                </a:solidFill>
                <a:latin typeface="Avenir Book" panose="02000503020000020003" pitchFamily="2" charset="0"/>
              </a:rPr>
              <a:t>LEFT JOIN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6AC9D4-9432-0C44-A5CC-FB190F07E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77062"/>
              </p:ext>
            </p:extLst>
          </p:nvPr>
        </p:nvGraphicFramePr>
        <p:xfrm>
          <a:off x="1127244" y="1737700"/>
          <a:ext cx="2857499" cy="1074898"/>
        </p:xfrm>
        <a:graphic>
          <a:graphicData uri="http://schemas.openxmlformats.org/drawingml/2006/table">
            <a:tbl>
              <a:tblPr/>
              <a:tblGrid>
                <a:gridCol w="736247">
                  <a:extLst>
                    <a:ext uri="{9D8B030D-6E8A-4147-A177-3AD203B41FA5}">
                      <a16:colId xmlns:a16="http://schemas.microsoft.com/office/drawing/2014/main" val="1447967541"/>
                    </a:ext>
                  </a:extLst>
                </a:gridCol>
                <a:gridCol w="1168752">
                  <a:extLst>
                    <a:ext uri="{9D8B030D-6E8A-4147-A177-3AD203B41FA5}">
                      <a16:colId xmlns:a16="http://schemas.microsoft.com/office/drawing/2014/main" val="15093172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879852734"/>
                    </a:ext>
                  </a:extLst>
                </a:gridCol>
              </a:tblGrid>
              <a:tr h="1581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 Heavy" panose="02000503020000020003" pitchFamily="2" charset="0"/>
                        </a:rPr>
                        <a:t>DEPT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F3BAAD"/>
                        </a:solidFill>
                        <a:effectLst/>
                        <a:latin typeface="Avenir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F3BAAD"/>
                        </a:solidFill>
                        <a:effectLst/>
                        <a:latin typeface="Avenir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39491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618571"/>
                  </a:ext>
                </a:extLst>
              </a:tr>
              <a:tr h="2138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BOSTON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529232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43240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6860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7BBF4F-2EBC-2A47-B88C-288AEC448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97314"/>
              </p:ext>
            </p:extLst>
          </p:nvPr>
        </p:nvGraphicFramePr>
        <p:xfrm>
          <a:off x="4865765" y="1564413"/>
          <a:ext cx="2857500" cy="222694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66198894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9242523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59420130"/>
                    </a:ext>
                  </a:extLst>
                </a:gridCol>
              </a:tblGrid>
              <a:tr h="2159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 Heavy" panose="02000503020000020003" pitchFamily="2" charset="0"/>
                        </a:rPr>
                        <a:t>EMP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7475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ENAME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5779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PRESIDENT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9831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245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SCOTT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0849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FORD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5969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SMITH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9445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ALLEN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332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TURNER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8444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JAMES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43138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8A58A84-78ED-CF44-B1BB-9F3239349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23289"/>
              </p:ext>
            </p:extLst>
          </p:nvPr>
        </p:nvGraphicFramePr>
        <p:xfrm>
          <a:off x="4865012" y="1849251"/>
          <a:ext cx="2857500" cy="19431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66198894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9242523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5942013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ENAME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5779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PRESIDENT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9831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245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SCOTT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849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FORD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969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SMITH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445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ALLEN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32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TURNER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444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JAMES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3138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47CB368-F82E-334E-9AEC-2CE6079C8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97396"/>
              </p:ext>
            </p:extLst>
          </p:nvPr>
        </p:nvGraphicFramePr>
        <p:xfrm>
          <a:off x="1713977" y="3979349"/>
          <a:ext cx="4830098" cy="1943100"/>
        </p:xfrm>
        <a:graphic>
          <a:graphicData uri="http://schemas.openxmlformats.org/drawingml/2006/table">
            <a:tbl>
              <a:tblPr/>
              <a:tblGrid>
                <a:gridCol w="719941">
                  <a:extLst>
                    <a:ext uri="{9D8B030D-6E8A-4147-A177-3AD203B41FA5}">
                      <a16:colId xmlns:a16="http://schemas.microsoft.com/office/drawing/2014/main" val="2661988949"/>
                    </a:ext>
                  </a:extLst>
                </a:gridCol>
                <a:gridCol w="1088383">
                  <a:extLst>
                    <a:ext uri="{9D8B030D-6E8A-4147-A177-3AD203B41FA5}">
                      <a16:colId xmlns:a16="http://schemas.microsoft.com/office/drawing/2014/main" val="2992425232"/>
                    </a:ext>
                  </a:extLst>
                </a:gridCol>
                <a:gridCol w="933022">
                  <a:extLst>
                    <a:ext uri="{9D8B030D-6E8A-4147-A177-3AD203B41FA5}">
                      <a16:colId xmlns:a16="http://schemas.microsoft.com/office/drawing/2014/main" val="559420130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2453447036"/>
                    </a:ext>
                  </a:extLst>
                </a:gridCol>
                <a:gridCol w="1213451">
                  <a:extLst>
                    <a:ext uri="{9D8B030D-6E8A-4147-A177-3AD203B41FA5}">
                      <a16:colId xmlns:a16="http://schemas.microsoft.com/office/drawing/2014/main" val="24995759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ENAME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5779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BOSTON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86777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245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SCOTT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849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FORD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969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SMITH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445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ALLEN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32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TURNER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444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JAMES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3138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417017-6FD0-A749-BC04-432965C63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12630"/>
              </p:ext>
            </p:extLst>
          </p:nvPr>
        </p:nvGraphicFramePr>
        <p:xfrm>
          <a:off x="1128963" y="2022195"/>
          <a:ext cx="2857499" cy="791053"/>
        </p:xfrm>
        <a:graphic>
          <a:graphicData uri="http://schemas.openxmlformats.org/drawingml/2006/table">
            <a:tbl>
              <a:tblPr/>
              <a:tblGrid>
                <a:gridCol w="736247">
                  <a:extLst>
                    <a:ext uri="{9D8B030D-6E8A-4147-A177-3AD203B41FA5}">
                      <a16:colId xmlns:a16="http://schemas.microsoft.com/office/drawing/2014/main" val="1447967541"/>
                    </a:ext>
                  </a:extLst>
                </a:gridCol>
                <a:gridCol w="1168752">
                  <a:extLst>
                    <a:ext uri="{9D8B030D-6E8A-4147-A177-3AD203B41FA5}">
                      <a16:colId xmlns:a16="http://schemas.microsoft.com/office/drawing/2014/main" val="15093172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879852734"/>
                    </a:ext>
                  </a:extLst>
                </a:gridCol>
              </a:tblGrid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618571"/>
                  </a:ext>
                </a:extLst>
              </a:tr>
              <a:tr h="2138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BOSTON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29232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74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686052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B949F-F7FF-EE43-9A3A-7EAC8DF3973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557712" y="2813248"/>
            <a:ext cx="278085" cy="1467645"/>
          </a:xfrm>
          <a:prstGeom prst="straightConnector1">
            <a:avLst/>
          </a:prstGeom>
          <a:ln w="28575">
            <a:solidFill>
              <a:srgbClr val="F3BA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F2B8D4-EE23-E340-8406-D4863A13602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25771" y="3792351"/>
            <a:ext cx="1167991" cy="488542"/>
          </a:xfrm>
          <a:prstGeom prst="straightConnector1">
            <a:avLst/>
          </a:prstGeom>
          <a:ln w="28575">
            <a:solidFill>
              <a:srgbClr val="F3BA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B954AA4-8694-644E-AD9E-B54BED79D3FB}"/>
              </a:ext>
            </a:extLst>
          </p:cNvPr>
          <p:cNvSpPr/>
          <p:nvPr/>
        </p:nvSpPr>
        <p:spPr>
          <a:xfrm>
            <a:off x="1713977" y="4177545"/>
            <a:ext cx="4830098" cy="2420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72289E-730D-334F-AF58-B079F51E61A0}"/>
              </a:ext>
            </a:extLst>
          </p:cNvPr>
          <p:cNvSpPr/>
          <p:nvPr/>
        </p:nvSpPr>
        <p:spPr>
          <a:xfrm>
            <a:off x="6753071" y="1849251"/>
            <a:ext cx="987783" cy="19821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41E730-35F0-8340-9624-8302207D9483}"/>
              </a:ext>
            </a:extLst>
          </p:cNvPr>
          <p:cNvSpPr/>
          <p:nvPr/>
        </p:nvSpPr>
        <p:spPr>
          <a:xfrm>
            <a:off x="1138228" y="2021545"/>
            <a:ext cx="705109" cy="7910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0A740E9-2E65-CA41-85F3-64021F0F9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72057"/>
              </p:ext>
            </p:extLst>
          </p:nvPr>
        </p:nvGraphicFramePr>
        <p:xfrm>
          <a:off x="1713977" y="3974435"/>
          <a:ext cx="4830098" cy="1943100"/>
        </p:xfrm>
        <a:graphic>
          <a:graphicData uri="http://schemas.openxmlformats.org/drawingml/2006/table">
            <a:tbl>
              <a:tblPr/>
              <a:tblGrid>
                <a:gridCol w="719941">
                  <a:extLst>
                    <a:ext uri="{9D8B030D-6E8A-4147-A177-3AD203B41FA5}">
                      <a16:colId xmlns:a16="http://schemas.microsoft.com/office/drawing/2014/main" val="2661988949"/>
                    </a:ext>
                  </a:extLst>
                </a:gridCol>
                <a:gridCol w="1088383">
                  <a:extLst>
                    <a:ext uri="{9D8B030D-6E8A-4147-A177-3AD203B41FA5}">
                      <a16:colId xmlns:a16="http://schemas.microsoft.com/office/drawing/2014/main" val="2992425232"/>
                    </a:ext>
                  </a:extLst>
                </a:gridCol>
                <a:gridCol w="933022">
                  <a:extLst>
                    <a:ext uri="{9D8B030D-6E8A-4147-A177-3AD203B41FA5}">
                      <a16:colId xmlns:a16="http://schemas.microsoft.com/office/drawing/2014/main" val="559420130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2453447036"/>
                    </a:ext>
                  </a:extLst>
                </a:gridCol>
                <a:gridCol w="1213451">
                  <a:extLst>
                    <a:ext uri="{9D8B030D-6E8A-4147-A177-3AD203B41FA5}">
                      <a16:colId xmlns:a16="http://schemas.microsoft.com/office/drawing/2014/main" val="24995759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ENAME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5779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PRESIDENT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86777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245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SCOTT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849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FORD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969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SMITH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445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ALLEN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32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TURNER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444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JAMES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3138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263467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Right Joins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03EE601-1BAC-9746-ABDE-8DDE945555F5}"/>
              </a:ext>
            </a:extLst>
          </p:cNvPr>
          <p:cNvSpPr/>
          <p:nvPr/>
        </p:nvSpPr>
        <p:spPr>
          <a:xfrm>
            <a:off x="8859037" y="1568443"/>
            <a:ext cx="1431449" cy="1376425"/>
          </a:xfrm>
          <a:prstGeom prst="ellipse">
            <a:avLst/>
          </a:prstGeom>
          <a:solidFill>
            <a:srgbClr val="F3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venir Book" panose="02000503020000020003" pitchFamily="2" charset="0"/>
              </a:rPr>
              <a:t>Table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B12681-B930-8F4A-B8FB-DFFDFD537F51}"/>
              </a:ext>
            </a:extLst>
          </p:cNvPr>
          <p:cNvSpPr/>
          <p:nvPr/>
        </p:nvSpPr>
        <p:spPr>
          <a:xfrm>
            <a:off x="9883504" y="1568443"/>
            <a:ext cx="1431449" cy="1376425"/>
          </a:xfrm>
          <a:prstGeom prst="ellipse">
            <a:avLst/>
          </a:pr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venir Book" panose="02000503020000020003" pitchFamily="2" charset="0"/>
              </a:rPr>
              <a:t>Table 2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C3B84C7-415B-6148-93F5-CF40BECCF48E}"/>
              </a:ext>
            </a:extLst>
          </p:cNvPr>
          <p:cNvSpPr/>
          <p:nvPr/>
        </p:nvSpPr>
        <p:spPr>
          <a:xfrm>
            <a:off x="9861859" y="1781653"/>
            <a:ext cx="406983" cy="958970"/>
          </a:xfrm>
          <a:custGeom>
            <a:avLst/>
            <a:gdLst>
              <a:gd name="connsiteX0" fmla="*/ 203492 w 406983"/>
              <a:gd name="connsiteY0" fmla="*/ 0 h 958970"/>
              <a:gd name="connsiteX1" fmla="*/ 284749 w 406983"/>
              <a:gd name="connsiteY1" fmla="*/ 94699 h 958970"/>
              <a:gd name="connsiteX2" fmla="*/ 406983 w 406983"/>
              <a:gd name="connsiteY2" fmla="*/ 479485 h 958970"/>
              <a:gd name="connsiteX3" fmla="*/ 284749 w 406983"/>
              <a:gd name="connsiteY3" fmla="*/ 864272 h 958970"/>
              <a:gd name="connsiteX4" fmla="*/ 203492 w 406983"/>
              <a:gd name="connsiteY4" fmla="*/ 958970 h 958970"/>
              <a:gd name="connsiteX5" fmla="*/ 122235 w 406983"/>
              <a:gd name="connsiteY5" fmla="*/ 864272 h 958970"/>
              <a:gd name="connsiteX6" fmla="*/ 0 w 406983"/>
              <a:gd name="connsiteY6" fmla="*/ 479485 h 958970"/>
              <a:gd name="connsiteX7" fmla="*/ 122235 w 406983"/>
              <a:gd name="connsiteY7" fmla="*/ 94699 h 95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983" h="958970">
                <a:moveTo>
                  <a:pt x="203492" y="0"/>
                </a:moveTo>
                <a:lnTo>
                  <a:pt x="284749" y="94699"/>
                </a:lnTo>
                <a:cubicBezTo>
                  <a:pt x="361921" y="204538"/>
                  <a:pt x="406983" y="336951"/>
                  <a:pt x="406983" y="479485"/>
                </a:cubicBezTo>
                <a:cubicBezTo>
                  <a:pt x="406983" y="622019"/>
                  <a:pt x="361921" y="754432"/>
                  <a:pt x="284749" y="864272"/>
                </a:cubicBezTo>
                <a:lnTo>
                  <a:pt x="203492" y="958970"/>
                </a:lnTo>
                <a:lnTo>
                  <a:pt x="122235" y="864272"/>
                </a:lnTo>
                <a:cubicBezTo>
                  <a:pt x="45062" y="754432"/>
                  <a:pt x="0" y="622019"/>
                  <a:pt x="0" y="479485"/>
                </a:cubicBezTo>
                <a:cubicBezTo>
                  <a:pt x="0" y="336951"/>
                  <a:pt x="45062" y="204538"/>
                  <a:pt x="122235" y="94699"/>
                </a:cubicBezTo>
                <a:close/>
              </a:path>
            </a:pathLst>
          </a:cu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C81CE8-AE79-0F4B-92BF-D91C9DF91F65}"/>
              </a:ext>
            </a:extLst>
          </p:cNvPr>
          <p:cNvSpPr/>
          <p:nvPr/>
        </p:nvSpPr>
        <p:spPr>
          <a:xfrm>
            <a:off x="9296159" y="3087693"/>
            <a:ext cx="1619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F1431"/>
                </a:solidFill>
                <a:latin typeface="Avenir Book" panose="02000503020000020003" pitchFamily="2" charset="0"/>
              </a:rPr>
              <a:t>RIGHT JOIN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6AC9D4-9432-0C44-A5CC-FB190F07E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099042"/>
              </p:ext>
            </p:extLst>
          </p:nvPr>
        </p:nvGraphicFramePr>
        <p:xfrm>
          <a:off x="1275078" y="1873452"/>
          <a:ext cx="2857499" cy="1074898"/>
        </p:xfrm>
        <a:graphic>
          <a:graphicData uri="http://schemas.openxmlformats.org/drawingml/2006/table">
            <a:tbl>
              <a:tblPr/>
              <a:tblGrid>
                <a:gridCol w="736247">
                  <a:extLst>
                    <a:ext uri="{9D8B030D-6E8A-4147-A177-3AD203B41FA5}">
                      <a16:colId xmlns:a16="http://schemas.microsoft.com/office/drawing/2014/main" val="1447967541"/>
                    </a:ext>
                  </a:extLst>
                </a:gridCol>
                <a:gridCol w="1168752">
                  <a:extLst>
                    <a:ext uri="{9D8B030D-6E8A-4147-A177-3AD203B41FA5}">
                      <a16:colId xmlns:a16="http://schemas.microsoft.com/office/drawing/2014/main" val="15093172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879852734"/>
                    </a:ext>
                  </a:extLst>
                </a:gridCol>
              </a:tblGrid>
              <a:tr h="1581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 Heavy" panose="02000503020000020003" pitchFamily="2" charset="0"/>
                        </a:rPr>
                        <a:t>DEPT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F3BAAD"/>
                        </a:solidFill>
                        <a:effectLst/>
                        <a:latin typeface="Avenir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F3BAAD"/>
                        </a:solidFill>
                        <a:effectLst/>
                        <a:latin typeface="Avenir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544387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618571"/>
                  </a:ext>
                </a:extLst>
              </a:tr>
              <a:tr h="2138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BOSTON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529232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43240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6860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7BBF4F-2EBC-2A47-B88C-288AEC448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31015"/>
              </p:ext>
            </p:extLst>
          </p:nvPr>
        </p:nvGraphicFramePr>
        <p:xfrm>
          <a:off x="4873036" y="1646323"/>
          <a:ext cx="2857500" cy="222694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66198894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9242523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59420130"/>
                    </a:ext>
                  </a:extLst>
                </a:gridCol>
              </a:tblGrid>
              <a:tr h="2159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 Heavy" panose="02000503020000020003" pitchFamily="2" charset="0"/>
                        </a:rPr>
                        <a:t>EMP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3711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ENAME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5779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PRESIDENT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9831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245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SCOTT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0849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FORD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5969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SMITH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9445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ALLEN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332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TURNER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8444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JAMES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43138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8A58A84-78ED-CF44-B1BB-9F3239349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91600"/>
              </p:ext>
            </p:extLst>
          </p:nvPr>
        </p:nvGraphicFramePr>
        <p:xfrm>
          <a:off x="4871382" y="1928151"/>
          <a:ext cx="2857500" cy="19431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66198894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9242523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5942013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ENAME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5779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PRESIDENT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9831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245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SCOTT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849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FORD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969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SMITH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445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ALLEN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32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TURNER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444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JAMES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3138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417017-6FD0-A749-BC04-432965C63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53812"/>
              </p:ext>
            </p:extLst>
          </p:nvPr>
        </p:nvGraphicFramePr>
        <p:xfrm>
          <a:off x="1271527" y="2159810"/>
          <a:ext cx="2857499" cy="791053"/>
        </p:xfrm>
        <a:graphic>
          <a:graphicData uri="http://schemas.openxmlformats.org/drawingml/2006/table">
            <a:tbl>
              <a:tblPr/>
              <a:tblGrid>
                <a:gridCol w="736247">
                  <a:extLst>
                    <a:ext uri="{9D8B030D-6E8A-4147-A177-3AD203B41FA5}">
                      <a16:colId xmlns:a16="http://schemas.microsoft.com/office/drawing/2014/main" val="1447967541"/>
                    </a:ext>
                  </a:extLst>
                </a:gridCol>
                <a:gridCol w="1168752">
                  <a:extLst>
                    <a:ext uri="{9D8B030D-6E8A-4147-A177-3AD203B41FA5}">
                      <a16:colId xmlns:a16="http://schemas.microsoft.com/office/drawing/2014/main" val="15093172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879852734"/>
                    </a:ext>
                  </a:extLst>
                </a:gridCol>
              </a:tblGrid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618571"/>
                  </a:ext>
                </a:extLst>
              </a:tr>
              <a:tr h="2138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BOSTON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29232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74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686052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B949F-F7FF-EE43-9A3A-7EAC8DF3973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700276" y="2950863"/>
            <a:ext cx="280668" cy="1226682"/>
          </a:xfrm>
          <a:prstGeom prst="straightConnector1">
            <a:avLst/>
          </a:prstGeom>
          <a:ln w="28575">
            <a:solidFill>
              <a:srgbClr val="F3BA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F2B8D4-EE23-E340-8406-D4863A13602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698972" y="3871251"/>
            <a:ext cx="601160" cy="290023"/>
          </a:xfrm>
          <a:prstGeom prst="straightConnector1">
            <a:avLst/>
          </a:prstGeom>
          <a:ln w="28575">
            <a:solidFill>
              <a:srgbClr val="F3BA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CD1BCD3-DA72-1146-BD20-E07A63A21F0E}"/>
              </a:ext>
            </a:extLst>
          </p:cNvPr>
          <p:cNvSpPr/>
          <p:nvPr/>
        </p:nvSpPr>
        <p:spPr>
          <a:xfrm>
            <a:off x="1713977" y="4177545"/>
            <a:ext cx="4830098" cy="2420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CEABE8-33B8-3048-90BE-2FF8332FB22E}"/>
              </a:ext>
            </a:extLst>
          </p:cNvPr>
          <p:cNvSpPr/>
          <p:nvPr/>
        </p:nvSpPr>
        <p:spPr>
          <a:xfrm>
            <a:off x="6736770" y="1890116"/>
            <a:ext cx="987783" cy="19821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C74DC5-E779-AD47-B793-719E8524568C}"/>
              </a:ext>
            </a:extLst>
          </p:cNvPr>
          <p:cNvSpPr/>
          <p:nvPr/>
        </p:nvSpPr>
        <p:spPr>
          <a:xfrm>
            <a:off x="1271435" y="2122831"/>
            <a:ext cx="705109" cy="865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6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263467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Full Outer Joins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03EE601-1BAC-9746-ABDE-8DDE945555F5}"/>
              </a:ext>
            </a:extLst>
          </p:cNvPr>
          <p:cNvSpPr/>
          <p:nvPr/>
        </p:nvSpPr>
        <p:spPr>
          <a:xfrm>
            <a:off x="8859037" y="1568443"/>
            <a:ext cx="1431449" cy="1376425"/>
          </a:xfrm>
          <a:prstGeom prst="ellipse">
            <a:avLst/>
          </a:pr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venir Book" panose="02000503020000020003" pitchFamily="2" charset="0"/>
              </a:rPr>
              <a:t>Table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B12681-B930-8F4A-B8FB-DFFDFD537F51}"/>
              </a:ext>
            </a:extLst>
          </p:cNvPr>
          <p:cNvSpPr/>
          <p:nvPr/>
        </p:nvSpPr>
        <p:spPr>
          <a:xfrm>
            <a:off x="9883504" y="1568443"/>
            <a:ext cx="1431449" cy="1376425"/>
          </a:xfrm>
          <a:prstGeom prst="ellipse">
            <a:avLst/>
          </a:pr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venir Book" panose="02000503020000020003" pitchFamily="2" charset="0"/>
              </a:rPr>
              <a:t>Table 2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C3B84C7-415B-6148-93F5-CF40BECCF48E}"/>
              </a:ext>
            </a:extLst>
          </p:cNvPr>
          <p:cNvSpPr/>
          <p:nvPr/>
        </p:nvSpPr>
        <p:spPr>
          <a:xfrm>
            <a:off x="9861859" y="1781653"/>
            <a:ext cx="406983" cy="958970"/>
          </a:xfrm>
          <a:custGeom>
            <a:avLst/>
            <a:gdLst>
              <a:gd name="connsiteX0" fmla="*/ 203492 w 406983"/>
              <a:gd name="connsiteY0" fmla="*/ 0 h 958970"/>
              <a:gd name="connsiteX1" fmla="*/ 284749 w 406983"/>
              <a:gd name="connsiteY1" fmla="*/ 94699 h 958970"/>
              <a:gd name="connsiteX2" fmla="*/ 406983 w 406983"/>
              <a:gd name="connsiteY2" fmla="*/ 479485 h 958970"/>
              <a:gd name="connsiteX3" fmla="*/ 284749 w 406983"/>
              <a:gd name="connsiteY3" fmla="*/ 864272 h 958970"/>
              <a:gd name="connsiteX4" fmla="*/ 203492 w 406983"/>
              <a:gd name="connsiteY4" fmla="*/ 958970 h 958970"/>
              <a:gd name="connsiteX5" fmla="*/ 122235 w 406983"/>
              <a:gd name="connsiteY5" fmla="*/ 864272 h 958970"/>
              <a:gd name="connsiteX6" fmla="*/ 0 w 406983"/>
              <a:gd name="connsiteY6" fmla="*/ 479485 h 958970"/>
              <a:gd name="connsiteX7" fmla="*/ 122235 w 406983"/>
              <a:gd name="connsiteY7" fmla="*/ 94699 h 95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983" h="958970">
                <a:moveTo>
                  <a:pt x="203492" y="0"/>
                </a:moveTo>
                <a:lnTo>
                  <a:pt x="284749" y="94699"/>
                </a:lnTo>
                <a:cubicBezTo>
                  <a:pt x="361921" y="204538"/>
                  <a:pt x="406983" y="336951"/>
                  <a:pt x="406983" y="479485"/>
                </a:cubicBezTo>
                <a:cubicBezTo>
                  <a:pt x="406983" y="622019"/>
                  <a:pt x="361921" y="754432"/>
                  <a:pt x="284749" y="864272"/>
                </a:cubicBezTo>
                <a:lnTo>
                  <a:pt x="203492" y="958970"/>
                </a:lnTo>
                <a:lnTo>
                  <a:pt x="122235" y="864272"/>
                </a:lnTo>
                <a:cubicBezTo>
                  <a:pt x="45062" y="754432"/>
                  <a:pt x="0" y="622019"/>
                  <a:pt x="0" y="479485"/>
                </a:cubicBezTo>
                <a:cubicBezTo>
                  <a:pt x="0" y="336951"/>
                  <a:pt x="45062" y="204538"/>
                  <a:pt x="122235" y="94699"/>
                </a:cubicBezTo>
                <a:close/>
              </a:path>
            </a:pathLst>
          </a:cu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C81CE8-AE79-0F4B-92BF-D91C9DF91F65}"/>
              </a:ext>
            </a:extLst>
          </p:cNvPr>
          <p:cNvSpPr/>
          <p:nvPr/>
        </p:nvSpPr>
        <p:spPr>
          <a:xfrm>
            <a:off x="9005572" y="3087693"/>
            <a:ext cx="2426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F1431"/>
                </a:solidFill>
                <a:latin typeface="Avenir Book" panose="02000503020000020003" pitchFamily="2" charset="0"/>
              </a:rPr>
              <a:t>FULL OUTER JOIN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6AC9D4-9432-0C44-A5CC-FB190F07E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67514"/>
              </p:ext>
            </p:extLst>
          </p:nvPr>
        </p:nvGraphicFramePr>
        <p:xfrm>
          <a:off x="1276776" y="1723978"/>
          <a:ext cx="2857499" cy="1074898"/>
        </p:xfrm>
        <a:graphic>
          <a:graphicData uri="http://schemas.openxmlformats.org/drawingml/2006/table">
            <a:tbl>
              <a:tblPr/>
              <a:tblGrid>
                <a:gridCol w="736247">
                  <a:extLst>
                    <a:ext uri="{9D8B030D-6E8A-4147-A177-3AD203B41FA5}">
                      <a16:colId xmlns:a16="http://schemas.microsoft.com/office/drawing/2014/main" val="1447967541"/>
                    </a:ext>
                  </a:extLst>
                </a:gridCol>
                <a:gridCol w="1168752">
                  <a:extLst>
                    <a:ext uri="{9D8B030D-6E8A-4147-A177-3AD203B41FA5}">
                      <a16:colId xmlns:a16="http://schemas.microsoft.com/office/drawing/2014/main" val="15093172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879852734"/>
                    </a:ext>
                  </a:extLst>
                </a:gridCol>
              </a:tblGrid>
              <a:tr h="1581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 Heavy" panose="02000503020000020003" pitchFamily="2" charset="0"/>
                        </a:rPr>
                        <a:t>DEPT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F3BAAD"/>
                        </a:solidFill>
                        <a:effectLst/>
                        <a:latin typeface="Avenir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F3BAAD"/>
                        </a:solidFill>
                        <a:effectLst/>
                        <a:latin typeface="Avenir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350224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618571"/>
                  </a:ext>
                </a:extLst>
              </a:tr>
              <a:tr h="2138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BOSTON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529232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43240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6860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7BBF4F-2EBC-2A47-B88C-288AEC448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73639"/>
              </p:ext>
            </p:extLst>
          </p:nvPr>
        </p:nvGraphicFramePr>
        <p:xfrm>
          <a:off x="4852045" y="1599558"/>
          <a:ext cx="2857500" cy="222694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66198894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9242523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59420130"/>
                    </a:ext>
                  </a:extLst>
                </a:gridCol>
              </a:tblGrid>
              <a:tr h="2159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 Heavy" panose="02000503020000020003" pitchFamily="2" charset="0"/>
                        </a:rPr>
                        <a:t>EMP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90089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ENAME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5779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PRESIDENT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9831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245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SCOTT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0849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FORD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5969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SMITH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9445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ALLEN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332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TURNER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8444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JAMES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43138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8A58A84-78ED-CF44-B1BB-9F3239349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39569"/>
              </p:ext>
            </p:extLst>
          </p:nvPr>
        </p:nvGraphicFramePr>
        <p:xfrm>
          <a:off x="4852044" y="1883403"/>
          <a:ext cx="2857500" cy="19431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66198894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9242523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5942013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ENAME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5779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PRESIDENT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9831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245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SCOTT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849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FORD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969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SMITH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445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ALLEN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32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TURNER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444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JAMES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3138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417017-6FD0-A749-BC04-432965C63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9149"/>
              </p:ext>
            </p:extLst>
          </p:nvPr>
        </p:nvGraphicFramePr>
        <p:xfrm>
          <a:off x="1282160" y="2006372"/>
          <a:ext cx="2857499" cy="791053"/>
        </p:xfrm>
        <a:graphic>
          <a:graphicData uri="http://schemas.openxmlformats.org/drawingml/2006/table">
            <a:tbl>
              <a:tblPr/>
              <a:tblGrid>
                <a:gridCol w="736247">
                  <a:extLst>
                    <a:ext uri="{9D8B030D-6E8A-4147-A177-3AD203B41FA5}">
                      <a16:colId xmlns:a16="http://schemas.microsoft.com/office/drawing/2014/main" val="1447967541"/>
                    </a:ext>
                  </a:extLst>
                </a:gridCol>
                <a:gridCol w="1168752">
                  <a:extLst>
                    <a:ext uri="{9D8B030D-6E8A-4147-A177-3AD203B41FA5}">
                      <a16:colId xmlns:a16="http://schemas.microsoft.com/office/drawing/2014/main" val="15093172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879852734"/>
                    </a:ext>
                  </a:extLst>
                </a:gridCol>
              </a:tblGrid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618571"/>
                  </a:ext>
                </a:extLst>
              </a:tr>
              <a:tr h="2138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BOSTON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29232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74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686052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B949F-F7FF-EE43-9A3A-7EAC8DF3973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710909" y="2797425"/>
            <a:ext cx="271524" cy="1467645"/>
          </a:xfrm>
          <a:prstGeom prst="straightConnector1">
            <a:avLst/>
          </a:prstGeom>
          <a:ln w="28575">
            <a:solidFill>
              <a:srgbClr val="F3BA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F2B8D4-EE23-E340-8406-D4863A13602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679634" y="3826503"/>
            <a:ext cx="601160" cy="290023"/>
          </a:xfrm>
          <a:prstGeom prst="straightConnector1">
            <a:avLst/>
          </a:prstGeom>
          <a:ln w="28575">
            <a:solidFill>
              <a:srgbClr val="F3BA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0A740E9-2E65-CA41-85F3-64021F0F9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00060"/>
              </p:ext>
            </p:extLst>
          </p:nvPr>
        </p:nvGraphicFramePr>
        <p:xfrm>
          <a:off x="1713977" y="3974435"/>
          <a:ext cx="4830098" cy="2159000"/>
        </p:xfrm>
        <a:graphic>
          <a:graphicData uri="http://schemas.openxmlformats.org/drawingml/2006/table">
            <a:tbl>
              <a:tblPr/>
              <a:tblGrid>
                <a:gridCol w="719941">
                  <a:extLst>
                    <a:ext uri="{9D8B030D-6E8A-4147-A177-3AD203B41FA5}">
                      <a16:colId xmlns:a16="http://schemas.microsoft.com/office/drawing/2014/main" val="2661988949"/>
                    </a:ext>
                  </a:extLst>
                </a:gridCol>
                <a:gridCol w="1088383">
                  <a:extLst>
                    <a:ext uri="{9D8B030D-6E8A-4147-A177-3AD203B41FA5}">
                      <a16:colId xmlns:a16="http://schemas.microsoft.com/office/drawing/2014/main" val="2992425232"/>
                    </a:ext>
                  </a:extLst>
                </a:gridCol>
                <a:gridCol w="933022">
                  <a:extLst>
                    <a:ext uri="{9D8B030D-6E8A-4147-A177-3AD203B41FA5}">
                      <a16:colId xmlns:a16="http://schemas.microsoft.com/office/drawing/2014/main" val="559420130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2453447036"/>
                    </a:ext>
                  </a:extLst>
                </a:gridCol>
                <a:gridCol w="1213451">
                  <a:extLst>
                    <a:ext uri="{9D8B030D-6E8A-4147-A177-3AD203B41FA5}">
                      <a16:colId xmlns:a16="http://schemas.microsoft.com/office/drawing/2014/main" val="24995759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ENAME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5779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BOSTON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86777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245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SCOTT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849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FORD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969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SMITH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445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ALLEN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32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TURNER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444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JAMES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3138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PRESIDENT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48639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7CD1BCD3-DA72-1146-BD20-E07A63A21F0E}"/>
              </a:ext>
            </a:extLst>
          </p:cNvPr>
          <p:cNvSpPr/>
          <p:nvPr/>
        </p:nvSpPr>
        <p:spPr>
          <a:xfrm>
            <a:off x="1713977" y="4178942"/>
            <a:ext cx="4830098" cy="2420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F8E78-D7EB-1A4F-90B9-FDB29B5E1954}"/>
              </a:ext>
            </a:extLst>
          </p:cNvPr>
          <p:cNvSpPr/>
          <p:nvPr/>
        </p:nvSpPr>
        <p:spPr>
          <a:xfrm>
            <a:off x="1713977" y="5911048"/>
            <a:ext cx="4830098" cy="2420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7B3329-52FF-5748-8A67-6C257C6E2941}"/>
              </a:ext>
            </a:extLst>
          </p:cNvPr>
          <p:cNvSpPr/>
          <p:nvPr/>
        </p:nvSpPr>
        <p:spPr>
          <a:xfrm>
            <a:off x="6732583" y="1863881"/>
            <a:ext cx="987783" cy="19821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251C3D-791D-F74D-8F23-E479F40C03E0}"/>
              </a:ext>
            </a:extLst>
          </p:cNvPr>
          <p:cNvSpPr/>
          <p:nvPr/>
        </p:nvSpPr>
        <p:spPr>
          <a:xfrm>
            <a:off x="1255132" y="1989519"/>
            <a:ext cx="705109" cy="865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263467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SYNTAX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D97C300-2ABD-6A4A-BE26-E6C035D08EB0}"/>
              </a:ext>
            </a:extLst>
          </p:cNvPr>
          <p:cNvSpPr/>
          <p:nvPr/>
        </p:nvSpPr>
        <p:spPr>
          <a:xfrm>
            <a:off x="892082" y="1549517"/>
            <a:ext cx="1431449" cy="1376425"/>
          </a:xfrm>
          <a:prstGeom prst="ellipse">
            <a:avLst/>
          </a:prstGeom>
          <a:solidFill>
            <a:srgbClr val="F3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venir Book" panose="02000503020000020003" pitchFamily="2" charset="0"/>
              </a:rPr>
              <a:t>Table 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9984DD-4C10-6441-A14A-FDF7393D1CC4}"/>
              </a:ext>
            </a:extLst>
          </p:cNvPr>
          <p:cNvSpPr/>
          <p:nvPr/>
        </p:nvSpPr>
        <p:spPr>
          <a:xfrm>
            <a:off x="1916549" y="1549517"/>
            <a:ext cx="1431449" cy="1376425"/>
          </a:xfrm>
          <a:prstGeom prst="ellipse">
            <a:avLst/>
          </a:prstGeom>
          <a:solidFill>
            <a:srgbClr val="F3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venir Book" panose="02000503020000020003" pitchFamily="2" charset="0"/>
              </a:rPr>
              <a:t>Table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A1C1C2-7208-BD45-93E5-9BEDE5679831}"/>
              </a:ext>
            </a:extLst>
          </p:cNvPr>
          <p:cNvSpPr/>
          <p:nvPr/>
        </p:nvSpPr>
        <p:spPr>
          <a:xfrm>
            <a:off x="3584609" y="1549517"/>
            <a:ext cx="1431449" cy="1376425"/>
          </a:xfrm>
          <a:prstGeom prst="ellipse">
            <a:avLst/>
          </a:pr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venir Book" panose="02000503020000020003" pitchFamily="2" charset="0"/>
              </a:rPr>
              <a:t>Table 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86DCF0-967E-8848-B107-76D60A3D9202}"/>
              </a:ext>
            </a:extLst>
          </p:cNvPr>
          <p:cNvSpPr/>
          <p:nvPr/>
        </p:nvSpPr>
        <p:spPr>
          <a:xfrm>
            <a:off x="4609076" y="1549517"/>
            <a:ext cx="1431449" cy="1376425"/>
          </a:xfrm>
          <a:prstGeom prst="ellipse">
            <a:avLst/>
          </a:prstGeom>
          <a:solidFill>
            <a:srgbClr val="F3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venir Book" panose="02000503020000020003" pitchFamily="2" charset="0"/>
              </a:rPr>
              <a:t>Table 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02CE5AF-5721-C24A-87E2-154CFFA49420}"/>
              </a:ext>
            </a:extLst>
          </p:cNvPr>
          <p:cNvSpPr/>
          <p:nvPr/>
        </p:nvSpPr>
        <p:spPr>
          <a:xfrm>
            <a:off x="6221516" y="1549517"/>
            <a:ext cx="1431449" cy="1376425"/>
          </a:xfrm>
          <a:prstGeom prst="ellipse">
            <a:avLst/>
          </a:prstGeom>
          <a:solidFill>
            <a:srgbClr val="F3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venir Book" panose="02000503020000020003" pitchFamily="2" charset="0"/>
              </a:rPr>
              <a:t>Table 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57DC5F-877E-A845-871F-712C29B6D780}"/>
              </a:ext>
            </a:extLst>
          </p:cNvPr>
          <p:cNvSpPr/>
          <p:nvPr/>
        </p:nvSpPr>
        <p:spPr>
          <a:xfrm>
            <a:off x="7245983" y="1549517"/>
            <a:ext cx="1431449" cy="1376425"/>
          </a:xfrm>
          <a:prstGeom prst="ellipse">
            <a:avLst/>
          </a:pr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venir Book" panose="02000503020000020003" pitchFamily="2" charset="0"/>
              </a:rPr>
              <a:t>Table 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B241C0-44BC-8B43-A719-E560108B3ED2}"/>
              </a:ext>
            </a:extLst>
          </p:cNvPr>
          <p:cNvSpPr/>
          <p:nvPr/>
        </p:nvSpPr>
        <p:spPr>
          <a:xfrm>
            <a:off x="8858423" y="1511665"/>
            <a:ext cx="1431449" cy="1376425"/>
          </a:xfrm>
          <a:prstGeom prst="ellipse">
            <a:avLst/>
          </a:pr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venir Book" panose="02000503020000020003" pitchFamily="2" charset="0"/>
              </a:rPr>
              <a:t>Table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81BC92-6DA2-3A4F-8220-2BCE5A2CC493}"/>
              </a:ext>
            </a:extLst>
          </p:cNvPr>
          <p:cNvSpPr/>
          <p:nvPr/>
        </p:nvSpPr>
        <p:spPr>
          <a:xfrm>
            <a:off x="9882890" y="1511665"/>
            <a:ext cx="1431449" cy="1376425"/>
          </a:xfrm>
          <a:prstGeom prst="ellipse">
            <a:avLst/>
          </a:pr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venir Book" panose="02000503020000020003" pitchFamily="2" charset="0"/>
              </a:rPr>
              <a:t>Table 2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9427D51-FB68-414C-BDBD-4AC8A589A5FB}"/>
              </a:ext>
            </a:extLst>
          </p:cNvPr>
          <p:cNvSpPr/>
          <p:nvPr/>
        </p:nvSpPr>
        <p:spPr>
          <a:xfrm>
            <a:off x="1935245" y="1749280"/>
            <a:ext cx="406983" cy="958970"/>
          </a:xfrm>
          <a:custGeom>
            <a:avLst/>
            <a:gdLst>
              <a:gd name="connsiteX0" fmla="*/ 203492 w 406983"/>
              <a:gd name="connsiteY0" fmla="*/ 0 h 958970"/>
              <a:gd name="connsiteX1" fmla="*/ 284749 w 406983"/>
              <a:gd name="connsiteY1" fmla="*/ 94699 h 958970"/>
              <a:gd name="connsiteX2" fmla="*/ 406983 w 406983"/>
              <a:gd name="connsiteY2" fmla="*/ 479485 h 958970"/>
              <a:gd name="connsiteX3" fmla="*/ 284749 w 406983"/>
              <a:gd name="connsiteY3" fmla="*/ 864272 h 958970"/>
              <a:gd name="connsiteX4" fmla="*/ 203492 w 406983"/>
              <a:gd name="connsiteY4" fmla="*/ 958970 h 958970"/>
              <a:gd name="connsiteX5" fmla="*/ 122235 w 406983"/>
              <a:gd name="connsiteY5" fmla="*/ 864272 h 958970"/>
              <a:gd name="connsiteX6" fmla="*/ 0 w 406983"/>
              <a:gd name="connsiteY6" fmla="*/ 479485 h 958970"/>
              <a:gd name="connsiteX7" fmla="*/ 122235 w 406983"/>
              <a:gd name="connsiteY7" fmla="*/ 94699 h 95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983" h="958970">
                <a:moveTo>
                  <a:pt x="203492" y="0"/>
                </a:moveTo>
                <a:lnTo>
                  <a:pt x="284749" y="94699"/>
                </a:lnTo>
                <a:cubicBezTo>
                  <a:pt x="361921" y="204538"/>
                  <a:pt x="406983" y="336951"/>
                  <a:pt x="406983" y="479485"/>
                </a:cubicBezTo>
                <a:cubicBezTo>
                  <a:pt x="406983" y="622019"/>
                  <a:pt x="361921" y="754432"/>
                  <a:pt x="284749" y="864272"/>
                </a:cubicBezTo>
                <a:lnTo>
                  <a:pt x="203492" y="958970"/>
                </a:lnTo>
                <a:lnTo>
                  <a:pt x="122235" y="864272"/>
                </a:lnTo>
                <a:cubicBezTo>
                  <a:pt x="45062" y="754432"/>
                  <a:pt x="0" y="622019"/>
                  <a:pt x="0" y="479485"/>
                </a:cubicBezTo>
                <a:cubicBezTo>
                  <a:pt x="0" y="336951"/>
                  <a:pt x="45062" y="204538"/>
                  <a:pt x="122235" y="94699"/>
                </a:cubicBezTo>
                <a:close/>
              </a:path>
            </a:pathLst>
          </a:cu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C5551C7-9814-854A-AEE9-D861B49E84E3}"/>
              </a:ext>
            </a:extLst>
          </p:cNvPr>
          <p:cNvSpPr/>
          <p:nvPr/>
        </p:nvSpPr>
        <p:spPr>
          <a:xfrm>
            <a:off x="4599639" y="1758244"/>
            <a:ext cx="406983" cy="958970"/>
          </a:xfrm>
          <a:custGeom>
            <a:avLst/>
            <a:gdLst>
              <a:gd name="connsiteX0" fmla="*/ 203492 w 406983"/>
              <a:gd name="connsiteY0" fmla="*/ 0 h 958970"/>
              <a:gd name="connsiteX1" fmla="*/ 284749 w 406983"/>
              <a:gd name="connsiteY1" fmla="*/ 94699 h 958970"/>
              <a:gd name="connsiteX2" fmla="*/ 406983 w 406983"/>
              <a:gd name="connsiteY2" fmla="*/ 479485 h 958970"/>
              <a:gd name="connsiteX3" fmla="*/ 284749 w 406983"/>
              <a:gd name="connsiteY3" fmla="*/ 864272 h 958970"/>
              <a:gd name="connsiteX4" fmla="*/ 203492 w 406983"/>
              <a:gd name="connsiteY4" fmla="*/ 958970 h 958970"/>
              <a:gd name="connsiteX5" fmla="*/ 122235 w 406983"/>
              <a:gd name="connsiteY5" fmla="*/ 864272 h 958970"/>
              <a:gd name="connsiteX6" fmla="*/ 0 w 406983"/>
              <a:gd name="connsiteY6" fmla="*/ 479485 h 958970"/>
              <a:gd name="connsiteX7" fmla="*/ 122235 w 406983"/>
              <a:gd name="connsiteY7" fmla="*/ 94699 h 95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983" h="958970">
                <a:moveTo>
                  <a:pt x="203492" y="0"/>
                </a:moveTo>
                <a:lnTo>
                  <a:pt x="284749" y="94699"/>
                </a:lnTo>
                <a:cubicBezTo>
                  <a:pt x="361921" y="204538"/>
                  <a:pt x="406983" y="336951"/>
                  <a:pt x="406983" y="479485"/>
                </a:cubicBezTo>
                <a:cubicBezTo>
                  <a:pt x="406983" y="622019"/>
                  <a:pt x="361921" y="754432"/>
                  <a:pt x="284749" y="864272"/>
                </a:cubicBezTo>
                <a:lnTo>
                  <a:pt x="203492" y="958970"/>
                </a:lnTo>
                <a:lnTo>
                  <a:pt x="122235" y="864272"/>
                </a:lnTo>
                <a:cubicBezTo>
                  <a:pt x="45062" y="754432"/>
                  <a:pt x="0" y="622019"/>
                  <a:pt x="0" y="479485"/>
                </a:cubicBezTo>
                <a:cubicBezTo>
                  <a:pt x="0" y="336951"/>
                  <a:pt x="45062" y="204538"/>
                  <a:pt x="122235" y="94699"/>
                </a:cubicBezTo>
                <a:close/>
              </a:path>
            </a:pathLst>
          </a:cu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7963246-B4A2-1548-8F5A-2B30B0CC0EAF}"/>
              </a:ext>
            </a:extLst>
          </p:cNvPr>
          <p:cNvSpPr/>
          <p:nvPr/>
        </p:nvSpPr>
        <p:spPr>
          <a:xfrm>
            <a:off x="9873453" y="1720392"/>
            <a:ext cx="406983" cy="958970"/>
          </a:xfrm>
          <a:custGeom>
            <a:avLst/>
            <a:gdLst>
              <a:gd name="connsiteX0" fmla="*/ 203492 w 406983"/>
              <a:gd name="connsiteY0" fmla="*/ 0 h 958970"/>
              <a:gd name="connsiteX1" fmla="*/ 284749 w 406983"/>
              <a:gd name="connsiteY1" fmla="*/ 94699 h 958970"/>
              <a:gd name="connsiteX2" fmla="*/ 406983 w 406983"/>
              <a:gd name="connsiteY2" fmla="*/ 479485 h 958970"/>
              <a:gd name="connsiteX3" fmla="*/ 284749 w 406983"/>
              <a:gd name="connsiteY3" fmla="*/ 864272 h 958970"/>
              <a:gd name="connsiteX4" fmla="*/ 203492 w 406983"/>
              <a:gd name="connsiteY4" fmla="*/ 958970 h 958970"/>
              <a:gd name="connsiteX5" fmla="*/ 122235 w 406983"/>
              <a:gd name="connsiteY5" fmla="*/ 864272 h 958970"/>
              <a:gd name="connsiteX6" fmla="*/ 0 w 406983"/>
              <a:gd name="connsiteY6" fmla="*/ 479485 h 958970"/>
              <a:gd name="connsiteX7" fmla="*/ 122235 w 406983"/>
              <a:gd name="connsiteY7" fmla="*/ 94699 h 95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983" h="958970">
                <a:moveTo>
                  <a:pt x="203492" y="0"/>
                </a:moveTo>
                <a:lnTo>
                  <a:pt x="284749" y="94699"/>
                </a:lnTo>
                <a:cubicBezTo>
                  <a:pt x="361921" y="204538"/>
                  <a:pt x="406983" y="336951"/>
                  <a:pt x="406983" y="479485"/>
                </a:cubicBezTo>
                <a:cubicBezTo>
                  <a:pt x="406983" y="622019"/>
                  <a:pt x="361921" y="754432"/>
                  <a:pt x="284749" y="864272"/>
                </a:cubicBezTo>
                <a:lnTo>
                  <a:pt x="203492" y="958970"/>
                </a:lnTo>
                <a:lnTo>
                  <a:pt x="122235" y="864272"/>
                </a:lnTo>
                <a:cubicBezTo>
                  <a:pt x="45062" y="754432"/>
                  <a:pt x="0" y="622019"/>
                  <a:pt x="0" y="479485"/>
                </a:cubicBezTo>
                <a:cubicBezTo>
                  <a:pt x="0" y="336951"/>
                  <a:pt x="45062" y="204538"/>
                  <a:pt x="122235" y="94699"/>
                </a:cubicBezTo>
                <a:close/>
              </a:path>
            </a:pathLst>
          </a:cu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E80503A-98FB-764E-AF13-CB844F9EC29B}"/>
              </a:ext>
            </a:extLst>
          </p:cNvPr>
          <p:cNvSpPr/>
          <p:nvPr/>
        </p:nvSpPr>
        <p:spPr>
          <a:xfrm>
            <a:off x="7255419" y="1749280"/>
            <a:ext cx="406983" cy="958970"/>
          </a:xfrm>
          <a:custGeom>
            <a:avLst/>
            <a:gdLst>
              <a:gd name="connsiteX0" fmla="*/ 203492 w 406983"/>
              <a:gd name="connsiteY0" fmla="*/ 0 h 958970"/>
              <a:gd name="connsiteX1" fmla="*/ 284749 w 406983"/>
              <a:gd name="connsiteY1" fmla="*/ 94699 h 958970"/>
              <a:gd name="connsiteX2" fmla="*/ 406983 w 406983"/>
              <a:gd name="connsiteY2" fmla="*/ 479485 h 958970"/>
              <a:gd name="connsiteX3" fmla="*/ 284749 w 406983"/>
              <a:gd name="connsiteY3" fmla="*/ 864272 h 958970"/>
              <a:gd name="connsiteX4" fmla="*/ 203492 w 406983"/>
              <a:gd name="connsiteY4" fmla="*/ 958970 h 958970"/>
              <a:gd name="connsiteX5" fmla="*/ 122235 w 406983"/>
              <a:gd name="connsiteY5" fmla="*/ 864272 h 958970"/>
              <a:gd name="connsiteX6" fmla="*/ 0 w 406983"/>
              <a:gd name="connsiteY6" fmla="*/ 479485 h 958970"/>
              <a:gd name="connsiteX7" fmla="*/ 122235 w 406983"/>
              <a:gd name="connsiteY7" fmla="*/ 94699 h 95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983" h="958970">
                <a:moveTo>
                  <a:pt x="203492" y="0"/>
                </a:moveTo>
                <a:lnTo>
                  <a:pt x="284749" y="94699"/>
                </a:lnTo>
                <a:cubicBezTo>
                  <a:pt x="361921" y="204538"/>
                  <a:pt x="406983" y="336951"/>
                  <a:pt x="406983" y="479485"/>
                </a:cubicBezTo>
                <a:cubicBezTo>
                  <a:pt x="406983" y="622019"/>
                  <a:pt x="361921" y="754432"/>
                  <a:pt x="284749" y="864272"/>
                </a:cubicBezTo>
                <a:lnTo>
                  <a:pt x="203492" y="958970"/>
                </a:lnTo>
                <a:lnTo>
                  <a:pt x="122235" y="864272"/>
                </a:lnTo>
                <a:cubicBezTo>
                  <a:pt x="45062" y="754432"/>
                  <a:pt x="0" y="622019"/>
                  <a:pt x="0" y="479485"/>
                </a:cubicBezTo>
                <a:cubicBezTo>
                  <a:pt x="0" y="336951"/>
                  <a:pt x="45062" y="204538"/>
                  <a:pt x="122235" y="94699"/>
                </a:cubicBezTo>
                <a:close/>
              </a:path>
            </a:pathLst>
          </a:custGeom>
          <a:solidFill>
            <a:srgbClr val="1F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EC3BDD-AC8C-3946-A62F-E318F1D55422}"/>
              </a:ext>
            </a:extLst>
          </p:cNvPr>
          <p:cNvSpPr/>
          <p:nvPr/>
        </p:nvSpPr>
        <p:spPr>
          <a:xfrm>
            <a:off x="1329204" y="3068767"/>
            <a:ext cx="1619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F1431"/>
                </a:solidFill>
                <a:latin typeface="Avenir Book" panose="02000503020000020003" pitchFamily="2" charset="0"/>
              </a:rPr>
              <a:t>INNER JOIN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02AC3D-0DB6-C641-B64A-877D96FBA0BC}"/>
              </a:ext>
            </a:extLst>
          </p:cNvPr>
          <p:cNvSpPr/>
          <p:nvPr/>
        </p:nvSpPr>
        <p:spPr>
          <a:xfrm>
            <a:off x="4097269" y="3068767"/>
            <a:ext cx="1619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F1431"/>
                </a:solidFill>
                <a:latin typeface="Avenir Book" panose="02000503020000020003" pitchFamily="2" charset="0"/>
              </a:rPr>
              <a:t>LEFT JOIN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64508E-FE68-D648-835B-2A15565F7B4C}"/>
              </a:ext>
            </a:extLst>
          </p:cNvPr>
          <p:cNvSpPr/>
          <p:nvPr/>
        </p:nvSpPr>
        <p:spPr>
          <a:xfrm>
            <a:off x="6649378" y="3068767"/>
            <a:ext cx="1619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F1431"/>
                </a:solidFill>
                <a:latin typeface="Avenir Book" panose="02000503020000020003" pitchFamily="2" charset="0"/>
              </a:rPr>
              <a:t>RIGHT JOIN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85BFD3-671B-4C48-A1AB-A09545C4B4B6}"/>
              </a:ext>
            </a:extLst>
          </p:cNvPr>
          <p:cNvSpPr/>
          <p:nvPr/>
        </p:nvSpPr>
        <p:spPr>
          <a:xfrm>
            <a:off x="8961467" y="3068767"/>
            <a:ext cx="242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F1431"/>
                </a:solidFill>
                <a:latin typeface="Avenir Book" panose="02000503020000020003" pitchFamily="2" charset="0"/>
              </a:rPr>
              <a:t>FULL OUTER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69C20E-A5F8-7641-B83E-521C3DDBF891}"/>
              </a:ext>
            </a:extLst>
          </p:cNvPr>
          <p:cNvSpPr/>
          <p:nvPr/>
        </p:nvSpPr>
        <p:spPr>
          <a:xfrm>
            <a:off x="984642" y="3783152"/>
            <a:ext cx="25999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SELECT </a:t>
            </a:r>
          </a:p>
          <a:p>
            <a:pPr lvl="1"/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TABLE_1.COLUMN_NAME(S), TABLE_2.COLUMN_NAME(S)</a:t>
            </a:r>
          </a:p>
          <a:p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FROM TABLE_1</a:t>
            </a:r>
          </a:p>
          <a:p>
            <a:r>
              <a:rPr lang="en-GB" sz="1100" u="sng" dirty="0">
                <a:solidFill>
                  <a:srgbClr val="F3BAAD"/>
                </a:solidFill>
                <a:latin typeface="Avenir Book" panose="02000503020000020003" pitchFamily="2" charset="0"/>
              </a:rPr>
              <a:t>INNER JOIN </a:t>
            </a:r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TABLE_2 </a:t>
            </a:r>
          </a:p>
          <a:p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ON </a:t>
            </a:r>
          </a:p>
          <a:p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TABLE_1.COLUMN = TABLE_2.COLUMN;</a:t>
            </a:r>
            <a:endParaRPr lang="en-US" sz="1100" dirty="0">
              <a:solidFill>
                <a:srgbClr val="F3BAAD"/>
              </a:solidFill>
              <a:latin typeface="Avenir Book" panose="02000503020000020003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59323B-4532-9945-B036-EC51E227F066}"/>
              </a:ext>
            </a:extLst>
          </p:cNvPr>
          <p:cNvSpPr/>
          <p:nvPr/>
        </p:nvSpPr>
        <p:spPr>
          <a:xfrm>
            <a:off x="3915482" y="3803611"/>
            <a:ext cx="25999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SELECT </a:t>
            </a:r>
          </a:p>
          <a:p>
            <a:pPr lvl="1"/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TABLE_1.COLUMN_NAME(S), TABLE_2.COLUMN_NAME(S)</a:t>
            </a:r>
          </a:p>
          <a:p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FROM TABLE_1</a:t>
            </a:r>
          </a:p>
          <a:p>
            <a:r>
              <a:rPr lang="en-GB" sz="1100" u="sng" dirty="0">
                <a:solidFill>
                  <a:srgbClr val="F3BAAD"/>
                </a:solidFill>
                <a:latin typeface="Avenir Book" panose="02000503020000020003" pitchFamily="2" charset="0"/>
              </a:rPr>
              <a:t>LEFT JOIN </a:t>
            </a:r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TABLE_2 </a:t>
            </a:r>
          </a:p>
          <a:p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ON </a:t>
            </a:r>
          </a:p>
          <a:p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TABLE_1.COLUMN = TABLE_2.COLUMN;</a:t>
            </a:r>
            <a:endParaRPr lang="en-US" sz="1100" dirty="0">
              <a:solidFill>
                <a:srgbClr val="F3BAAD"/>
              </a:solidFill>
              <a:latin typeface="Avenir Book" panose="02000503020000020003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200E7E-721F-1948-AAED-F4BF96FFC9BB}"/>
              </a:ext>
            </a:extLst>
          </p:cNvPr>
          <p:cNvSpPr/>
          <p:nvPr/>
        </p:nvSpPr>
        <p:spPr>
          <a:xfrm>
            <a:off x="6618721" y="3803611"/>
            <a:ext cx="25999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SELECT </a:t>
            </a:r>
          </a:p>
          <a:p>
            <a:pPr lvl="1"/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TABLE_1.COLUMN_NAME(S), TABLE_2.COLUMN_NAME(S)</a:t>
            </a:r>
          </a:p>
          <a:p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FROM TABLE_1</a:t>
            </a:r>
          </a:p>
          <a:p>
            <a:r>
              <a:rPr lang="en-GB" sz="1100" u="sng" dirty="0">
                <a:solidFill>
                  <a:srgbClr val="F3BAAD"/>
                </a:solidFill>
                <a:latin typeface="Avenir Book" panose="02000503020000020003" pitchFamily="2" charset="0"/>
              </a:rPr>
              <a:t>RIGHT JOIN </a:t>
            </a:r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TABLE_2 </a:t>
            </a:r>
          </a:p>
          <a:p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ON </a:t>
            </a:r>
          </a:p>
          <a:p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TABLE_1.COLUMN = TABLE_2.COLUMN;</a:t>
            </a:r>
            <a:endParaRPr lang="en-US" sz="1100" dirty="0">
              <a:solidFill>
                <a:srgbClr val="F3BAAD"/>
              </a:solidFill>
              <a:latin typeface="Avenir Book" panose="02000503020000020003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510F1C-0C77-B04C-B878-8071AA44241F}"/>
              </a:ext>
            </a:extLst>
          </p:cNvPr>
          <p:cNvSpPr/>
          <p:nvPr/>
        </p:nvSpPr>
        <p:spPr>
          <a:xfrm>
            <a:off x="9218688" y="3783152"/>
            <a:ext cx="25999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SELECT </a:t>
            </a:r>
          </a:p>
          <a:p>
            <a:pPr lvl="1"/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TABLE_1.COLUMN_NAME(S), TABLE_2.COLUMN_NAME(S)</a:t>
            </a:r>
          </a:p>
          <a:p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FROM TABLE_1</a:t>
            </a:r>
          </a:p>
          <a:p>
            <a:r>
              <a:rPr lang="en-GB" sz="1100" u="sng" dirty="0">
                <a:solidFill>
                  <a:srgbClr val="F3BAAD"/>
                </a:solidFill>
                <a:latin typeface="Avenir Book" panose="02000503020000020003" pitchFamily="2" charset="0"/>
              </a:rPr>
              <a:t>FULL OUTER JOIN </a:t>
            </a:r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TABLE_2 </a:t>
            </a:r>
          </a:p>
          <a:p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ON </a:t>
            </a:r>
          </a:p>
          <a:p>
            <a:r>
              <a:rPr lang="en-GB" sz="1100" dirty="0">
                <a:solidFill>
                  <a:srgbClr val="F3BAAD"/>
                </a:solidFill>
                <a:latin typeface="Avenir Book" panose="02000503020000020003" pitchFamily="2" charset="0"/>
              </a:rPr>
              <a:t>TABLE_1.COLUMN = TABLE_2.COLUMN;</a:t>
            </a:r>
            <a:endParaRPr lang="en-US" sz="1100" dirty="0">
              <a:solidFill>
                <a:srgbClr val="F3BAAD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3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PowerPoint" id="{35DCFCFD-C90F-9F47-B852-2DBC329CB461}" vid="{9A2C2ADA-7CDC-AC4C-8B64-A600232753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5493</TotalTime>
  <Words>948</Words>
  <Application>Microsoft Macintosh PowerPoint</Application>
  <PresentationFormat>Widescreen</PresentationFormat>
  <Paragraphs>711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302</cp:revision>
  <dcterms:created xsi:type="dcterms:W3CDTF">2021-04-14T08:14:49Z</dcterms:created>
  <dcterms:modified xsi:type="dcterms:W3CDTF">2021-05-07T20:51:36Z</dcterms:modified>
</cp:coreProperties>
</file>