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9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2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84085-DA7D-49BF-B6FD-D192BD6D456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972" y="400595"/>
            <a:ext cx="182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Approach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6058" y="1349829"/>
            <a:ext cx="1137339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Pre-processing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All nodes mapped to balancing authority/control area and state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All unique combination of balancing authority/control area and state combinations assigned weight (by load); unrelated to topology assignment, but perhaps useful </a:t>
            </a:r>
            <a:r>
              <a:rPr lang="en-US" sz="1600" dirty="0" smtClean="0"/>
              <a:t>later in </a:t>
            </a:r>
            <a:r>
              <a:rPr lang="en-US" sz="1600" dirty="0" smtClean="0"/>
              <a:t>bridging TELL/EIA data with GCAM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Generator nodes are </a:t>
            </a:r>
            <a:r>
              <a:rPr lang="en-US" sz="1600" dirty="0" smtClean="0"/>
              <a:t>“c</a:t>
            </a:r>
            <a:r>
              <a:rPr lang="en-US" sz="1600" dirty="0" smtClean="0"/>
              <a:t>ombined” </a:t>
            </a:r>
            <a:r>
              <a:rPr lang="en-US" sz="1600" dirty="0" smtClean="0"/>
              <a:t>for each power plant (matched by alphabetical name, balancing authority); node of largest MW unit is chosen to represent all other generators in the same plant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All nodes with non-zero load filtered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All nodes with substations &gt;= 500kV filtered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u="sng" dirty="0" smtClean="0"/>
              <a:t>Assignment</a:t>
            </a:r>
            <a:r>
              <a:rPr lang="en-US" dirty="0" smtClean="0"/>
              <a:t> - # of generation nodes, demand nodes, and transmission </a:t>
            </a:r>
            <a:r>
              <a:rPr lang="en-US" dirty="0" smtClean="0"/>
              <a:t>nodes pre-specified by user</a:t>
            </a:r>
            <a:endParaRPr lang="en-US" u="sng" dirty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For each unique BA/state combination, the node with the maximum load is </a:t>
            </a:r>
            <a:r>
              <a:rPr lang="en-US" sz="1600" dirty="0" smtClean="0"/>
              <a:t>chosen and placed (63)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Remaining demand nodes are places, in order of decreasing load throughout the interconnection until specified number of demand nodes is reached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Generation nodes (unique from demand nodes) are placed throughout the interconnection in order of decreasing “aggregated” (plant level) capacity until specified number of generation nodes is reached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&gt; 500kV transmission nodes (unique from demand and generation nodes) are </a:t>
            </a:r>
            <a:r>
              <a:rPr lang="en-US" sz="1600" dirty="0"/>
              <a:t>are placed throughout the interconnection in order of decreasing </a:t>
            </a:r>
            <a:r>
              <a:rPr lang="en-US" sz="1600" dirty="0" smtClean="0"/>
              <a:t>load; then &gt;= 500 kV, until </a:t>
            </a:r>
            <a:r>
              <a:rPr lang="en-US" sz="1600" dirty="0"/>
              <a:t>specified number of generation nodes is reached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0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t="11489" r="21428" b="10179"/>
          <a:stretch/>
        </p:blipFill>
        <p:spPr>
          <a:xfrm>
            <a:off x="791956" y="862854"/>
            <a:ext cx="5391130" cy="5648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773" t="23635" r="21321" b="8080"/>
          <a:stretch/>
        </p:blipFill>
        <p:spPr>
          <a:xfrm>
            <a:off x="7550329" y="121918"/>
            <a:ext cx="3483429" cy="29416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9" t="9822" r="22063" b="10893"/>
          <a:stretch/>
        </p:blipFill>
        <p:spPr>
          <a:xfrm>
            <a:off x="7550331" y="3263461"/>
            <a:ext cx="3483428" cy="33332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471749" y="4005943"/>
            <a:ext cx="1532708" cy="1593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7909" y="971006"/>
            <a:ext cx="1959428" cy="1240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7751" y="97100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05465" y="535577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165" y="12191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95165" y="607352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1257" y="261257"/>
            <a:ext cx="59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300 buses: </a:t>
            </a:r>
            <a:r>
              <a:rPr lang="en-US" sz="2800" b="1" dirty="0" smtClean="0">
                <a:solidFill>
                  <a:srgbClr val="FF0000"/>
                </a:solidFill>
              </a:rPr>
              <a:t>50 gen; 150 load; 100 trans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6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8" t="10773" r="22539" b="11370"/>
          <a:stretch/>
        </p:blipFill>
        <p:spPr>
          <a:xfrm>
            <a:off x="7517384" y="3178629"/>
            <a:ext cx="3359623" cy="3339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9" t="23631" r="20952" b="9940"/>
          <a:stretch/>
        </p:blipFill>
        <p:spPr>
          <a:xfrm>
            <a:off x="7519801" y="121918"/>
            <a:ext cx="3357206" cy="27548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8" t="12202" r="21746" b="10655"/>
          <a:stretch/>
        </p:blipFill>
        <p:spPr>
          <a:xfrm>
            <a:off x="887751" y="971006"/>
            <a:ext cx="5260500" cy="54980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1749" y="4005943"/>
            <a:ext cx="1532708" cy="1593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7909" y="971006"/>
            <a:ext cx="1959428" cy="1240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7751" y="97100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05465" y="535577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165" y="12191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7384" y="599460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1257" y="261257"/>
            <a:ext cx="576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240 buses: </a:t>
            </a:r>
            <a:r>
              <a:rPr lang="en-US" sz="2800" b="1" dirty="0" smtClean="0">
                <a:solidFill>
                  <a:srgbClr val="FF0000"/>
                </a:solidFill>
              </a:rPr>
              <a:t>43 gen; 139 load; 58 trans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6942" y="678188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(Same as WECC 240)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0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t="10535" r="22540" b="11845"/>
          <a:stretch/>
        </p:blipFill>
        <p:spPr>
          <a:xfrm>
            <a:off x="7481954" y="3277358"/>
            <a:ext cx="3260749" cy="32018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24583" r="22223" b="10417"/>
          <a:stretch/>
        </p:blipFill>
        <p:spPr>
          <a:xfrm>
            <a:off x="7481954" y="261257"/>
            <a:ext cx="3260749" cy="27390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t="11488" r="21746" b="11132"/>
          <a:stretch/>
        </p:blipFill>
        <p:spPr>
          <a:xfrm>
            <a:off x="753030" y="904152"/>
            <a:ext cx="5352028" cy="55750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1749" y="4005943"/>
            <a:ext cx="1532708" cy="1593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7909" y="971006"/>
            <a:ext cx="1959428" cy="1240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7751" y="97100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05465" y="535577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81954" y="26125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97984" y="595595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1257" y="261257"/>
            <a:ext cx="6129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300 buses: </a:t>
            </a:r>
            <a:r>
              <a:rPr lang="en-US" sz="2800" b="1" dirty="0" smtClean="0">
                <a:solidFill>
                  <a:srgbClr val="FF0000"/>
                </a:solidFill>
              </a:rPr>
              <a:t>100 gen; 150 load; 50 trans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7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14</cp:revision>
  <dcterms:created xsi:type="dcterms:W3CDTF">2021-01-28T22:00:32Z</dcterms:created>
  <dcterms:modified xsi:type="dcterms:W3CDTF">2021-01-29T03:29:37Z</dcterms:modified>
</cp:coreProperties>
</file>