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4085-DA7D-49BF-B6FD-D192BD6D456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4085-DA7D-49BF-B6FD-D192BD6D456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9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4085-DA7D-49BF-B6FD-D192BD6D456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4085-DA7D-49BF-B6FD-D192BD6D456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4085-DA7D-49BF-B6FD-D192BD6D456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1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4085-DA7D-49BF-B6FD-D192BD6D456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2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4085-DA7D-49BF-B6FD-D192BD6D456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3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4085-DA7D-49BF-B6FD-D192BD6D456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5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4085-DA7D-49BF-B6FD-D192BD6D456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7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4085-DA7D-49BF-B6FD-D192BD6D456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9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4085-DA7D-49BF-B6FD-D192BD6D456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4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84085-DA7D-49BF-B6FD-D192BD6D456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5D4F-7E6C-4A75-92C9-5B26A9A95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9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1930" y="2891246"/>
            <a:ext cx="1433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WECC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6088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972" y="400595"/>
            <a:ext cx="1827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Approach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6058" y="1349829"/>
            <a:ext cx="1137339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Pre-processing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All nodes mapped to balancing authority/control area and state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All unique combination of balancing authority/control area and state combinations assigned weight (by load); unrelated to topology assignment, but perhaps useful later in bridging TELL/EIA data with GCAM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Generator nodes are “combined” for each power plant (matched by alphabetical name, balancing authority); node of largest MW unit is chosen to represent all other generators in the same plant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All nodes with non-zero load filtered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All nodes with substations &gt;= 500kV filtered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u="sng" dirty="0" smtClean="0"/>
              <a:t>Assignment</a:t>
            </a:r>
            <a:r>
              <a:rPr lang="en-US" dirty="0" smtClean="0"/>
              <a:t> - # of generation nodes, demand nodes, and transmission nodes pre-specified by user</a:t>
            </a:r>
            <a:endParaRPr lang="en-US" u="sng" dirty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For each unique BA/state combination, the node with the maximum load is chosen and placed (63)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Remaining demand nodes are places, in order of decreasing load throughout the interconnection until specified number of demand nodes is reached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Generation nodes (unique from demand nodes) are placed throughout the interconnection in order of decreasing “aggregated” (plant level) capacity until specified number of generation nodes is reached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&gt; 500kV transmission nodes (unique from demand and generation nodes) are </a:t>
            </a:r>
            <a:r>
              <a:rPr lang="en-US" sz="1600" dirty="0"/>
              <a:t>are placed throughout the interconnection in order of decreasing </a:t>
            </a:r>
            <a:r>
              <a:rPr lang="en-US" sz="1600" dirty="0" smtClean="0"/>
              <a:t>load; then &gt;= 500 kV, until </a:t>
            </a:r>
            <a:r>
              <a:rPr lang="en-US" sz="1600" dirty="0"/>
              <a:t>specified number of generation nodes is reached</a:t>
            </a:r>
            <a:endParaRPr lang="en-US" sz="1600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0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0" t="11489" r="21428" b="10179"/>
          <a:stretch/>
        </p:blipFill>
        <p:spPr>
          <a:xfrm>
            <a:off x="791956" y="862854"/>
            <a:ext cx="5391130" cy="5648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773" t="23635" r="21321" b="8080"/>
          <a:stretch/>
        </p:blipFill>
        <p:spPr>
          <a:xfrm>
            <a:off x="7550329" y="121918"/>
            <a:ext cx="3483429" cy="294169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9" t="9822" r="22063" b="10893"/>
          <a:stretch/>
        </p:blipFill>
        <p:spPr>
          <a:xfrm>
            <a:off x="7550331" y="3263461"/>
            <a:ext cx="3483428" cy="333328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471749" y="4005943"/>
            <a:ext cx="1532708" cy="1593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27909" y="971006"/>
            <a:ext cx="1959428" cy="1240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7751" y="971006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05465" y="5355773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5165" y="121918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95165" y="6073522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61257" y="261257"/>
            <a:ext cx="5946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300 buses: </a:t>
            </a:r>
            <a:r>
              <a:rPr lang="en-US" sz="2800" b="1" dirty="0" smtClean="0">
                <a:solidFill>
                  <a:srgbClr val="FF0000"/>
                </a:solidFill>
              </a:rPr>
              <a:t>50 gen; 150 load; 100 trans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46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8" t="10773" r="22539" b="11370"/>
          <a:stretch/>
        </p:blipFill>
        <p:spPr>
          <a:xfrm>
            <a:off x="7517384" y="3178629"/>
            <a:ext cx="3359623" cy="33392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9" t="23631" r="20952" b="9940"/>
          <a:stretch/>
        </p:blipFill>
        <p:spPr>
          <a:xfrm>
            <a:off x="7519801" y="121918"/>
            <a:ext cx="3357206" cy="275488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8" t="12202" r="21746" b="10655"/>
          <a:stretch/>
        </p:blipFill>
        <p:spPr>
          <a:xfrm>
            <a:off x="887751" y="971006"/>
            <a:ext cx="5260500" cy="54980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71749" y="4005943"/>
            <a:ext cx="1532708" cy="1593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27909" y="971006"/>
            <a:ext cx="1959428" cy="1240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7751" y="971006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05465" y="5355773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5165" y="121918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17384" y="5994609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61257" y="261257"/>
            <a:ext cx="576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240 buses: </a:t>
            </a:r>
            <a:r>
              <a:rPr lang="en-US" sz="2800" b="1" dirty="0" smtClean="0">
                <a:solidFill>
                  <a:srgbClr val="FF0000"/>
                </a:solidFill>
              </a:rPr>
              <a:t>43 gen; 139 load; 58 trans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6942" y="678188"/>
            <a:ext cx="21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(Same as WECC 240)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0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2" t="10535" r="22540" b="11845"/>
          <a:stretch/>
        </p:blipFill>
        <p:spPr>
          <a:xfrm>
            <a:off x="7481954" y="3277358"/>
            <a:ext cx="3260749" cy="32018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1" t="24583" r="22223" b="10417"/>
          <a:stretch/>
        </p:blipFill>
        <p:spPr>
          <a:xfrm>
            <a:off x="7481954" y="261257"/>
            <a:ext cx="3260749" cy="273902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0" t="11488" r="21746" b="11132"/>
          <a:stretch/>
        </p:blipFill>
        <p:spPr>
          <a:xfrm>
            <a:off x="753030" y="904152"/>
            <a:ext cx="5352028" cy="557502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71749" y="4005943"/>
            <a:ext cx="1532708" cy="1593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27909" y="971006"/>
            <a:ext cx="1959428" cy="1240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7751" y="971006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05465" y="5355773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481954" y="261257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497984" y="595595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61257" y="261257"/>
            <a:ext cx="6129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300 buses: </a:t>
            </a:r>
            <a:r>
              <a:rPr lang="en-US" sz="2800" b="1" dirty="0" smtClean="0">
                <a:solidFill>
                  <a:srgbClr val="FF0000"/>
                </a:solidFill>
              </a:rPr>
              <a:t>100 gen; 150 load; 50 trans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81634" y="6032901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LA, Vegas, Phoenix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7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70" y="2804161"/>
            <a:ext cx="1574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ERCOT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0956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3" t="11250" r="21747" b="10417"/>
          <a:stretch/>
        </p:blipFill>
        <p:spPr>
          <a:xfrm>
            <a:off x="7884628" y="287028"/>
            <a:ext cx="3005200" cy="298704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7" t="9822" r="21269" b="14702"/>
          <a:stretch/>
        </p:blipFill>
        <p:spPr>
          <a:xfrm>
            <a:off x="512734" y="1114698"/>
            <a:ext cx="5809689" cy="53536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19851" y="4092552"/>
            <a:ext cx="979761" cy="900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39750" y="2598471"/>
            <a:ext cx="1019633" cy="980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11142" y="223341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63956" y="4975909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896707" y="287028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1257" y="261257"/>
            <a:ext cx="5581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  <a:r>
              <a:rPr lang="en-US" sz="2800" b="1" dirty="0" smtClean="0"/>
              <a:t>00 buses: </a:t>
            </a:r>
            <a:r>
              <a:rPr lang="en-US" sz="2800" b="1" dirty="0" smtClean="0">
                <a:solidFill>
                  <a:srgbClr val="FF0000"/>
                </a:solidFill>
              </a:rPr>
              <a:t>75 gen; 75 load; 50 trans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5428" t="10896" r="22650" b="11022"/>
          <a:stretch/>
        </p:blipFill>
        <p:spPr>
          <a:xfrm>
            <a:off x="7884628" y="3579222"/>
            <a:ext cx="3005200" cy="301286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17089" y="6068869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710689" y="360688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Houston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45714" y="270125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Dallas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2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7690" y="2682241"/>
            <a:ext cx="841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EIC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0255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1" t="17679" r="24286" b="14702"/>
          <a:stretch/>
        </p:blipFill>
        <p:spPr>
          <a:xfrm>
            <a:off x="261257" y="584306"/>
            <a:ext cx="7123611" cy="60211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1257" y="261257"/>
            <a:ext cx="6312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10</a:t>
            </a:r>
            <a:r>
              <a:rPr lang="en-US" sz="2800" b="1" dirty="0" smtClean="0"/>
              <a:t>00 </a:t>
            </a:r>
            <a:r>
              <a:rPr lang="en-US" sz="2800" b="1" dirty="0" smtClean="0"/>
              <a:t>buses: </a:t>
            </a:r>
            <a:r>
              <a:rPr lang="en-US" sz="2800" b="1" dirty="0" smtClean="0">
                <a:solidFill>
                  <a:srgbClr val="FF0000"/>
                </a:solidFill>
              </a:rPr>
              <a:t>400 </a:t>
            </a:r>
            <a:r>
              <a:rPr lang="en-US" sz="2800" b="1" dirty="0" smtClean="0">
                <a:solidFill>
                  <a:srgbClr val="FF0000"/>
                </a:solidFill>
              </a:rPr>
              <a:t>gen; </a:t>
            </a:r>
            <a:r>
              <a:rPr lang="en-US" sz="2800" b="1" dirty="0" smtClean="0">
                <a:solidFill>
                  <a:srgbClr val="FF0000"/>
                </a:solidFill>
              </a:rPr>
              <a:t>400 </a:t>
            </a:r>
            <a:r>
              <a:rPr lang="en-US" sz="2800" b="1" dirty="0" smtClean="0">
                <a:solidFill>
                  <a:srgbClr val="FF0000"/>
                </a:solidFill>
              </a:rPr>
              <a:t>load; </a:t>
            </a:r>
            <a:r>
              <a:rPr lang="en-US" sz="2800" b="1" dirty="0" smtClean="0">
                <a:solidFill>
                  <a:srgbClr val="FF0000"/>
                </a:solidFill>
              </a:rPr>
              <a:t>200 </a:t>
            </a:r>
            <a:r>
              <a:rPr lang="en-US" sz="2800" b="1" dirty="0" smtClean="0">
                <a:solidFill>
                  <a:srgbClr val="FF0000"/>
                </a:solidFill>
              </a:rPr>
              <a:t>trans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10299" r="21905" b="10893"/>
          <a:stretch/>
        </p:blipFill>
        <p:spPr>
          <a:xfrm>
            <a:off x="7898674" y="400594"/>
            <a:ext cx="3239589" cy="310812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233533" y="3508721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639907" y="471447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876800" y="2830286"/>
            <a:ext cx="1811383" cy="175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41601" y="3574334"/>
            <a:ext cx="166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DC, RTP, Atlanta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3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311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Kern</dc:creator>
  <cp:lastModifiedBy>Jordan Kern</cp:lastModifiedBy>
  <cp:revision>20</cp:revision>
  <dcterms:created xsi:type="dcterms:W3CDTF">2021-01-28T22:00:32Z</dcterms:created>
  <dcterms:modified xsi:type="dcterms:W3CDTF">2021-01-31T22:04:25Z</dcterms:modified>
</cp:coreProperties>
</file>