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wnloads\P5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Zach_research\repaperbatteries\OKGEIODINE4LD_DecisionVariable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Zach_research\repaperbatteries\OKGEIODINE4LD_DecisionVariable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90352298099353"/>
          <c:y val="0.15799787007454738"/>
          <c:w val="0.80314810529541636"/>
          <c:h val="0.60036896346423152"/>
        </c:manualLayout>
      </c:layout>
      <c:lineChart>
        <c:grouping val="standard"/>
        <c:varyColors val="0"/>
        <c:ser>
          <c:idx val="0"/>
          <c:order val="0"/>
          <c:tx>
            <c:v>Historical Average</c:v>
          </c:tx>
          <c:spPr>
            <a:ln w="38100" cap="rnd">
              <a:solidFill>
                <a:srgbClr val="191EF7"/>
              </a:solidFill>
              <a:round/>
            </a:ln>
            <a:effectLst/>
          </c:spPr>
          <c:marker>
            <c:symbol val="none"/>
          </c:marker>
          <c:val>
            <c:numRef>
              <c:f>Sheet1!$A$1:$A$24</c:f>
              <c:numCache>
                <c:formatCode>General</c:formatCode>
                <c:ptCount val="24"/>
                <c:pt idx="0">
                  <c:v>112.75</c:v>
                </c:pt>
                <c:pt idx="1">
                  <c:v>119.04</c:v>
                </c:pt>
                <c:pt idx="2">
                  <c:v>130.03</c:v>
                </c:pt>
                <c:pt idx="3">
                  <c:v>130.03</c:v>
                </c:pt>
                <c:pt idx="4">
                  <c:v>132.27000000000001</c:v>
                </c:pt>
                <c:pt idx="5">
                  <c:v>129.83000000000001</c:v>
                </c:pt>
                <c:pt idx="6">
                  <c:v>114.99</c:v>
                </c:pt>
                <c:pt idx="7">
                  <c:v>94.15</c:v>
                </c:pt>
                <c:pt idx="8">
                  <c:v>103.9</c:v>
                </c:pt>
                <c:pt idx="9">
                  <c:v>64.569999999999993</c:v>
                </c:pt>
                <c:pt idx="10">
                  <c:v>66.66</c:v>
                </c:pt>
                <c:pt idx="11">
                  <c:v>60.48</c:v>
                </c:pt>
                <c:pt idx="12">
                  <c:v>57.51</c:v>
                </c:pt>
                <c:pt idx="13">
                  <c:v>54.25</c:v>
                </c:pt>
                <c:pt idx="14">
                  <c:v>43.2</c:v>
                </c:pt>
                <c:pt idx="15">
                  <c:v>45.78</c:v>
                </c:pt>
                <c:pt idx="16">
                  <c:v>41.12</c:v>
                </c:pt>
                <c:pt idx="17">
                  <c:v>50.48</c:v>
                </c:pt>
                <c:pt idx="18">
                  <c:v>60.72</c:v>
                </c:pt>
                <c:pt idx="19">
                  <c:v>76.040000000000006</c:v>
                </c:pt>
                <c:pt idx="20">
                  <c:v>90.34</c:v>
                </c:pt>
                <c:pt idx="21">
                  <c:v>110.08</c:v>
                </c:pt>
                <c:pt idx="22">
                  <c:v>121.81</c:v>
                </c:pt>
                <c:pt idx="23">
                  <c:v>117.31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6-46A3-B512-CAEAF8310B4A}"/>
            </c:ext>
          </c:extLst>
        </c:ser>
        <c:ser>
          <c:idx val="1"/>
          <c:order val="1"/>
          <c:tx>
            <c:v>P99 Hedge Target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Sheet1!$B$1:$B$24</c:f>
              <c:numCache>
                <c:formatCode>General</c:formatCode>
                <c:ptCount val="24"/>
                <c:pt idx="0">
                  <c:v>104.74549999999998</c:v>
                </c:pt>
                <c:pt idx="1">
                  <c:v>104.74549999999998</c:v>
                </c:pt>
                <c:pt idx="2">
                  <c:v>104.74549999999998</c:v>
                </c:pt>
                <c:pt idx="3">
                  <c:v>104.74549999999998</c:v>
                </c:pt>
                <c:pt idx="4">
                  <c:v>104.74549999999998</c:v>
                </c:pt>
                <c:pt idx="5">
                  <c:v>104.74549999999998</c:v>
                </c:pt>
                <c:pt idx="6">
                  <c:v>58.037433333333333</c:v>
                </c:pt>
                <c:pt idx="7">
                  <c:v>58.037433333333333</c:v>
                </c:pt>
                <c:pt idx="8">
                  <c:v>58.037433333333333</c:v>
                </c:pt>
                <c:pt idx="9">
                  <c:v>58.037433333333333</c:v>
                </c:pt>
                <c:pt idx="10">
                  <c:v>58.037433333333333</c:v>
                </c:pt>
                <c:pt idx="11">
                  <c:v>58.037433333333333</c:v>
                </c:pt>
                <c:pt idx="12">
                  <c:v>58.037433333333333</c:v>
                </c:pt>
                <c:pt idx="13">
                  <c:v>58.037433333333333</c:v>
                </c:pt>
                <c:pt idx="14">
                  <c:v>58.037433333333333</c:v>
                </c:pt>
                <c:pt idx="15">
                  <c:v>58.037433333333333</c:v>
                </c:pt>
                <c:pt idx="16">
                  <c:v>58.037433333333333</c:v>
                </c:pt>
                <c:pt idx="17">
                  <c:v>58.037433333333333</c:v>
                </c:pt>
                <c:pt idx="18">
                  <c:v>58.037433333333333</c:v>
                </c:pt>
                <c:pt idx="19">
                  <c:v>58.037433333333333</c:v>
                </c:pt>
                <c:pt idx="20">
                  <c:v>58.037433333333333</c:v>
                </c:pt>
                <c:pt idx="21">
                  <c:v>58.037433333333333</c:v>
                </c:pt>
                <c:pt idx="22">
                  <c:v>104.74549999999998</c:v>
                </c:pt>
                <c:pt idx="23">
                  <c:v>104.74549999999998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6-46A3-B512-CAEAF8310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959632"/>
        <c:axId val="421957008"/>
      </c:lineChart>
      <c:catAx>
        <c:axId val="421959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1957008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421957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Production (MWh)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1959632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4959254001134212"/>
          <c:y val="0.89169957867769434"/>
          <c:w val="0.74339383082795685"/>
          <c:h val="5.2304313636480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0"/>
              <a:t>OKGEIODINE4LD: On-Peak Hedge Targets with Best Floor Improvement</a:t>
            </a:r>
          </a:p>
        </c:rich>
      </c:tx>
      <c:layout>
        <c:manualLayout>
          <c:xMode val="edge"/>
          <c:yMode val="edge"/>
          <c:x val="0.12811834824638174"/>
          <c:y val="7.39371534195933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003238409988551E-2"/>
          <c:y val="0.16751961787785738"/>
          <c:w val="0.89742509182806651"/>
          <c:h val="0.55654530363191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'On-Peak Targets'!$A$2</c:f>
              <c:strCache>
                <c:ptCount val="1"/>
                <c:pt idx="0">
                  <c:v>No Basis Risk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Targets'!$B$2:$M$2</c:f>
              <c:numCache>
                <c:formatCode>General</c:formatCode>
                <c:ptCount val="12"/>
                <c:pt idx="0">
                  <c:v>15.839657082181599</c:v>
                </c:pt>
                <c:pt idx="1">
                  <c:v>0.23141412012872201</c:v>
                </c:pt>
                <c:pt idx="2">
                  <c:v>2.5616372849779599E-2</c:v>
                </c:pt>
                <c:pt idx="3">
                  <c:v>20.0319873245822</c:v>
                </c:pt>
                <c:pt idx="4">
                  <c:v>19.8067843139197</c:v>
                </c:pt>
                <c:pt idx="5">
                  <c:v>1.27734962235116E-2</c:v>
                </c:pt>
                <c:pt idx="6">
                  <c:v>1.0722916020992001E-3</c:v>
                </c:pt>
                <c:pt idx="7">
                  <c:v>1.5763710800485299E-3</c:v>
                </c:pt>
                <c:pt idx="8">
                  <c:v>11.323966017815099</c:v>
                </c:pt>
                <c:pt idx="9">
                  <c:v>0.90170979405930696</c:v>
                </c:pt>
                <c:pt idx="10">
                  <c:v>22.031224913296501</c:v>
                </c:pt>
                <c:pt idx="11">
                  <c:v>0.38607466376859301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5-459B-8A34-EF375733DADF}"/>
            </c:ext>
          </c:extLst>
        </c:ser>
        <c:ser>
          <c:idx val="1"/>
          <c:order val="1"/>
          <c:tx>
            <c:strRef>
              <c:f>'On-Peak Targets'!$A$3</c:f>
              <c:strCache>
                <c:ptCount val="1"/>
                <c:pt idx="0">
                  <c:v>Standard 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Targets'!$B$3:$M$3</c:f>
              <c:numCache>
                <c:formatCode>General</c:formatCode>
                <c:ptCount val="12"/>
                <c:pt idx="0">
                  <c:v>12.756893822741301</c:v>
                </c:pt>
                <c:pt idx="1">
                  <c:v>2.2769178972372399E-2</c:v>
                </c:pt>
                <c:pt idx="2">
                  <c:v>9.3518109380097605E-3</c:v>
                </c:pt>
                <c:pt idx="3">
                  <c:v>17.300691262857899</c:v>
                </c:pt>
                <c:pt idx="4">
                  <c:v>15.294547324387599</c:v>
                </c:pt>
                <c:pt idx="5">
                  <c:v>8.1748203802595107E-2</c:v>
                </c:pt>
                <c:pt idx="6">
                  <c:v>3.4468270510791001E-3</c:v>
                </c:pt>
                <c:pt idx="7">
                  <c:v>5.7246894646160599E-3</c:v>
                </c:pt>
                <c:pt idx="8">
                  <c:v>11.771522478644901</c:v>
                </c:pt>
                <c:pt idx="9">
                  <c:v>2.3888621038169999</c:v>
                </c:pt>
                <c:pt idx="10">
                  <c:v>18.978600879982402</c:v>
                </c:pt>
                <c:pt idx="11">
                  <c:v>6.9018078472566602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25-459B-8A34-EF375733DADF}"/>
            </c:ext>
          </c:extLst>
        </c:ser>
        <c:ser>
          <c:idx val="2"/>
          <c:order val="2"/>
          <c:tx>
            <c:strRef>
              <c:f>'On-Peak Targets'!$A$4</c:f>
              <c:strCache>
                <c:ptCount val="1"/>
                <c:pt idx="0">
                  <c:v>Mean Zero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Targets'!$B$4:$M$4</c:f>
              <c:numCache>
                <c:formatCode>General</c:formatCode>
                <c:ptCount val="12"/>
                <c:pt idx="0">
                  <c:v>16.5850903593787</c:v>
                </c:pt>
                <c:pt idx="1">
                  <c:v>2.5727969821260901E-3</c:v>
                </c:pt>
                <c:pt idx="2">
                  <c:v>1.08553087891037E-2</c:v>
                </c:pt>
                <c:pt idx="3">
                  <c:v>15.5505224824732</c:v>
                </c:pt>
                <c:pt idx="4">
                  <c:v>17.997594801744398</c:v>
                </c:pt>
                <c:pt idx="5">
                  <c:v>2.1429821705522402E-3</c:v>
                </c:pt>
                <c:pt idx="6">
                  <c:v>2.6500150225513601E-2</c:v>
                </c:pt>
                <c:pt idx="7">
                  <c:v>5.9508432565046803E-4</c:v>
                </c:pt>
                <c:pt idx="8">
                  <c:v>14.0233720760206</c:v>
                </c:pt>
                <c:pt idx="9">
                  <c:v>3.3929144912828599E-2</c:v>
                </c:pt>
                <c:pt idx="10">
                  <c:v>18.6090855894962</c:v>
                </c:pt>
                <c:pt idx="11">
                  <c:v>1.5126003644281301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25-459B-8A34-EF375733DADF}"/>
            </c:ext>
          </c:extLst>
        </c:ser>
        <c:ser>
          <c:idx val="3"/>
          <c:order val="3"/>
          <c:tx>
            <c:strRef>
              <c:f>'On-Peak Targets'!$A$5</c:f>
              <c:strCache>
                <c:ptCount val="1"/>
                <c:pt idx="0">
                  <c:v>Mean Zero 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Targets'!$B$5:$M$5</c:f>
              <c:numCache>
                <c:formatCode>General</c:formatCode>
                <c:ptCount val="12"/>
                <c:pt idx="0">
                  <c:v>14.837638856815699</c:v>
                </c:pt>
                <c:pt idx="1">
                  <c:v>5.5054040783792099E-2</c:v>
                </c:pt>
                <c:pt idx="2">
                  <c:v>9.1724378014917101E-3</c:v>
                </c:pt>
                <c:pt idx="3">
                  <c:v>20.351401078645601</c:v>
                </c:pt>
                <c:pt idx="4">
                  <c:v>15.852981312862299</c:v>
                </c:pt>
                <c:pt idx="5">
                  <c:v>1.19066091787812E-2</c:v>
                </c:pt>
                <c:pt idx="6">
                  <c:v>1.0046381721415399E-3</c:v>
                </c:pt>
                <c:pt idx="7">
                  <c:v>4.9982874443167298E-2</c:v>
                </c:pt>
                <c:pt idx="8">
                  <c:v>16.437116106271301</c:v>
                </c:pt>
                <c:pt idx="9">
                  <c:v>4.2008809354139804E-3</c:v>
                </c:pt>
                <c:pt idx="10">
                  <c:v>11.521837946818099</c:v>
                </c:pt>
                <c:pt idx="11">
                  <c:v>0.51258585929930001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25-459B-8A34-EF375733DADF}"/>
            </c:ext>
          </c:extLst>
        </c:ser>
        <c:ser>
          <c:idx val="4"/>
          <c:order val="4"/>
          <c:tx>
            <c:strRef>
              <c:f>'On-Peak Targets'!$A$6</c:f>
              <c:strCache>
                <c:ptCount val="1"/>
                <c:pt idx="0">
                  <c:v>Mean Zero 30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Targets'!$B$6:$M$6</c:f>
              <c:numCache>
                <c:formatCode>General</c:formatCode>
                <c:ptCount val="12"/>
                <c:pt idx="0">
                  <c:v>13.4727509296865</c:v>
                </c:pt>
                <c:pt idx="1">
                  <c:v>3.6171629184520099E-3</c:v>
                </c:pt>
                <c:pt idx="2">
                  <c:v>2.40395727069012E-3</c:v>
                </c:pt>
                <c:pt idx="3">
                  <c:v>13.713578737114</c:v>
                </c:pt>
                <c:pt idx="4">
                  <c:v>12.9276715956468</c:v>
                </c:pt>
                <c:pt idx="5">
                  <c:v>1.2205613311143299E-4</c:v>
                </c:pt>
                <c:pt idx="6">
                  <c:v>1.3030898654359301E-3</c:v>
                </c:pt>
                <c:pt idx="7">
                  <c:v>1.0753785433627299E-3</c:v>
                </c:pt>
                <c:pt idx="8">
                  <c:v>12.3644492927972</c:v>
                </c:pt>
                <c:pt idx="9">
                  <c:v>6.0768227409037499E-2</c:v>
                </c:pt>
                <c:pt idx="10">
                  <c:v>11.296445081303901</c:v>
                </c:pt>
                <c:pt idx="11">
                  <c:v>0.246020790800378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25-459B-8A34-EF375733DADF}"/>
            </c:ext>
          </c:extLst>
        </c:ser>
        <c:ser>
          <c:idx val="5"/>
          <c:order val="5"/>
          <c:tx>
            <c:strRef>
              <c:f>'On-Peak Targets'!$A$7</c:f>
              <c:strCache>
                <c:ptCount val="1"/>
                <c:pt idx="0">
                  <c:v>Mean Zero 40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Targets'!$B$7:$M$7</c:f>
              <c:numCache>
                <c:formatCode>General</c:formatCode>
                <c:ptCount val="12"/>
                <c:pt idx="0">
                  <c:v>15.959439469084501</c:v>
                </c:pt>
                <c:pt idx="1">
                  <c:v>1.32538949804049E-2</c:v>
                </c:pt>
                <c:pt idx="2">
                  <c:v>5.9786344358105899E-3</c:v>
                </c:pt>
                <c:pt idx="3">
                  <c:v>18.585956319222099</c:v>
                </c:pt>
                <c:pt idx="4">
                  <c:v>17.149912525632502</c:v>
                </c:pt>
                <c:pt idx="5">
                  <c:v>8.3219456455513097</c:v>
                </c:pt>
                <c:pt idx="6">
                  <c:v>2.3304226060975E-2</c:v>
                </c:pt>
                <c:pt idx="7">
                  <c:v>7.1902651067383297E-4</c:v>
                </c:pt>
                <c:pt idx="8">
                  <c:v>14.2526075295018</c:v>
                </c:pt>
                <c:pt idx="9">
                  <c:v>2.0515847517141999</c:v>
                </c:pt>
                <c:pt idx="10">
                  <c:v>18.718360487687299</c:v>
                </c:pt>
                <c:pt idx="11">
                  <c:v>1.58829878844852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25-459B-8A34-EF375733DADF}"/>
            </c:ext>
          </c:extLst>
        </c:ser>
        <c:ser>
          <c:idx val="6"/>
          <c:order val="6"/>
          <c:tx>
            <c:strRef>
              <c:f>'On-Peak Targets'!$A$8</c:f>
              <c:strCache>
                <c:ptCount val="1"/>
                <c:pt idx="0">
                  <c:v>Mean Zero 50</c:v>
                </c:pt>
              </c:strCache>
            </c:strRef>
          </c:tx>
          <c:spPr>
            <a:solidFill>
              <a:srgbClr val="F169D4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Targets'!$B$8:$M$8</c:f>
              <c:numCache>
                <c:formatCode>General</c:formatCode>
                <c:ptCount val="12"/>
                <c:pt idx="0">
                  <c:v>17.933790160421299</c:v>
                </c:pt>
                <c:pt idx="1">
                  <c:v>1.75420517986014E-2</c:v>
                </c:pt>
                <c:pt idx="2">
                  <c:v>1.6971025456705501E-2</c:v>
                </c:pt>
                <c:pt idx="3">
                  <c:v>19.776947943386499</c:v>
                </c:pt>
                <c:pt idx="4">
                  <c:v>17.1738666800142</c:v>
                </c:pt>
                <c:pt idx="5">
                  <c:v>2.1582041406591002E-3</c:v>
                </c:pt>
                <c:pt idx="6">
                  <c:v>2.0544902907669499E-2</c:v>
                </c:pt>
                <c:pt idx="7">
                  <c:v>7.8593747064663894E-3</c:v>
                </c:pt>
                <c:pt idx="8">
                  <c:v>16.417451626754801</c:v>
                </c:pt>
                <c:pt idx="9">
                  <c:v>9.4973050867092805E-4</c:v>
                </c:pt>
                <c:pt idx="10">
                  <c:v>16.9383754247411</c:v>
                </c:pt>
                <c:pt idx="11">
                  <c:v>3.98453434020931E-2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25-459B-8A34-EF375733DADF}"/>
            </c:ext>
          </c:extLst>
        </c:ser>
        <c:ser>
          <c:idx val="7"/>
          <c:order val="7"/>
          <c:tx>
            <c:strRef>
              <c:f>'On-Peak Targets'!$A$9</c:f>
              <c:strCache>
                <c:ptCount val="1"/>
                <c:pt idx="0">
                  <c:v>Mean Zero 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Targets'!$B$9:$M$9</c:f>
              <c:numCache>
                <c:formatCode>General</c:formatCode>
                <c:ptCount val="12"/>
                <c:pt idx="0">
                  <c:v>16.535771135259601</c:v>
                </c:pt>
                <c:pt idx="1">
                  <c:v>2.5020472763369501E-3</c:v>
                </c:pt>
                <c:pt idx="2">
                  <c:v>1.9124717860152701E-4</c:v>
                </c:pt>
                <c:pt idx="3">
                  <c:v>15.0980596770444</c:v>
                </c:pt>
                <c:pt idx="4">
                  <c:v>21.5960451206779</c:v>
                </c:pt>
                <c:pt idx="5">
                  <c:v>1.2527072721890999</c:v>
                </c:pt>
                <c:pt idx="6">
                  <c:v>2.05344622891394E-2</c:v>
                </c:pt>
                <c:pt idx="7" formatCode="0.00E+00">
                  <c:v>1.9559915842368998E-6</c:v>
                </c:pt>
                <c:pt idx="8">
                  <c:v>14.288680531777</c:v>
                </c:pt>
                <c:pt idx="9">
                  <c:v>0.299810823603888</c:v>
                </c:pt>
                <c:pt idx="10">
                  <c:v>12.490860289016901</c:v>
                </c:pt>
                <c:pt idx="11">
                  <c:v>3.07764139869946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225-459B-8A34-EF375733DADF}"/>
            </c:ext>
          </c:extLst>
        </c:ser>
        <c:ser>
          <c:idx val="8"/>
          <c:order val="8"/>
          <c:tx>
            <c:strRef>
              <c:f>'On-Peak Targets'!$A$10</c:f>
              <c:strCache>
                <c:ptCount val="1"/>
                <c:pt idx="0">
                  <c:v>Mean Zero 70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Targets'!$B$10:$M$10</c:f>
              <c:numCache>
                <c:formatCode>General</c:formatCode>
                <c:ptCount val="12"/>
                <c:pt idx="0">
                  <c:v>13.913648985157</c:v>
                </c:pt>
                <c:pt idx="1">
                  <c:v>8.4291681717871703E-4</c:v>
                </c:pt>
                <c:pt idx="2">
                  <c:v>7.5804241426190499E-3</c:v>
                </c:pt>
                <c:pt idx="3">
                  <c:v>12.961241427816599</c:v>
                </c:pt>
                <c:pt idx="4">
                  <c:v>14.4976858958935</c:v>
                </c:pt>
                <c:pt idx="5">
                  <c:v>4.3511941203285902</c:v>
                </c:pt>
                <c:pt idx="6">
                  <c:v>1.79682724142847E-4</c:v>
                </c:pt>
                <c:pt idx="7" formatCode="0.00E+00">
                  <c:v>4.6094042591084801E-6</c:v>
                </c:pt>
                <c:pt idx="8">
                  <c:v>14.783666463443501</c:v>
                </c:pt>
                <c:pt idx="9">
                  <c:v>2.1533667373946001E-3</c:v>
                </c:pt>
                <c:pt idx="10">
                  <c:v>6.9199990947606</c:v>
                </c:pt>
                <c:pt idx="11">
                  <c:v>3.5119857815892002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5-459B-8A34-EF375733DADF}"/>
            </c:ext>
          </c:extLst>
        </c:ser>
        <c:ser>
          <c:idx val="9"/>
          <c:order val="9"/>
          <c:tx>
            <c:strRef>
              <c:f>'On-Peak Targets'!$A$11</c:f>
              <c:strCache>
                <c:ptCount val="1"/>
                <c:pt idx="0">
                  <c:v>Mean Zero 80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Targets'!$B$11:$M$11</c:f>
              <c:numCache>
                <c:formatCode>General</c:formatCode>
                <c:ptCount val="12"/>
                <c:pt idx="0">
                  <c:v>11.0839158908732</c:v>
                </c:pt>
                <c:pt idx="1">
                  <c:v>3.0138061303064103E-4</c:v>
                </c:pt>
                <c:pt idx="2">
                  <c:v>0.41807019227706299</c:v>
                </c:pt>
                <c:pt idx="3">
                  <c:v>16.902652915760498</c:v>
                </c:pt>
                <c:pt idx="4">
                  <c:v>6.6814148848884098</c:v>
                </c:pt>
                <c:pt idx="5">
                  <c:v>3.0950212990121302</c:v>
                </c:pt>
                <c:pt idx="6">
                  <c:v>8.0564598338230004E-3</c:v>
                </c:pt>
                <c:pt idx="7">
                  <c:v>8.7047671372271203E-4</c:v>
                </c:pt>
                <c:pt idx="8">
                  <c:v>18.060272040904099</c:v>
                </c:pt>
                <c:pt idx="9">
                  <c:v>0.25536013643725097</c:v>
                </c:pt>
                <c:pt idx="10">
                  <c:v>5.1510361263711196E-3</c:v>
                </c:pt>
                <c:pt idx="11">
                  <c:v>1.3971944430226699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225-459B-8A34-EF375733DADF}"/>
            </c:ext>
          </c:extLst>
        </c:ser>
        <c:ser>
          <c:idx val="10"/>
          <c:order val="10"/>
          <c:tx>
            <c:strRef>
              <c:f>'On-Peak Targets'!$A$12</c:f>
              <c:strCache>
                <c:ptCount val="1"/>
                <c:pt idx="0">
                  <c:v>Mean Zero 90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Targets'!$B$12:$M$12</c:f>
              <c:numCache>
                <c:formatCode>General</c:formatCode>
                <c:ptCount val="12"/>
                <c:pt idx="0">
                  <c:v>1.2921763954991E-3</c:v>
                </c:pt>
                <c:pt idx="1">
                  <c:v>1.9576942367680001E-2</c:v>
                </c:pt>
                <c:pt idx="2">
                  <c:v>2.3922476092454099</c:v>
                </c:pt>
                <c:pt idx="3">
                  <c:v>14.251218580855101</c:v>
                </c:pt>
                <c:pt idx="4">
                  <c:v>20.987534163338701</c:v>
                </c:pt>
                <c:pt idx="5">
                  <c:v>6.6061189699135996</c:v>
                </c:pt>
                <c:pt idx="6">
                  <c:v>1.88822160936772E-3</c:v>
                </c:pt>
                <c:pt idx="7">
                  <c:v>3.7924596205884102E-4</c:v>
                </c:pt>
                <c:pt idx="8">
                  <c:v>2.1360427902910399</c:v>
                </c:pt>
                <c:pt idx="9">
                  <c:v>5.8948180840884105E-4</c:v>
                </c:pt>
                <c:pt idx="10">
                  <c:v>3.8009393277939102E-4</c:v>
                </c:pt>
                <c:pt idx="11">
                  <c:v>12.107279978740401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25-459B-8A34-EF375733DADF}"/>
            </c:ext>
          </c:extLst>
        </c:ser>
        <c:ser>
          <c:idx val="11"/>
          <c:order val="11"/>
          <c:tx>
            <c:strRef>
              <c:f>'On-Peak Targets'!$A$13</c:f>
              <c:strCache>
                <c:ptCount val="1"/>
                <c:pt idx="0">
                  <c:v>Mean Zero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Targets'!$B$13:$M$13</c:f>
              <c:numCache>
                <c:formatCode>0.00E+00</c:formatCode>
                <c:ptCount val="12"/>
                <c:pt idx="0">
                  <c:v>9.2565361524226102E-6</c:v>
                </c:pt>
                <c:pt idx="1">
                  <c:v>6.4362502065005298E-5</c:v>
                </c:pt>
                <c:pt idx="2" formatCode="General">
                  <c:v>7.5257097579924297</c:v>
                </c:pt>
                <c:pt idx="3">
                  <c:v>1.36876385559364E-5</c:v>
                </c:pt>
                <c:pt idx="4" formatCode="General">
                  <c:v>4.8629835675268802E-2</c:v>
                </c:pt>
                <c:pt idx="5" formatCode="General">
                  <c:v>2.6056597526457199E-4</c:v>
                </c:pt>
                <c:pt idx="6" formatCode="General">
                  <c:v>10.1493118620721</c:v>
                </c:pt>
                <c:pt idx="7" formatCode="General">
                  <c:v>5.1014923373858503</c:v>
                </c:pt>
                <c:pt idx="8">
                  <c:v>6.0900637150354798E-5</c:v>
                </c:pt>
                <c:pt idx="9" formatCode="General">
                  <c:v>1.1974112526753899E-3</c:v>
                </c:pt>
                <c:pt idx="10">
                  <c:v>9.3854590682344901E-5</c:v>
                </c:pt>
                <c:pt idx="11">
                  <c:v>9.1144548205267795E-5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225-459B-8A34-EF375733D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281680"/>
        <c:axId val="635285288"/>
      </c:barChart>
      <c:lineChart>
        <c:grouping val="standard"/>
        <c:varyColors val="0"/>
        <c:ser>
          <c:idx val="12"/>
          <c:order val="12"/>
          <c:tx>
            <c:strRef>
              <c:f>'On-Peak Targets'!$A$14</c:f>
              <c:strCache>
                <c:ptCount val="1"/>
                <c:pt idx="0">
                  <c:v>P99</c:v>
                </c:pt>
              </c:strCache>
            </c:strRef>
          </c:tx>
          <c:spPr>
            <a:ln w="2222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Targets'!$B$14:$M$14</c:f>
              <c:numCache>
                <c:formatCode>General</c:formatCode>
                <c:ptCount val="12"/>
                <c:pt idx="0">
                  <c:v>58.037433329999999</c:v>
                </c:pt>
                <c:pt idx="1">
                  <c:v>76.477900000000005</c:v>
                </c:pt>
                <c:pt idx="2">
                  <c:v>82.691400000000002</c:v>
                </c:pt>
                <c:pt idx="3">
                  <c:v>98.559766670000002</c:v>
                </c:pt>
                <c:pt idx="4">
                  <c:v>77.003766670000005</c:v>
                </c:pt>
                <c:pt idx="5">
                  <c:v>79.780150000000006</c:v>
                </c:pt>
                <c:pt idx="6">
                  <c:v>57.756366669999998</c:v>
                </c:pt>
                <c:pt idx="7">
                  <c:v>44.358666669999998</c:v>
                </c:pt>
                <c:pt idx="8">
                  <c:v>78.123500000000007</c:v>
                </c:pt>
                <c:pt idx="9">
                  <c:v>79.263066670000001</c:v>
                </c:pt>
                <c:pt idx="10">
                  <c:v>76.343599999999995</c:v>
                </c:pt>
                <c:pt idx="11">
                  <c:v>67.594266669999996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225-459B-8A34-EF375733D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281680"/>
        <c:axId val="635285288"/>
      </c:lineChart>
      <c:catAx>
        <c:axId val="63528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/>
                  <a:t>Month</a:t>
                </a:r>
              </a:p>
            </c:rich>
          </c:tx>
          <c:layout>
            <c:manualLayout>
              <c:xMode val="edge"/>
              <c:yMode val="edge"/>
              <c:x val="0.49874482008950005"/>
              <c:y val="0.7853740718307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5285288"/>
        <c:crosses val="autoZero"/>
        <c:auto val="1"/>
        <c:lblAlgn val="ctr"/>
        <c:lblOffset val="100"/>
        <c:noMultiLvlLbl val="0"/>
      </c:catAx>
      <c:valAx>
        <c:axId val="63528528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/>
                  <a:t>Wind Power Production Targets (MWh)</a:t>
                </a:r>
              </a:p>
            </c:rich>
          </c:tx>
          <c:layout>
            <c:manualLayout>
              <c:xMode val="edge"/>
              <c:yMode val="edge"/>
              <c:x val="1.1642988509068185E-4"/>
              <c:y val="0.15175391927360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5281680"/>
        <c:crosses val="autoZero"/>
        <c:crossBetween val="between"/>
      </c:valAx>
      <c:spPr>
        <a:noFill/>
        <a:ln w="12700">
          <a:solidFill>
            <a:schemeClr val="tx1">
              <a:lumMod val="65000"/>
              <a:lumOff val="3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7073249933424798E-2"/>
          <c:y val="0.85085873881149465"/>
          <c:w val="0.93897825374343247"/>
          <c:h val="0.13204724409448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bg1"/>
      </a:solidFill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4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OKGEIODINE4LD: Off-Peak Hedge Targets with Best Floor Improvement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4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'Off-Peak Targets'!$A$2</c:f>
              <c:strCache>
                <c:ptCount val="1"/>
                <c:pt idx="0">
                  <c:v>No Basis Risk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Targets'!$B$2:$M$2</c:f>
              <c:numCache>
                <c:formatCode>General</c:formatCode>
                <c:ptCount val="12"/>
                <c:pt idx="0">
                  <c:v>0.34947231344042501</c:v>
                </c:pt>
                <c:pt idx="1">
                  <c:v>15.6962096727621</c:v>
                </c:pt>
                <c:pt idx="2">
                  <c:v>29.094168980958301</c:v>
                </c:pt>
                <c:pt idx="3">
                  <c:v>2.7794280146756001</c:v>
                </c:pt>
                <c:pt idx="4">
                  <c:v>2.2933396145548999</c:v>
                </c:pt>
                <c:pt idx="5">
                  <c:v>22.988195847882199</c:v>
                </c:pt>
                <c:pt idx="6">
                  <c:v>9.3285069025407896</c:v>
                </c:pt>
                <c:pt idx="7">
                  <c:v>15.4653571735086</c:v>
                </c:pt>
                <c:pt idx="8">
                  <c:v>0.36649918379673802</c:v>
                </c:pt>
                <c:pt idx="9">
                  <c:v>3.8486694578562699</c:v>
                </c:pt>
                <c:pt idx="10">
                  <c:v>6.5757098318094107E-2</c:v>
                </c:pt>
                <c:pt idx="11">
                  <c:v>63.756914097841602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9-4F2A-871B-7B66E5774987}"/>
            </c:ext>
          </c:extLst>
        </c:ser>
        <c:ser>
          <c:idx val="1"/>
          <c:order val="1"/>
          <c:tx>
            <c:strRef>
              <c:f>'Off-Peak Targets'!$A$3</c:f>
              <c:strCache>
                <c:ptCount val="1"/>
                <c:pt idx="0">
                  <c:v>Standard 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Targets'!$B$3:$M$3</c:f>
              <c:numCache>
                <c:formatCode>General</c:formatCode>
                <c:ptCount val="12"/>
                <c:pt idx="0">
                  <c:v>8.4949498164198806E-2</c:v>
                </c:pt>
                <c:pt idx="1">
                  <c:v>17.5270255315464</c:v>
                </c:pt>
                <c:pt idx="2">
                  <c:v>24.9002751406871</c:v>
                </c:pt>
                <c:pt idx="3">
                  <c:v>1.53324212144924</c:v>
                </c:pt>
                <c:pt idx="4">
                  <c:v>2.8854677693585402</c:v>
                </c:pt>
                <c:pt idx="5">
                  <c:v>20.850391423611601</c:v>
                </c:pt>
                <c:pt idx="6">
                  <c:v>1.43031190894616</c:v>
                </c:pt>
                <c:pt idx="7">
                  <c:v>19.029062296009698</c:v>
                </c:pt>
                <c:pt idx="8">
                  <c:v>5.47481635975348E-3</c:v>
                </c:pt>
                <c:pt idx="9">
                  <c:v>2.6421687886244301</c:v>
                </c:pt>
                <c:pt idx="10">
                  <c:v>0.19226923150045599</c:v>
                </c:pt>
                <c:pt idx="11">
                  <c:v>68.7417479450109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F9-4F2A-871B-7B66E5774987}"/>
            </c:ext>
          </c:extLst>
        </c:ser>
        <c:ser>
          <c:idx val="2"/>
          <c:order val="2"/>
          <c:tx>
            <c:strRef>
              <c:f>'Off-Peak Targets'!$A$4</c:f>
              <c:strCache>
                <c:ptCount val="1"/>
                <c:pt idx="0">
                  <c:v>Mean Zero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Targets'!$B$4:$M$4</c:f>
              <c:numCache>
                <c:formatCode>General</c:formatCode>
                <c:ptCount val="12"/>
                <c:pt idx="0">
                  <c:v>2.9821475957272199E-2</c:v>
                </c:pt>
                <c:pt idx="1">
                  <c:v>15.233757187899</c:v>
                </c:pt>
                <c:pt idx="2">
                  <c:v>27.7477510904355</c:v>
                </c:pt>
                <c:pt idx="3">
                  <c:v>2.6493320943991199E-3</c:v>
                </c:pt>
                <c:pt idx="4">
                  <c:v>3.0005750266628102</c:v>
                </c:pt>
                <c:pt idx="5">
                  <c:v>18.649384988046801</c:v>
                </c:pt>
                <c:pt idx="6">
                  <c:v>2.4416528527082999</c:v>
                </c:pt>
                <c:pt idx="7">
                  <c:v>26.9563236562485</c:v>
                </c:pt>
                <c:pt idx="8">
                  <c:v>1.4710641652524601</c:v>
                </c:pt>
                <c:pt idx="9">
                  <c:v>2.5513527106919698</c:v>
                </c:pt>
                <c:pt idx="10">
                  <c:v>0.28556192526958701</c:v>
                </c:pt>
                <c:pt idx="11">
                  <c:v>59.231876033634698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F9-4F2A-871B-7B66E5774987}"/>
            </c:ext>
          </c:extLst>
        </c:ser>
        <c:ser>
          <c:idx val="3"/>
          <c:order val="3"/>
          <c:tx>
            <c:strRef>
              <c:f>'Off-Peak Targets'!$A$5</c:f>
              <c:strCache>
                <c:ptCount val="1"/>
                <c:pt idx="0">
                  <c:v>Mean Zero 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Targets'!$B$5:$M$5</c:f>
              <c:numCache>
                <c:formatCode>General</c:formatCode>
                <c:ptCount val="12"/>
                <c:pt idx="0">
                  <c:v>1.00433562070064</c:v>
                </c:pt>
                <c:pt idx="1">
                  <c:v>10.550843723466601</c:v>
                </c:pt>
                <c:pt idx="2">
                  <c:v>37.9662069068929</c:v>
                </c:pt>
                <c:pt idx="3">
                  <c:v>0.132027562925566</c:v>
                </c:pt>
                <c:pt idx="4">
                  <c:v>0.557653104331019</c:v>
                </c:pt>
                <c:pt idx="5">
                  <c:v>17.605296368360101</c:v>
                </c:pt>
                <c:pt idx="6">
                  <c:v>0.234109145015058</c:v>
                </c:pt>
                <c:pt idx="7">
                  <c:v>16.029604070948199</c:v>
                </c:pt>
                <c:pt idx="8">
                  <c:v>3.7218365365896302</c:v>
                </c:pt>
                <c:pt idx="9">
                  <c:v>1.9764915633423199</c:v>
                </c:pt>
                <c:pt idx="10">
                  <c:v>0.74977425545981102</c:v>
                </c:pt>
                <c:pt idx="11">
                  <c:v>56.987851801789901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F9-4F2A-871B-7B66E5774987}"/>
            </c:ext>
          </c:extLst>
        </c:ser>
        <c:ser>
          <c:idx val="4"/>
          <c:order val="4"/>
          <c:tx>
            <c:strRef>
              <c:f>'Off-Peak Targets'!$A$6</c:f>
              <c:strCache>
                <c:ptCount val="1"/>
                <c:pt idx="0">
                  <c:v>Mean Zero 30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Targets'!$B$6:$M$6</c:f>
              <c:numCache>
                <c:formatCode>General</c:formatCode>
                <c:ptCount val="12"/>
                <c:pt idx="0">
                  <c:v>5.7262701599033503E-2</c:v>
                </c:pt>
                <c:pt idx="1">
                  <c:v>22.508633745560701</c:v>
                </c:pt>
                <c:pt idx="2">
                  <c:v>17.408199226836501</c:v>
                </c:pt>
                <c:pt idx="3">
                  <c:v>0.11431552378008999</c:v>
                </c:pt>
                <c:pt idx="4">
                  <c:v>0.32177205289386501</c:v>
                </c:pt>
                <c:pt idx="5">
                  <c:v>18.5303246799254</c:v>
                </c:pt>
                <c:pt idx="6">
                  <c:v>1.20134108164674</c:v>
                </c:pt>
                <c:pt idx="7">
                  <c:v>17.145527841936701</c:v>
                </c:pt>
                <c:pt idx="8">
                  <c:v>0.72318760218334399</c:v>
                </c:pt>
                <c:pt idx="9">
                  <c:v>1.5845743698621</c:v>
                </c:pt>
                <c:pt idx="10">
                  <c:v>3.1660263258501999E-2</c:v>
                </c:pt>
                <c:pt idx="11">
                  <c:v>48.479634750080599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F9-4F2A-871B-7B66E5774987}"/>
            </c:ext>
          </c:extLst>
        </c:ser>
        <c:ser>
          <c:idx val="5"/>
          <c:order val="5"/>
          <c:tx>
            <c:strRef>
              <c:f>'Off-Peak Targets'!$A$7</c:f>
              <c:strCache>
                <c:ptCount val="1"/>
                <c:pt idx="0">
                  <c:v>Mean Zero 40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Targets'!$B$7:$M$7</c:f>
              <c:numCache>
                <c:formatCode>General</c:formatCode>
                <c:ptCount val="12"/>
                <c:pt idx="0">
                  <c:v>0.32851158092139998</c:v>
                </c:pt>
                <c:pt idx="1">
                  <c:v>14.126449408938999</c:v>
                </c:pt>
                <c:pt idx="2">
                  <c:v>38.694036191368703</c:v>
                </c:pt>
                <c:pt idx="3">
                  <c:v>0.19445527487110401</c:v>
                </c:pt>
                <c:pt idx="4">
                  <c:v>1.8887056413677099</c:v>
                </c:pt>
                <c:pt idx="5">
                  <c:v>29.157105643395202</c:v>
                </c:pt>
                <c:pt idx="6">
                  <c:v>5.16250202697488</c:v>
                </c:pt>
                <c:pt idx="7">
                  <c:v>30.335575657539799</c:v>
                </c:pt>
                <c:pt idx="8">
                  <c:v>1.5172462569988301</c:v>
                </c:pt>
                <c:pt idx="9">
                  <c:v>0.88994563506536195</c:v>
                </c:pt>
                <c:pt idx="10">
                  <c:v>0.208318071781221</c:v>
                </c:pt>
                <c:pt idx="11">
                  <c:v>49.7257575985507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F9-4F2A-871B-7B66E5774987}"/>
            </c:ext>
          </c:extLst>
        </c:ser>
        <c:ser>
          <c:idx val="6"/>
          <c:order val="6"/>
          <c:tx>
            <c:strRef>
              <c:f>'Off-Peak Targets'!$A$8</c:f>
              <c:strCache>
                <c:ptCount val="1"/>
                <c:pt idx="0">
                  <c:v>Mean Zero 50</c:v>
                </c:pt>
              </c:strCache>
            </c:strRef>
          </c:tx>
          <c:spPr>
            <a:solidFill>
              <a:srgbClr val="F169D4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Targets'!$B$8:$M$8</c:f>
              <c:numCache>
                <c:formatCode>General</c:formatCode>
                <c:ptCount val="12"/>
                <c:pt idx="0">
                  <c:v>1.8303205631397999E-2</c:v>
                </c:pt>
                <c:pt idx="1">
                  <c:v>18.435856756429001</c:v>
                </c:pt>
                <c:pt idx="2">
                  <c:v>46.343542630255101</c:v>
                </c:pt>
                <c:pt idx="3">
                  <c:v>8.7536763386097897E-3</c:v>
                </c:pt>
                <c:pt idx="4">
                  <c:v>0.34050363410314299</c:v>
                </c:pt>
                <c:pt idx="5">
                  <c:v>14.6938307565649</c:v>
                </c:pt>
                <c:pt idx="6">
                  <c:v>3.9679318598469102</c:v>
                </c:pt>
                <c:pt idx="7">
                  <c:v>25.173070873680299</c:v>
                </c:pt>
                <c:pt idx="8">
                  <c:v>0.65837742393315801</c:v>
                </c:pt>
                <c:pt idx="9">
                  <c:v>1.1881499441000301</c:v>
                </c:pt>
                <c:pt idx="10">
                  <c:v>0.213862877073665</c:v>
                </c:pt>
                <c:pt idx="11">
                  <c:v>40.924873818002403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F9-4F2A-871B-7B66E5774987}"/>
            </c:ext>
          </c:extLst>
        </c:ser>
        <c:ser>
          <c:idx val="7"/>
          <c:order val="7"/>
          <c:tx>
            <c:strRef>
              <c:f>'Off-Peak Targets'!$A$9</c:f>
              <c:strCache>
                <c:ptCount val="1"/>
                <c:pt idx="0">
                  <c:v>Mean Zero 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Targets'!$B$9:$M$9</c:f>
              <c:numCache>
                <c:formatCode>General</c:formatCode>
                <c:ptCount val="12"/>
                <c:pt idx="0">
                  <c:v>0.73488906848072899</c:v>
                </c:pt>
                <c:pt idx="1">
                  <c:v>16.417562161391899</c:v>
                </c:pt>
                <c:pt idx="2">
                  <c:v>34.512529375987498</c:v>
                </c:pt>
                <c:pt idx="3">
                  <c:v>0.329149135803951</c:v>
                </c:pt>
                <c:pt idx="4">
                  <c:v>12.644721279877601</c:v>
                </c:pt>
                <c:pt idx="5">
                  <c:v>17.2511892744261</c:v>
                </c:pt>
                <c:pt idx="6">
                  <c:v>7.2448597158773502</c:v>
                </c:pt>
                <c:pt idx="7">
                  <c:v>16.245031792269</c:v>
                </c:pt>
                <c:pt idx="8">
                  <c:v>0.79987765371596498</c:v>
                </c:pt>
                <c:pt idx="9">
                  <c:v>1.28344530039442</c:v>
                </c:pt>
                <c:pt idx="10">
                  <c:v>0.67204872765423695</c:v>
                </c:pt>
                <c:pt idx="11">
                  <c:v>43.101192017591103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8F9-4F2A-871B-7B66E5774987}"/>
            </c:ext>
          </c:extLst>
        </c:ser>
        <c:ser>
          <c:idx val="8"/>
          <c:order val="8"/>
          <c:tx>
            <c:strRef>
              <c:f>'Off-Peak Targets'!$A$10</c:f>
              <c:strCache>
                <c:ptCount val="1"/>
                <c:pt idx="0">
                  <c:v>Mean Zero 70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Targets'!$B$10:$M$10</c:f>
              <c:numCache>
                <c:formatCode>General</c:formatCode>
                <c:ptCount val="12"/>
                <c:pt idx="0">
                  <c:v>6.3537529101595699E-2</c:v>
                </c:pt>
                <c:pt idx="1">
                  <c:v>19.931214449964301</c:v>
                </c:pt>
                <c:pt idx="2">
                  <c:v>30.361519453096399</c:v>
                </c:pt>
                <c:pt idx="3">
                  <c:v>7.7255605186728801E-4</c:v>
                </c:pt>
                <c:pt idx="4">
                  <c:v>8.2467341956460505</c:v>
                </c:pt>
                <c:pt idx="5">
                  <c:v>20.063096960664002</c:v>
                </c:pt>
                <c:pt idx="6">
                  <c:v>1.73373144963534</c:v>
                </c:pt>
                <c:pt idx="7">
                  <c:v>11.1179891971729</c:v>
                </c:pt>
                <c:pt idx="8">
                  <c:v>2.2528313702097802</c:v>
                </c:pt>
                <c:pt idx="9">
                  <c:v>1.25808398231513</c:v>
                </c:pt>
                <c:pt idx="10">
                  <c:v>0.18664612804219</c:v>
                </c:pt>
                <c:pt idx="11">
                  <c:v>32.843771942606601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F9-4F2A-871B-7B66E5774987}"/>
            </c:ext>
          </c:extLst>
        </c:ser>
        <c:ser>
          <c:idx val="9"/>
          <c:order val="9"/>
          <c:tx>
            <c:strRef>
              <c:f>'Off-Peak Targets'!$A$11</c:f>
              <c:strCache>
                <c:ptCount val="1"/>
                <c:pt idx="0">
                  <c:v>Mean Zero 80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Targets'!$B$11:$M$11</c:f>
              <c:numCache>
                <c:formatCode>General</c:formatCode>
                <c:ptCount val="12"/>
                <c:pt idx="0">
                  <c:v>0.200185269235403</c:v>
                </c:pt>
                <c:pt idx="1">
                  <c:v>9.1571079198014491</c:v>
                </c:pt>
                <c:pt idx="2">
                  <c:v>36.229947208902601</c:v>
                </c:pt>
                <c:pt idx="3">
                  <c:v>0.37766351531557402</c:v>
                </c:pt>
                <c:pt idx="4">
                  <c:v>1.0048272225572601</c:v>
                </c:pt>
                <c:pt idx="5">
                  <c:v>10.0762575456897</c:v>
                </c:pt>
                <c:pt idx="6">
                  <c:v>2.8194131704340601</c:v>
                </c:pt>
                <c:pt idx="7">
                  <c:v>16.770611825327599</c:v>
                </c:pt>
                <c:pt idx="8">
                  <c:v>0.231258267513407</c:v>
                </c:pt>
                <c:pt idx="9">
                  <c:v>0.35149473567646899</c:v>
                </c:pt>
                <c:pt idx="10">
                  <c:v>2.9600531808252</c:v>
                </c:pt>
                <c:pt idx="11">
                  <c:v>27.624905762378901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F9-4F2A-871B-7B66E5774987}"/>
            </c:ext>
          </c:extLst>
        </c:ser>
        <c:ser>
          <c:idx val="10"/>
          <c:order val="10"/>
          <c:tx>
            <c:strRef>
              <c:f>'Off-Peak Targets'!$A$12</c:f>
              <c:strCache>
                <c:ptCount val="1"/>
                <c:pt idx="0">
                  <c:v>Mean Zero 90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Targets'!$B$12:$M$12</c:f>
              <c:numCache>
                <c:formatCode>General</c:formatCode>
                <c:ptCount val="12"/>
                <c:pt idx="0">
                  <c:v>6.2557576490295697E-2</c:v>
                </c:pt>
                <c:pt idx="1">
                  <c:v>8.0765566462395793</c:v>
                </c:pt>
                <c:pt idx="2">
                  <c:v>31.246218195909101</c:v>
                </c:pt>
                <c:pt idx="3">
                  <c:v>2.0197108182853798</c:v>
                </c:pt>
                <c:pt idx="4">
                  <c:v>9.6817355749342902</c:v>
                </c:pt>
                <c:pt idx="5">
                  <c:v>0.355060833567379</c:v>
                </c:pt>
                <c:pt idx="6">
                  <c:v>1.89789311216608</c:v>
                </c:pt>
                <c:pt idx="7">
                  <c:v>1.40352298328056E-2</c:v>
                </c:pt>
                <c:pt idx="8">
                  <c:v>4.1544051402273498E-2</c:v>
                </c:pt>
                <c:pt idx="9">
                  <c:v>8.9701797780385104E-2</c:v>
                </c:pt>
                <c:pt idx="10">
                  <c:v>28.191922985923998</c:v>
                </c:pt>
                <c:pt idx="11">
                  <c:v>5.7201775191308005E-4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F9-4F2A-871B-7B66E5774987}"/>
            </c:ext>
          </c:extLst>
        </c:ser>
        <c:ser>
          <c:idx val="11"/>
          <c:order val="11"/>
          <c:tx>
            <c:strRef>
              <c:f>'Off-Peak Targets'!$A$13</c:f>
              <c:strCache>
                <c:ptCount val="1"/>
                <c:pt idx="0">
                  <c:v>Mean Zero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Targets'!$B$13:$M$13</c:f>
              <c:numCache>
                <c:formatCode>General</c:formatCode>
                <c:ptCount val="12"/>
                <c:pt idx="0">
                  <c:v>2.4654082766579098E-3</c:v>
                </c:pt>
                <c:pt idx="1">
                  <c:v>18.854182389984</c:v>
                </c:pt>
                <c:pt idx="2">
                  <c:v>8.2195212843548396E-4</c:v>
                </c:pt>
                <c:pt idx="3">
                  <c:v>2.17795410023322E-2</c:v>
                </c:pt>
                <c:pt idx="4">
                  <c:v>22.0511549669096</c:v>
                </c:pt>
                <c:pt idx="5">
                  <c:v>5.62536385237642E-2</c:v>
                </c:pt>
                <c:pt idx="6" formatCode="0.00E+00">
                  <c:v>3.2600067369734501E-6</c:v>
                </c:pt>
                <c:pt idx="7">
                  <c:v>1.5858098854177501E-3</c:v>
                </c:pt>
                <c:pt idx="8">
                  <c:v>1.68761780045771</c:v>
                </c:pt>
                <c:pt idx="9">
                  <c:v>1.87873930536571</c:v>
                </c:pt>
                <c:pt idx="10">
                  <c:v>0.52176709760455198</c:v>
                </c:pt>
                <c:pt idx="11" formatCode="0.00E+00">
                  <c:v>1.80575017319406E-8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8F9-4F2A-871B-7B66E5774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0320336"/>
        <c:axId val="630321976"/>
      </c:barChart>
      <c:lineChart>
        <c:grouping val="standard"/>
        <c:varyColors val="0"/>
        <c:ser>
          <c:idx val="12"/>
          <c:order val="12"/>
          <c:tx>
            <c:strRef>
              <c:f>'Off-Peak Targets'!$A$14</c:f>
              <c:strCache>
                <c:ptCount val="1"/>
                <c:pt idx="0">
                  <c:v>P99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Targets'!$B$14:$M$14</c:f>
              <c:numCache>
                <c:formatCode>General</c:formatCode>
                <c:ptCount val="12"/>
                <c:pt idx="0">
                  <c:v>104.74550000000001</c:v>
                </c:pt>
                <c:pt idx="1">
                  <c:v>123.8859063</c:v>
                </c:pt>
                <c:pt idx="2">
                  <c:v>130.79374999999999</c:v>
                </c:pt>
                <c:pt idx="3">
                  <c:v>139.6364063</c:v>
                </c:pt>
                <c:pt idx="4">
                  <c:v>123.2255625</c:v>
                </c:pt>
                <c:pt idx="5">
                  <c:v>122.9455938</c:v>
                </c:pt>
                <c:pt idx="6">
                  <c:v>114.3685625</c:v>
                </c:pt>
                <c:pt idx="7">
                  <c:v>88.435062500000001</c:v>
                </c:pt>
                <c:pt idx="8">
                  <c:v>125.61459379999999</c:v>
                </c:pt>
                <c:pt idx="9">
                  <c:v>124.899</c:v>
                </c:pt>
                <c:pt idx="10">
                  <c:v>124.2142188</c:v>
                </c:pt>
                <c:pt idx="11">
                  <c:v>114.0275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8F9-4F2A-871B-7B66E5774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320336"/>
        <c:axId val="630321976"/>
      </c:lineChart>
      <c:catAx>
        <c:axId val="63032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/>
                  <a:t>Month</a:t>
                </a:r>
              </a:p>
            </c:rich>
          </c:tx>
          <c:layout>
            <c:manualLayout>
              <c:xMode val="edge"/>
              <c:yMode val="edge"/>
              <c:x val="0.46788429628960365"/>
              <c:y val="0.7880303270455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21976"/>
        <c:crosses val="autoZero"/>
        <c:auto val="1"/>
        <c:lblAlgn val="ctr"/>
        <c:lblOffset val="100"/>
        <c:noMultiLvlLbl val="0"/>
      </c:catAx>
      <c:valAx>
        <c:axId val="630321976"/>
        <c:scaling>
          <c:orientation val="minMax"/>
          <c:max val="1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/>
                  <a:t>Wind Power Production Targets (MWh)</a:t>
                </a:r>
              </a:p>
            </c:rich>
          </c:tx>
          <c:layout>
            <c:manualLayout>
              <c:xMode val="edge"/>
              <c:yMode val="edge"/>
              <c:x val="1.190875557521971E-2"/>
              <c:y val="9.099256022384856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20336"/>
        <c:crosses val="autoZero"/>
        <c:crossBetween val="between"/>
      </c:valAx>
      <c:spPr>
        <a:noFill/>
        <a:ln w="12700">
          <a:solidFill>
            <a:schemeClr val="tx1">
              <a:lumMod val="65000"/>
              <a:lumOff val="3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5.1724432647190607E-2"/>
          <c:y val="0.84911099016296077"/>
          <c:w val="0.92324677133311051"/>
          <c:h val="0.1381284860197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bg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1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AA88-732A-4138-893C-AA80E56BC6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0" y="807716"/>
            <a:ext cx="7480669" cy="49871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2148" y="62305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94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476210"/>
              </p:ext>
            </p:extLst>
          </p:nvPr>
        </p:nvGraphicFramePr>
        <p:xfrm>
          <a:off x="1928494" y="438150"/>
          <a:ext cx="8168006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090" y="326959"/>
            <a:ext cx="21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A2 (Appendix)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97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395134"/>
              </p:ext>
            </p:extLst>
          </p:nvPr>
        </p:nvGraphicFramePr>
        <p:xfrm>
          <a:off x="1772920" y="774064"/>
          <a:ext cx="8190230" cy="529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090" y="326959"/>
            <a:ext cx="21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A3 (Appendix)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28593"/>
            <a:ext cx="7315215" cy="640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090" y="326959"/>
            <a:ext cx="21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A4 (Appendix)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03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40895"/>
              </p:ext>
            </p:extLst>
          </p:nvPr>
        </p:nvGraphicFramePr>
        <p:xfrm>
          <a:off x="426719" y="687972"/>
          <a:ext cx="11504026" cy="5066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378">
                  <a:extLst>
                    <a:ext uri="{9D8B030D-6E8A-4147-A177-3AD203B41FA5}">
                      <a16:colId xmlns:a16="http://schemas.microsoft.com/office/drawing/2014/main" val="2404480727"/>
                    </a:ext>
                  </a:extLst>
                </a:gridCol>
                <a:gridCol w="666695">
                  <a:extLst>
                    <a:ext uri="{9D8B030D-6E8A-4147-A177-3AD203B41FA5}">
                      <a16:colId xmlns:a16="http://schemas.microsoft.com/office/drawing/2014/main" val="2220549254"/>
                    </a:ext>
                  </a:extLst>
                </a:gridCol>
                <a:gridCol w="652509">
                  <a:extLst>
                    <a:ext uri="{9D8B030D-6E8A-4147-A177-3AD203B41FA5}">
                      <a16:colId xmlns:a16="http://schemas.microsoft.com/office/drawing/2014/main" val="1040004064"/>
                    </a:ext>
                  </a:extLst>
                </a:gridCol>
                <a:gridCol w="822730">
                  <a:extLst>
                    <a:ext uri="{9D8B030D-6E8A-4147-A177-3AD203B41FA5}">
                      <a16:colId xmlns:a16="http://schemas.microsoft.com/office/drawing/2014/main" val="2673026081"/>
                    </a:ext>
                  </a:extLst>
                </a:gridCol>
                <a:gridCol w="879469">
                  <a:extLst>
                    <a:ext uri="{9D8B030D-6E8A-4147-A177-3AD203B41FA5}">
                      <a16:colId xmlns:a16="http://schemas.microsoft.com/office/drawing/2014/main" val="2039229782"/>
                    </a:ext>
                  </a:extLst>
                </a:gridCol>
                <a:gridCol w="1305019">
                  <a:extLst>
                    <a:ext uri="{9D8B030D-6E8A-4147-A177-3AD203B41FA5}">
                      <a16:colId xmlns:a16="http://schemas.microsoft.com/office/drawing/2014/main" val="2870980462"/>
                    </a:ext>
                  </a:extLst>
                </a:gridCol>
                <a:gridCol w="907839">
                  <a:extLst>
                    <a:ext uri="{9D8B030D-6E8A-4147-A177-3AD203B41FA5}">
                      <a16:colId xmlns:a16="http://schemas.microsoft.com/office/drawing/2014/main" val="1481729617"/>
                    </a:ext>
                  </a:extLst>
                </a:gridCol>
                <a:gridCol w="836914">
                  <a:extLst>
                    <a:ext uri="{9D8B030D-6E8A-4147-A177-3AD203B41FA5}">
                      <a16:colId xmlns:a16="http://schemas.microsoft.com/office/drawing/2014/main" val="1663315366"/>
                    </a:ext>
                  </a:extLst>
                </a:gridCol>
                <a:gridCol w="822730">
                  <a:extLst>
                    <a:ext uri="{9D8B030D-6E8A-4147-A177-3AD203B41FA5}">
                      <a16:colId xmlns:a16="http://schemas.microsoft.com/office/drawing/2014/main" val="2828578097"/>
                    </a:ext>
                  </a:extLst>
                </a:gridCol>
                <a:gridCol w="695065">
                  <a:extLst>
                    <a:ext uri="{9D8B030D-6E8A-4147-A177-3AD203B41FA5}">
                      <a16:colId xmlns:a16="http://schemas.microsoft.com/office/drawing/2014/main" val="2385674593"/>
                    </a:ext>
                  </a:extLst>
                </a:gridCol>
                <a:gridCol w="780174">
                  <a:extLst>
                    <a:ext uri="{9D8B030D-6E8A-4147-A177-3AD203B41FA5}">
                      <a16:colId xmlns:a16="http://schemas.microsoft.com/office/drawing/2014/main" val="692535609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3137854992"/>
                    </a:ext>
                  </a:extLst>
                </a:gridCol>
              </a:tblGrid>
              <a:tr h="410029"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SPP </a:t>
                      </a:r>
                      <a:endParaRPr lang="en-US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WFEC-VICILD2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OKGE-IODINE4LD2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OKGE-WDWRD1LD2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OKGE-WDWRDEHVUN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KEENAN_WIND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OKGE-KEENAN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OKGE-CEDAR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OKGE-SPIRIT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OKGE-SEILING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OKGE-CEDAVLD2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</a:t>
                      </a: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MOORELAND_2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921740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SPP 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34768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WFECVICILD2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99325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OKGEIODINE4LD2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522272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OKGEWDWRD1LD2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790214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OKGEWDWRDEHVUN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KEENAN_WIND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9030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OKGEKEENANWIND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5575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OKGECEDAR5LD2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4154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OKGESPIRITWIND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2488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OKGE_SEILING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9585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OKGECEDAVLD2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33481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WFEC_MOORELAND_2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-0.024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1649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719" y="117953"/>
            <a:ext cx="210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A1 (Appendix)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7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42" y="511625"/>
            <a:ext cx="8128369" cy="5418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2148" y="62305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4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08023" y="2429692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47610" y="1227909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9441" y="3592286"/>
            <a:ext cx="300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9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67" y="755464"/>
            <a:ext cx="7919365" cy="5279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2148" y="62305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1211" y="2647406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1211" y="4908680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2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0977134"/>
              </p:ext>
            </p:extLst>
          </p:nvPr>
        </p:nvGraphicFramePr>
        <p:xfrm>
          <a:off x="2368732" y="653143"/>
          <a:ext cx="5965371" cy="521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62148" y="62305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751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0"/>
          <a:stretch/>
        </p:blipFill>
        <p:spPr>
          <a:xfrm>
            <a:off x="1473918" y="226423"/>
            <a:ext cx="8619315" cy="5615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2" r="24906" b="88633"/>
          <a:stretch/>
        </p:blipFill>
        <p:spPr>
          <a:xfrm>
            <a:off x="2447108" y="5743296"/>
            <a:ext cx="6816430" cy="89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5" t="33686" r="11669" b="56394"/>
          <a:stretch/>
        </p:blipFill>
        <p:spPr>
          <a:xfrm>
            <a:off x="7846422" y="348343"/>
            <a:ext cx="1330960" cy="73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50926" y="1602377"/>
            <a:ext cx="1226456" cy="67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500847" y="348342"/>
            <a:ext cx="274320" cy="274320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390" y="489855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56114" y="4579887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8246" y="4579887"/>
            <a:ext cx="3129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2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2148" y="62305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8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05" y="529041"/>
            <a:ext cx="8507194" cy="5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"/>
          <a:stretch/>
        </p:blipFill>
        <p:spPr>
          <a:xfrm>
            <a:off x="2046505" y="252549"/>
            <a:ext cx="7315215" cy="5863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4"/>
          <a:stretch/>
        </p:blipFill>
        <p:spPr>
          <a:xfrm>
            <a:off x="892619" y="5883730"/>
            <a:ext cx="9758281" cy="734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148" y="62305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29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"/>
          <a:stretch/>
        </p:blipFill>
        <p:spPr>
          <a:xfrm>
            <a:off x="1271445" y="189408"/>
            <a:ext cx="8786955" cy="5706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6732" y="5895703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090" y="326959"/>
            <a:ext cx="21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A1 (Appendix)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346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184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29</cp:revision>
  <dcterms:created xsi:type="dcterms:W3CDTF">2021-02-24T22:54:24Z</dcterms:created>
  <dcterms:modified xsi:type="dcterms:W3CDTF">2021-02-26T16:53:47Z</dcterms:modified>
</cp:coreProperties>
</file>