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6" r:id="rId11"/>
    <p:sldId id="267" r:id="rId12"/>
    <p:sldId id="270" r:id="rId13"/>
    <p:sldId id="269" r:id="rId14"/>
    <p:sldId id="271" r:id="rId15"/>
    <p:sldId id="272" r:id="rId16"/>
    <p:sldId id="273" r:id="rId17"/>
    <p:sldId id="268"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 initials="R" lastIdx="1" clrIdx="0">
    <p:extLst>
      <p:ext uri="{19B8F6BF-5375-455C-9EA6-DF929625EA0E}">
        <p15:presenceInfo xmlns:p15="http://schemas.microsoft.com/office/powerpoint/2012/main" userId="Ro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43B"/>
    <a:srgbClr val="1CADE4"/>
    <a:srgbClr val="4B8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40" autoAdjust="0"/>
  </p:normalViewPr>
  <p:slideViewPr>
    <p:cSldViewPr snapToGrid="0">
      <p:cViewPr varScale="1">
        <p:scale>
          <a:sx n="69" d="100"/>
          <a:sy n="69"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3-04T22:21:13.398" idx="1">
    <p:pos x="10" y="10"/>
    <p:text>Imagine you have a list of alphabetized names, it doesn't have to be names, but for our example we'll talk about a list of names.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AFDE1-24D1-4BD3-B7B4-686902F8118E}"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9258C-2BEF-4B68-86F6-B465898F3F8A}" type="slidenum">
              <a:rPr lang="en-US" smtClean="0"/>
              <a:t>‹#›</a:t>
            </a:fld>
            <a:endParaRPr lang="en-US"/>
          </a:p>
        </p:txBody>
      </p:sp>
    </p:spTree>
    <p:extLst>
      <p:ext uri="{BB962C8B-B14F-4D97-AF65-F5344CB8AC3E}">
        <p14:creationId xmlns:p14="http://schemas.microsoft.com/office/powerpoint/2010/main" val="45352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have a list of alphabetized names, it doesn't have to be names, but for our example we'll talk about a list of names.</a:t>
            </a:r>
          </a:p>
        </p:txBody>
      </p:sp>
      <p:sp>
        <p:nvSpPr>
          <p:cNvPr id="4" name="Slide Number Placeholder 3"/>
          <p:cNvSpPr>
            <a:spLocks noGrp="1"/>
          </p:cNvSpPr>
          <p:nvPr>
            <p:ph type="sldNum" sz="quarter" idx="10"/>
          </p:nvPr>
        </p:nvSpPr>
        <p:spPr/>
        <p:txBody>
          <a:bodyPr/>
          <a:lstStyle/>
          <a:p>
            <a:fld id="{A7B9258C-2BEF-4B68-86F6-B465898F3F8A}" type="slidenum">
              <a:rPr lang="en-US" smtClean="0"/>
              <a:t>2</a:t>
            </a:fld>
            <a:endParaRPr lang="en-US"/>
          </a:p>
        </p:txBody>
      </p:sp>
    </p:spTree>
    <p:extLst>
      <p:ext uri="{BB962C8B-B14F-4D97-AF65-F5344CB8AC3E}">
        <p14:creationId xmlns:p14="http://schemas.microsoft.com/office/powerpoint/2010/main" val="2271971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 simple search is a number guessing game. </a:t>
            </a:r>
          </a:p>
        </p:txBody>
      </p:sp>
      <p:sp>
        <p:nvSpPr>
          <p:cNvPr id="4" name="Slide Number Placeholder 3"/>
          <p:cNvSpPr>
            <a:spLocks noGrp="1"/>
          </p:cNvSpPr>
          <p:nvPr>
            <p:ph type="sldNum" sz="quarter" idx="5"/>
          </p:nvPr>
        </p:nvSpPr>
        <p:spPr/>
        <p:txBody>
          <a:bodyPr/>
          <a:lstStyle/>
          <a:p>
            <a:fld id="{A7B9258C-2BEF-4B68-86F6-B465898F3F8A}" type="slidenum">
              <a:rPr lang="en-US" smtClean="0"/>
              <a:t>11</a:t>
            </a:fld>
            <a:endParaRPr lang="en-US"/>
          </a:p>
        </p:txBody>
      </p:sp>
    </p:spTree>
    <p:extLst>
      <p:ext uri="{BB962C8B-B14F-4D97-AF65-F5344CB8AC3E}">
        <p14:creationId xmlns:p14="http://schemas.microsoft.com/office/powerpoint/2010/main" val="286148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friend tells you to guess the number they've chosen between 1 and 100 and they will tell you if it is higher or lower than your guess... would you start at 1?</a:t>
            </a:r>
          </a:p>
        </p:txBody>
      </p:sp>
      <p:sp>
        <p:nvSpPr>
          <p:cNvPr id="4" name="Slide Number Placeholder 3"/>
          <p:cNvSpPr>
            <a:spLocks noGrp="1"/>
          </p:cNvSpPr>
          <p:nvPr>
            <p:ph type="sldNum" sz="quarter" idx="5"/>
          </p:nvPr>
        </p:nvSpPr>
        <p:spPr/>
        <p:txBody>
          <a:bodyPr/>
          <a:lstStyle/>
          <a:p>
            <a:fld id="{A7B9258C-2BEF-4B68-86F6-B465898F3F8A}" type="slidenum">
              <a:rPr lang="en-US" smtClean="0"/>
              <a:t>12</a:t>
            </a:fld>
            <a:endParaRPr lang="en-US"/>
          </a:p>
        </p:txBody>
      </p:sp>
    </p:spTree>
    <p:extLst>
      <p:ext uri="{BB962C8B-B14F-4D97-AF65-F5344CB8AC3E}">
        <p14:creationId xmlns:p14="http://schemas.microsoft.com/office/powerpoint/2010/main" val="269822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the number they chose was 1, you’d have only eliminated one number, leaving 99 more. </a:t>
            </a:r>
          </a:p>
        </p:txBody>
      </p:sp>
      <p:sp>
        <p:nvSpPr>
          <p:cNvPr id="4" name="Slide Number Placeholder 3"/>
          <p:cNvSpPr>
            <a:spLocks noGrp="1"/>
          </p:cNvSpPr>
          <p:nvPr>
            <p:ph type="sldNum" sz="quarter" idx="5"/>
          </p:nvPr>
        </p:nvSpPr>
        <p:spPr/>
        <p:txBody>
          <a:bodyPr/>
          <a:lstStyle/>
          <a:p>
            <a:fld id="{A7B9258C-2BEF-4B68-86F6-B465898F3F8A}" type="slidenum">
              <a:rPr lang="en-US" smtClean="0"/>
              <a:t>13</a:t>
            </a:fld>
            <a:endParaRPr lang="en-US"/>
          </a:p>
        </p:txBody>
      </p:sp>
    </p:spTree>
    <p:extLst>
      <p:ext uri="{BB962C8B-B14F-4D97-AF65-F5344CB8AC3E}">
        <p14:creationId xmlns:p14="http://schemas.microsoft.com/office/powerpoint/2010/main" val="186957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the number they chose was 1, you’d have only eliminated one number, leaving 99 more. </a:t>
            </a:r>
          </a:p>
        </p:txBody>
      </p:sp>
      <p:sp>
        <p:nvSpPr>
          <p:cNvPr id="4" name="Slide Number Placeholder 3"/>
          <p:cNvSpPr>
            <a:spLocks noGrp="1"/>
          </p:cNvSpPr>
          <p:nvPr>
            <p:ph type="sldNum" sz="quarter" idx="5"/>
          </p:nvPr>
        </p:nvSpPr>
        <p:spPr/>
        <p:txBody>
          <a:bodyPr/>
          <a:lstStyle/>
          <a:p>
            <a:fld id="{A7B9258C-2BEF-4B68-86F6-B465898F3F8A}" type="slidenum">
              <a:rPr lang="en-US" smtClean="0"/>
              <a:t>14</a:t>
            </a:fld>
            <a:endParaRPr lang="en-US"/>
          </a:p>
        </p:txBody>
      </p:sp>
    </p:spTree>
    <p:extLst>
      <p:ext uri="{BB962C8B-B14F-4D97-AF65-F5344CB8AC3E}">
        <p14:creationId xmlns:p14="http://schemas.microsoft.com/office/powerpoint/2010/main" val="3276513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choose the next number, the process continues.</a:t>
            </a:r>
          </a:p>
        </p:txBody>
      </p:sp>
      <p:sp>
        <p:nvSpPr>
          <p:cNvPr id="4" name="Slide Number Placeholder 3"/>
          <p:cNvSpPr>
            <a:spLocks noGrp="1"/>
          </p:cNvSpPr>
          <p:nvPr>
            <p:ph type="sldNum" sz="quarter" idx="5"/>
          </p:nvPr>
        </p:nvSpPr>
        <p:spPr/>
        <p:txBody>
          <a:bodyPr/>
          <a:lstStyle/>
          <a:p>
            <a:fld id="{A7B9258C-2BEF-4B68-86F6-B465898F3F8A}" type="slidenum">
              <a:rPr lang="en-US" smtClean="0"/>
              <a:t>15</a:t>
            </a:fld>
            <a:endParaRPr lang="en-US"/>
          </a:p>
        </p:txBody>
      </p:sp>
    </p:spTree>
    <p:extLst>
      <p:ext uri="{BB962C8B-B14F-4D97-AF65-F5344CB8AC3E}">
        <p14:creationId xmlns:p14="http://schemas.microsoft.com/office/powerpoint/2010/main" val="1469887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still only eliminated one more number.</a:t>
            </a:r>
          </a:p>
        </p:txBody>
      </p:sp>
      <p:sp>
        <p:nvSpPr>
          <p:cNvPr id="4" name="Slide Number Placeholder 3"/>
          <p:cNvSpPr>
            <a:spLocks noGrp="1"/>
          </p:cNvSpPr>
          <p:nvPr>
            <p:ph type="sldNum" sz="quarter" idx="5"/>
          </p:nvPr>
        </p:nvSpPr>
        <p:spPr/>
        <p:txBody>
          <a:bodyPr/>
          <a:lstStyle/>
          <a:p>
            <a:fld id="{A7B9258C-2BEF-4B68-86F6-B465898F3F8A}" type="slidenum">
              <a:rPr lang="en-US" smtClean="0"/>
              <a:t>16</a:t>
            </a:fld>
            <a:endParaRPr lang="en-US"/>
          </a:p>
        </p:txBody>
      </p:sp>
    </p:spTree>
    <p:extLst>
      <p:ext uri="{BB962C8B-B14F-4D97-AF65-F5344CB8AC3E}">
        <p14:creationId xmlns:p14="http://schemas.microsoft.com/office/powerpoint/2010/main" val="393431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binary search we halve our possibilities with each step. If we choose 50 as the first guess, we’ll know our guess is either too high or too low and we can eliminate 50 numbers with the first step. </a:t>
            </a:r>
          </a:p>
        </p:txBody>
      </p:sp>
      <p:sp>
        <p:nvSpPr>
          <p:cNvPr id="4" name="Slide Number Placeholder 3"/>
          <p:cNvSpPr>
            <a:spLocks noGrp="1"/>
          </p:cNvSpPr>
          <p:nvPr>
            <p:ph type="sldNum" sz="quarter" idx="5"/>
          </p:nvPr>
        </p:nvSpPr>
        <p:spPr/>
        <p:txBody>
          <a:bodyPr/>
          <a:lstStyle/>
          <a:p>
            <a:fld id="{A7B9258C-2BEF-4B68-86F6-B465898F3F8A}" type="slidenum">
              <a:rPr lang="en-US" smtClean="0"/>
              <a:t>17</a:t>
            </a:fld>
            <a:endParaRPr lang="en-US"/>
          </a:p>
        </p:txBody>
      </p:sp>
    </p:spTree>
    <p:extLst>
      <p:ext uri="{BB962C8B-B14F-4D97-AF65-F5344CB8AC3E}">
        <p14:creationId xmlns:p14="http://schemas.microsoft.com/office/powerpoint/2010/main" val="245738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binary search we halve our possibilities with each step. If we choose 50 as the first guess, we’ll know our guess is either too high or too low and we can eliminate 50 numbers with the first step. </a:t>
            </a:r>
          </a:p>
        </p:txBody>
      </p:sp>
      <p:sp>
        <p:nvSpPr>
          <p:cNvPr id="4" name="Slide Number Placeholder 3"/>
          <p:cNvSpPr>
            <a:spLocks noGrp="1"/>
          </p:cNvSpPr>
          <p:nvPr>
            <p:ph type="sldNum" sz="quarter" idx="5"/>
          </p:nvPr>
        </p:nvSpPr>
        <p:spPr/>
        <p:txBody>
          <a:bodyPr/>
          <a:lstStyle/>
          <a:p>
            <a:fld id="{A7B9258C-2BEF-4B68-86F6-B465898F3F8A}" type="slidenum">
              <a:rPr lang="en-US" smtClean="0"/>
              <a:t>18</a:t>
            </a:fld>
            <a:endParaRPr lang="en-US"/>
          </a:p>
        </p:txBody>
      </p:sp>
    </p:spTree>
    <p:extLst>
      <p:ext uri="{BB962C8B-B14F-4D97-AF65-F5344CB8AC3E}">
        <p14:creationId xmlns:p14="http://schemas.microsoft.com/office/powerpoint/2010/main" val="1996684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binary search we halve our possibilities with each step. If we choose 50 as the first guess, we’ll know our guess is either too high or too low and we can eliminate 50 numbers with the first step. </a:t>
            </a:r>
          </a:p>
          <a:p>
            <a:endParaRPr lang="en-US" dirty="0"/>
          </a:p>
          <a:p>
            <a:r>
              <a:rPr lang="en-US" dirty="0"/>
              <a:t>So binary search is how we eliminate half the possible options with each step. </a:t>
            </a:r>
            <a:br>
              <a:rPr lang="en-US" dirty="0"/>
            </a:br>
            <a:br>
              <a:rPr lang="en-US" dirty="0"/>
            </a:br>
            <a:r>
              <a:rPr lang="en-US" dirty="0"/>
              <a:t>If you extrapolate this to a list of a million numbers, you can see how this would save you time. </a:t>
            </a:r>
          </a:p>
        </p:txBody>
      </p:sp>
      <p:sp>
        <p:nvSpPr>
          <p:cNvPr id="4" name="Slide Number Placeholder 3"/>
          <p:cNvSpPr>
            <a:spLocks noGrp="1"/>
          </p:cNvSpPr>
          <p:nvPr>
            <p:ph type="sldNum" sz="quarter" idx="5"/>
          </p:nvPr>
        </p:nvSpPr>
        <p:spPr/>
        <p:txBody>
          <a:bodyPr/>
          <a:lstStyle/>
          <a:p>
            <a:fld id="{A7B9258C-2BEF-4B68-86F6-B465898F3F8A}" type="slidenum">
              <a:rPr lang="en-US" smtClean="0"/>
              <a:t>19</a:t>
            </a:fld>
            <a:endParaRPr lang="en-US"/>
          </a:p>
        </p:txBody>
      </p:sp>
    </p:spTree>
    <p:extLst>
      <p:ext uri="{BB962C8B-B14F-4D97-AF65-F5344CB8AC3E}">
        <p14:creationId xmlns:p14="http://schemas.microsoft.com/office/powerpoint/2010/main" val="423018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 to Big O, we can see the improvement made by using binary search. Binary search trees have a Big O value of O(log n).</a:t>
            </a:r>
          </a:p>
          <a:p>
            <a:endParaRPr lang="en-US" dirty="0"/>
          </a:p>
        </p:txBody>
      </p:sp>
      <p:sp>
        <p:nvSpPr>
          <p:cNvPr id="4" name="Slide Number Placeholder 3"/>
          <p:cNvSpPr>
            <a:spLocks noGrp="1"/>
          </p:cNvSpPr>
          <p:nvPr>
            <p:ph type="sldNum" sz="quarter" idx="10"/>
          </p:nvPr>
        </p:nvSpPr>
        <p:spPr/>
        <p:txBody>
          <a:bodyPr/>
          <a:lstStyle/>
          <a:p>
            <a:fld id="{A7B9258C-2BEF-4B68-86F6-B465898F3F8A}" type="slidenum">
              <a:rPr lang="en-US" smtClean="0"/>
              <a:t>20</a:t>
            </a:fld>
            <a:endParaRPr lang="en-US"/>
          </a:p>
        </p:txBody>
      </p:sp>
    </p:spTree>
    <p:extLst>
      <p:ext uri="{BB962C8B-B14F-4D97-AF65-F5344CB8AC3E}">
        <p14:creationId xmlns:p14="http://schemas.microsoft.com/office/powerpoint/2010/main" val="59018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searching for a name in this list, the computer will examine the first name, then the second, the third and so on.</a:t>
            </a:r>
          </a:p>
        </p:txBody>
      </p:sp>
      <p:sp>
        <p:nvSpPr>
          <p:cNvPr id="4" name="Slide Number Placeholder 3"/>
          <p:cNvSpPr>
            <a:spLocks noGrp="1"/>
          </p:cNvSpPr>
          <p:nvPr>
            <p:ph type="sldNum" sz="quarter" idx="10"/>
          </p:nvPr>
        </p:nvSpPr>
        <p:spPr/>
        <p:txBody>
          <a:bodyPr/>
          <a:lstStyle/>
          <a:p>
            <a:fld id="{A7B9258C-2BEF-4B68-86F6-B465898F3F8A}" type="slidenum">
              <a:rPr lang="en-US" smtClean="0"/>
              <a:t>3</a:t>
            </a:fld>
            <a:endParaRPr lang="en-US"/>
          </a:p>
        </p:txBody>
      </p:sp>
    </p:spTree>
    <p:extLst>
      <p:ext uri="{BB962C8B-B14F-4D97-AF65-F5344CB8AC3E}">
        <p14:creationId xmlns:p14="http://schemas.microsoft.com/office/powerpoint/2010/main" val="212517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function we can pass any sorted list into, along with the item we’re searching for.</a:t>
            </a:r>
          </a:p>
          <a:p>
            <a:endParaRPr lang="en-US" dirty="0"/>
          </a:p>
          <a:p>
            <a:r>
              <a:rPr lang="en-US" dirty="0"/>
              <a:t>Low = 0  is our variable for keeping track of the bottom of our range</a:t>
            </a:r>
          </a:p>
          <a:p>
            <a:r>
              <a:rPr lang="en-US" dirty="0"/>
              <a:t>High = </a:t>
            </a:r>
            <a:r>
              <a:rPr lang="en-US" dirty="0" err="1"/>
              <a:t>len</a:t>
            </a:r>
            <a:r>
              <a:rPr lang="en-US" dirty="0"/>
              <a:t>(</a:t>
            </a:r>
            <a:r>
              <a:rPr lang="en-US" dirty="0" err="1"/>
              <a:t>your_list</a:t>
            </a:r>
            <a:r>
              <a:rPr lang="en-US" dirty="0"/>
              <a:t>) – 1   is our variable for tracking the top of our range, we’ll update these as the script runs</a:t>
            </a:r>
          </a:p>
        </p:txBody>
      </p:sp>
      <p:sp>
        <p:nvSpPr>
          <p:cNvPr id="4" name="Slide Number Placeholder 3"/>
          <p:cNvSpPr>
            <a:spLocks noGrp="1"/>
          </p:cNvSpPr>
          <p:nvPr>
            <p:ph type="sldNum" sz="quarter" idx="5"/>
          </p:nvPr>
        </p:nvSpPr>
        <p:spPr/>
        <p:txBody>
          <a:bodyPr/>
          <a:lstStyle/>
          <a:p>
            <a:fld id="{A7B9258C-2BEF-4B68-86F6-B465898F3F8A}" type="slidenum">
              <a:rPr lang="en-US" smtClean="0"/>
              <a:t>22</a:t>
            </a:fld>
            <a:endParaRPr lang="en-US"/>
          </a:p>
        </p:txBody>
      </p:sp>
    </p:spTree>
    <p:extLst>
      <p:ext uri="{BB962C8B-B14F-4D97-AF65-F5344CB8AC3E}">
        <p14:creationId xmlns:p14="http://schemas.microsoft.com/office/powerpoint/2010/main" val="2919351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creating a while loop. </a:t>
            </a:r>
          </a:p>
          <a:p>
            <a:endParaRPr lang="en-US" dirty="0"/>
          </a:p>
          <a:p>
            <a:r>
              <a:rPr lang="en-US" dirty="0"/>
              <a:t>The first step in the while loop is to find the middle of the list. So we add the low index 0 and the index of the last item in the list and divide by 2.</a:t>
            </a:r>
          </a:p>
          <a:p>
            <a:endParaRPr lang="en-US" dirty="0"/>
          </a:p>
          <a:p>
            <a:r>
              <a:rPr lang="en-US" dirty="0"/>
              <a:t>Because this is Python 3 rounding isn’t automatic so I’ve imported the math module and am using </a:t>
            </a:r>
            <a:r>
              <a:rPr lang="en-US" dirty="0" err="1"/>
              <a:t>math.ceil</a:t>
            </a:r>
            <a:r>
              <a:rPr lang="en-US" dirty="0"/>
              <a:t> to round up for lists with odd numbers of elements. </a:t>
            </a:r>
          </a:p>
        </p:txBody>
      </p:sp>
      <p:sp>
        <p:nvSpPr>
          <p:cNvPr id="4" name="Slide Number Placeholder 3"/>
          <p:cNvSpPr>
            <a:spLocks noGrp="1"/>
          </p:cNvSpPr>
          <p:nvPr>
            <p:ph type="sldNum" sz="quarter" idx="5"/>
          </p:nvPr>
        </p:nvSpPr>
        <p:spPr/>
        <p:txBody>
          <a:bodyPr/>
          <a:lstStyle/>
          <a:p>
            <a:fld id="{A7B9258C-2BEF-4B68-86F6-B465898F3F8A}" type="slidenum">
              <a:rPr lang="en-US" smtClean="0"/>
              <a:t>23</a:t>
            </a:fld>
            <a:endParaRPr lang="en-US"/>
          </a:p>
        </p:txBody>
      </p:sp>
    </p:spTree>
    <p:extLst>
      <p:ext uri="{BB962C8B-B14F-4D97-AF65-F5344CB8AC3E}">
        <p14:creationId xmlns:p14="http://schemas.microsoft.com/office/powerpoint/2010/main" val="685068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add a variable to get the value of the element at the position of our mid variable in the list.</a:t>
            </a:r>
          </a:p>
        </p:txBody>
      </p:sp>
      <p:sp>
        <p:nvSpPr>
          <p:cNvPr id="4" name="Slide Number Placeholder 3"/>
          <p:cNvSpPr>
            <a:spLocks noGrp="1"/>
          </p:cNvSpPr>
          <p:nvPr>
            <p:ph type="sldNum" sz="quarter" idx="5"/>
          </p:nvPr>
        </p:nvSpPr>
        <p:spPr/>
        <p:txBody>
          <a:bodyPr/>
          <a:lstStyle/>
          <a:p>
            <a:fld id="{A7B9258C-2BEF-4B68-86F6-B465898F3F8A}" type="slidenum">
              <a:rPr lang="en-US" smtClean="0"/>
              <a:t>24</a:t>
            </a:fld>
            <a:endParaRPr lang="en-US"/>
          </a:p>
        </p:txBody>
      </p:sp>
    </p:spTree>
    <p:extLst>
      <p:ext uri="{BB962C8B-B14F-4D97-AF65-F5344CB8AC3E}">
        <p14:creationId xmlns:p14="http://schemas.microsoft.com/office/powerpoint/2010/main" val="420573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if the guess value equals the item we’re searching for. If it does, we return that value. </a:t>
            </a:r>
          </a:p>
          <a:p>
            <a:endParaRPr lang="en-US" dirty="0"/>
          </a:p>
          <a:p>
            <a:r>
              <a:rPr lang="en-US" dirty="0"/>
              <a:t>If not, we update the high or low value depending on whether our guess was too low or too high. </a:t>
            </a:r>
          </a:p>
        </p:txBody>
      </p:sp>
      <p:sp>
        <p:nvSpPr>
          <p:cNvPr id="4" name="Slide Number Placeholder 3"/>
          <p:cNvSpPr>
            <a:spLocks noGrp="1"/>
          </p:cNvSpPr>
          <p:nvPr>
            <p:ph type="sldNum" sz="quarter" idx="5"/>
          </p:nvPr>
        </p:nvSpPr>
        <p:spPr/>
        <p:txBody>
          <a:bodyPr/>
          <a:lstStyle/>
          <a:p>
            <a:fld id="{A7B9258C-2BEF-4B68-86F6-B465898F3F8A}" type="slidenum">
              <a:rPr lang="en-US" smtClean="0"/>
              <a:t>25</a:t>
            </a:fld>
            <a:endParaRPr lang="en-US"/>
          </a:p>
        </p:txBody>
      </p:sp>
    </p:spTree>
    <p:extLst>
      <p:ext uri="{BB962C8B-B14F-4D97-AF65-F5344CB8AC3E}">
        <p14:creationId xmlns:p14="http://schemas.microsoft.com/office/powerpoint/2010/main" val="2097959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if the value we’re looking for isn’t found, our function will return the string “Not found in list”</a:t>
            </a:r>
          </a:p>
        </p:txBody>
      </p:sp>
      <p:sp>
        <p:nvSpPr>
          <p:cNvPr id="4" name="Slide Number Placeholder 3"/>
          <p:cNvSpPr>
            <a:spLocks noGrp="1"/>
          </p:cNvSpPr>
          <p:nvPr>
            <p:ph type="sldNum" sz="quarter" idx="5"/>
          </p:nvPr>
        </p:nvSpPr>
        <p:spPr/>
        <p:txBody>
          <a:bodyPr/>
          <a:lstStyle/>
          <a:p>
            <a:fld id="{A7B9258C-2BEF-4B68-86F6-B465898F3F8A}" type="slidenum">
              <a:rPr lang="en-US" smtClean="0"/>
              <a:t>26</a:t>
            </a:fld>
            <a:endParaRPr lang="en-US"/>
          </a:p>
        </p:txBody>
      </p:sp>
    </p:spTree>
    <p:extLst>
      <p:ext uri="{BB962C8B-B14F-4D97-AF65-F5344CB8AC3E}">
        <p14:creationId xmlns:p14="http://schemas.microsoft.com/office/powerpoint/2010/main" val="3223981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bottom I’ve added a list of numbers and list of names</a:t>
            </a:r>
          </a:p>
          <a:p>
            <a:endParaRPr lang="en-US" dirty="0"/>
          </a:p>
          <a:p>
            <a:r>
              <a:rPr lang="en-US" dirty="0"/>
              <a:t>Then test the function by searching for a number in the list, a number not in the list, and then a name in the name list.</a:t>
            </a:r>
          </a:p>
        </p:txBody>
      </p:sp>
      <p:sp>
        <p:nvSpPr>
          <p:cNvPr id="4" name="Slide Number Placeholder 3"/>
          <p:cNvSpPr>
            <a:spLocks noGrp="1"/>
          </p:cNvSpPr>
          <p:nvPr>
            <p:ph type="sldNum" sz="quarter" idx="5"/>
          </p:nvPr>
        </p:nvSpPr>
        <p:spPr/>
        <p:txBody>
          <a:bodyPr/>
          <a:lstStyle/>
          <a:p>
            <a:fld id="{A7B9258C-2BEF-4B68-86F6-B465898F3F8A}" type="slidenum">
              <a:rPr lang="en-US" smtClean="0"/>
              <a:t>27</a:t>
            </a:fld>
            <a:endParaRPr lang="en-US"/>
          </a:p>
        </p:txBody>
      </p:sp>
    </p:spTree>
    <p:extLst>
      <p:ext uri="{BB962C8B-B14F-4D97-AF65-F5344CB8AC3E}">
        <p14:creationId xmlns:p14="http://schemas.microsoft.com/office/powerpoint/2010/main" val="2557494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output of the tests at the end look like. </a:t>
            </a:r>
          </a:p>
          <a:p>
            <a:endParaRPr lang="en-US" dirty="0"/>
          </a:p>
          <a:p>
            <a:r>
              <a:rPr lang="en-US" dirty="0"/>
              <a:t>This algorithm will return the index of the item we searched for. But once you have the index it is easy to perform operations on that index in the list.</a:t>
            </a:r>
          </a:p>
        </p:txBody>
      </p:sp>
      <p:sp>
        <p:nvSpPr>
          <p:cNvPr id="4" name="Slide Number Placeholder 3"/>
          <p:cNvSpPr>
            <a:spLocks noGrp="1"/>
          </p:cNvSpPr>
          <p:nvPr>
            <p:ph type="sldNum" sz="quarter" idx="5"/>
          </p:nvPr>
        </p:nvSpPr>
        <p:spPr/>
        <p:txBody>
          <a:bodyPr/>
          <a:lstStyle/>
          <a:p>
            <a:fld id="{A7B9258C-2BEF-4B68-86F6-B465898F3F8A}" type="slidenum">
              <a:rPr lang="en-US" smtClean="0"/>
              <a:t>28</a:t>
            </a:fld>
            <a:endParaRPr lang="en-US"/>
          </a:p>
        </p:txBody>
      </p:sp>
    </p:spTree>
    <p:extLst>
      <p:ext uri="{BB962C8B-B14F-4D97-AF65-F5344CB8AC3E}">
        <p14:creationId xmlns:p14="http://schemas.microsoft.com/office/powerpoint/2010/main" val="2079151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binary search only works on sorted lists. There are also algorithms which will speed up sorting large lists, which aren’t covered here. </a:t>
            </a:r>
          </a:p>
        </p:txBody>
      </p:sp>
      <p:sp>
        <p:nvSpPr>
          <p:cNvPr id="4" name="Slide Number Placeholder 3"/>
          <p:cNvSpPr>
            <a:spLocks noGrp="1"/>
          </p:cNvSpPr>
          <p:nvPr>
            <p:ph type="sldNum" sz="quarter" idx="5"/>
          </p:nvPr>
        </p:nvSpPr>
        <p:spPr/>
        <p:txBody>
          <a:bodyPr/>
          <a:lstStyle/>
          <a:p>
            <a:fld id="{A7B9258C-2BEF-4B68-86F6-B465898F3F8A}" type="slidenum">
              <a:rPr lang="en-US" smtClean="0"/>
              <a:t>29</a:t>
            </a:fld>
            <a:endParaRPr lang="en-US"/>
          </a:p>
        </p:txBody>
      </p:sp>
    </p:spTree>
    <p:extLst>
      <p:ext uri="{BB962C8B-B14F-4D97-AF65-F5344CB8AC3E}">
        <p14:creationId xmlns:p14="http://schemas.microsoft.com/office/powerpoint/2010/main" val="273629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searching for a name in this list, the computer will examine the first name, then the second, the third and so on.</a:t>
            </a:r>
          </a:p>
        </p:txBody>
      </p:sp>
      <p:sp>
        <p:nvSpPr>
          <p:cNvPr id="4" name="Slide Number Placeholder 3"/>
          <p:cNvSpPr>
            <a:spLocks noGrp="1"/>
          </p:cNvSpPr>
          <p:nvPr>
            <p:ph type="sldNum" sz="quarter" idx="10"/>
          </p:nvPr>
        </p:nvSpPr>
        <p:spPr/>
        <p:txBody>
          <a:bodyPr/>
          <a:lstStyle/>
          <a:p>
            <a:fld id="{A7B9258C-2BEF-4B68-86F6-B465898F3F8A}" type="slidenum">
              <a:rPr lang="en-US" smtClean="0"/>
              <a:t>4</a:t>
            </a:fld>
            <a:endParaRPr lang="en-US"/>
          </a:p>
        </p:txBody>
      </p:sp>
    </p:spTree>
    <p:extLst>
      <p:ext uri="{BB962C8B-B14F-4D97-AF65-F5344CB8AC3E}">
        <p14:creationId xmlns:p14="http://schemas.microsoft.com/office/powerpoint/2010/main" val="75495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searching for a name in this list, the computer will examine the first name, then the second, the third and so on.</a:t>
            </a:r>
          </a:p>
        </p:txBody>
      </p:sp>
      <p:sp>
        <p:nvSpPr>
          <p:cNvPr id="4" name="Slide Number Placeholder 3"/>
          <p:cNvSpPr>
            <a:spLocks noGrp="1"/>
          </p:cNvSpPr>
          <p:nvPr>
            <p:ph type="sldNum" sz="quarter" idx="10"/>
          </p:nvPr>
        </p:nvSpPr>
        <p:spPr/>
        <p:txBody>
          <a:bodyPr/>
          <a:lstStyle/>
          <a:p>
            <a:fld id="{A7B9258C-2BEF-4B68-86F6-B465898F3F8A}" type="slidenum">
              <a:rPr lang="en-US" smtClean="0"/>
              <a:t>5</a:t>
            </a:fld>
            <a:endParaRPr lang="en-US"/>
          </a:p>
        </p:txBody>
      </p:sp>
    </p:spTree>
    <p:extLst>
      <p:ext uri="{BB962C8B-B14F-4D97-AF65-F5344CB8AC3E}">
        <p14:creationId xmlns:p14="http://schemas.microsoft.com/office/powerpoint/2010/main" val="5000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searching for a name in this list, the computer will examine the first name, then the second, the third and so on.</a:t>
            </a:r>
          </a:p>
        </p:txBody>
      </p:sp>
      <p:sp>
        <p:nvSpPr>
          <p:cNvPr id="4" name="Slide Number Placeholder 3"/>
          <p:cNvSpPr>
            <a:spLocks noGrp="1"/>
          </p:cNvSpPr>
          <p:nvPr>
            <p:ph type="sldNum" sz="quarter" idx="10"/>
          </p:nvPr>
        </p:nvSpPr>
        <p:spPr/>
        <p:txBody>
          <a:bodyPr/>
          <a:lstStyle/>
          <a:p>
            <a:fld id="{A7B9258C-2BEF-4B68-86F6-B465898F3F8A}" type="slidenum">
              <a:rPr lang="en-US" smtClean="0"/>
              <a:t>6</a:t>
            </a:fld>
            <a:endParaRPr lang="en-US"/>
          </a:p>
        </p:txBody>
      </p:sp>
    </p:spTree>
    <p:extLst>
      <p:ext uri="{BB962C8B-B14F-4D97-AF65-F5344CB8AC3E}">
        <p14:creationId xmlns:p14="http://schemas.microsoft.com/office/powerpoint/2010/main" val="53575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searching for a name in this list, the computer will examine the first name, then the second, the third and so on.</a:t>
            </a:r>
          </a:p>
        </p:txBody>
      </p:sp>
      <p:sp>
        <p:nvSpPr>
          <p:cNvPr id="4" name="Slide Number Placeholder 3"/>
          <p:cNvSpPr>
            <a:spLocks noGrp="1"/>
          </p:cNvSpPr>
          <p:nvPr>
            <p:ph type="sldNum" sz="quarter" idx="10"/>
          </p:nvPr>
        </p:nvSpPr>
        <p:spPr/>
        <p:txBody>
          <a:bodyPr/>
          <a:lstStyle/>
          <a:p>
            <a:fld id="{A7B9258C-2BEF-4B68-86F6-B465898F3F8A}" type="slidenum">
              <a:rPr lang="en-US" smtClean="0"/>
              <a:t>7</a:t>
            </a:fld>
            <a:endParaRPr lang="en-US"/>
          </a:p>
        </p:txBody>
      </p:sp>
    </p:spTree>
    <p:extLst>
      <p:ext uri="{BB962C8B-B14F-4D97-AF65-F5344CB8AC3E}">
        <p14:creationId xmlns:p14="http://schemas.microsoft.com/office/powerpoint/2010/main" val="25810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will have to examine every name in the list before it finds your value. </a:t>
            </a:r>
          </a:p>
          <a:p>
            <a:endParaRPr lang="en-US" dirty="0"/>
          </a:p>
          <a:p>
            <a:r>
              <a:rPr lang="en-US" dirty="0"/>
              <a:t>For small lists this may be inconsequential to you. </a:t>
            </a:r>
          </a:p>
        </p:txBody>
      </p:sp>
      <p:sp>
        <p:nvSpPr>
          <p:cNvPr id="4" name="Slide Number Placeholder 3"/>
          <p:cNvSpPr>
            <a:spLocks noGrp="1"/>
          </p:cNvSpPr>
          <p:nvPr>
            <p:ph type="sldNum" sz="quarter" idx="10"/>
          </p:nvPr>
        </p:nvSpPr>
        <p:spPr/>
        <p:txBody>
          <a:bodyPr/>
          <a:lstStyle/>
          <a:p>
            <a:fld id="{A7B9258C-2BEF-4B68-86F6-B465898F3F8A}" type="slidenum">
              <a:rPr lang="en-US" smtClean="0"/>
              <a:t>8</a:t>
            </a:fld>
            <a:endParaRPr lang="en-US"/>
          </a:p>
        </p:txBody>
      </p:sp>
    </p:spTree>
    <p:extLst>
      <p:ext uri="{BB962C8B-B14F-4D97-AF65-F5344CB8AC3E}">
        <p14:creationId xmlns:p14="http://schemas.microsoft.com/office/powerpoint/2010/main" val="186122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you were searching a list of a million people or more? </a:t>
            </a:r>
          </a:p>
          <a:p>
            <a:endParaRPr lang="en-US" dirty="0"/>
          </a:p>
          <a:p>
            <a:r>
              <a:rPr lang="en-US" dirty="0"/>
              <a:t>The larger your data set grows the longer a search like this will take. </a:t>
            </a:r>
          </a:p>
          <a:p>
            <a:endParaRPr lang="en-US" dirty="0"/>
          </a:p>
          <a:p>
            <a:r>
              <a:rPr lang="en-US" dirty="0"/>
              <a:t>This is something those with an understanding of Big O will understand.</a:t>
            </a:r>
          </a:p>
        </p:txBody>
      </p:sp>
      <p:sp>
        <p:nvSpPr>
          <p:cNvPr id="4" name="Slide Number Placeholder 3"/>
          <p:cNvSpPr>
            <a:spLocks noGrp="1"/>
          </p:cNvSpPr>
          <p:nvPr>
            <p:ph type="sldNum" sz="quarter" idx="10"/>
          </p:nvPr>
        </p:nvSpPr>
        <p:spPr/>
        <p:txBody>
          <a:bodyPr/>
          <a:lstStyle/>
          <a:p>
            <a:fld id="{A7B9258C-2BEF-4B68-86F6-B465898F3F8A}" type="slidenum">
              <a:rPr lang="en-US" smtClean="0"/>
              <a:t>9</a:t>
            </a:fld>
            <a:endParaRPr lang="en-US"/>
          </a:p>
        </p:txBody>
      </p:sp>
    </p:spTree>
    <p:extLst>
      <p:ext uri="{BB962C8B-B14F-4D97-AF65-F5344CB8AC3E}">
        <p14:creationId xmlns:p14="http://schemas.microsoft.com/office/powerpoint/2010/main" val="2067494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be covering Big O in detail here but this it is a mathematical way to express the time taken for an algorithm to run against a increasing data sets.</a:t>
            </a:r>
          </a:p>
          <a:p>
            <a:endParaRPr lang="en-US" dirty="0"/>
          </a:p>
          <a:p>
            <a:r>
              <a:rPr lang="en-US" dirty="0"/>
              <a:t>In a simple search, where the search must examine all the elements in a list from start to end, this is a Big O value of O(n).</a:t>
            </a:r>
          </a:p>
          <a:p>
            <a:endParaRPr lang="en-US" dirty="0"/>
          </a:p>
        </p:txBody>
      </p:sp>
      <p:sp>
        <p:nvSpPr>
          <p:cNvPr id="4" name="Slide Number Placeholder 3"/>
          <p:cNvSpPr>
            <a:spLocks noGrp="1"/>
          </p:cNvSpPr>
          <p:nvPr>
            <p:ph type="sldNum" sz="quarter" idx="10"/>
          </p:nvPr>
        </p:nvSpPr>
        <p:spPr/>
        <p:txBody>
          <a:bodyPr/>
          <a:lstStyle/>
          <a:p>
            <a:fld id="{A7B9258C-2BEF-4B68-86F6-B465898F3F8A}" type="slidenum">
              <a:rPr lang="en-US" smtClean="0"/>
              <a:t>10</a:t>
            </a:fld>
            <a:endParaRPr lang="en-US"/>
          </a:p>
        </p:txBody>
      </p:sp>
    </p:spTree>
    <p:extLst>
      <p:ext uri="{BB962C8B-B14F-4D97-AF65-F5344CB8AC3E}">
        <p14:creationId xmlns:p14="http://schemas.microsoft.com/office/powerpoint/2010/main" val="37858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3/5/2019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3/5/2019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3" name="Subtitle 2"/>
          <p:cNvSpPr>
            <a:spLocks noGrp="1"/>
          </p:cNvSpPr>
          <p:nvPr>
            <p:ph type="subTitle" idx="1"/>
          </p:nvPr>
        </p:nvSpPr>
        <p:spPr/>
        <p:txBody>
          <a:bodyPr/>
          <a:lstStyle/>
          <a:p>
            <a:r>
              <a:rPr lang="en-US" dirty="0"/>
              <a:t>A </a:t>
            </a:r>
            <a:r>
              <a:rPr lang="en-US" dirty="0" err="1"/>
              <a:t>Pythonic</a:t>
            </a:r>
            <a:r>
              <a:rPr lang="en-US" dirty="0"/>
              <a:t> Way to Intelligently Speed Up Searching</a:t>
            </a:r>
          </a:p>
          <a:p>
            <a:endParaRPr lang="en-US" dirty="0"/>
          </a:p>
          <a:p>
            <a:r>
              <a:rPr lang="en-US" dirty="0"/>
              <a:t>Presented by Ross White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16" y="656822"/>
            <a:ext cx="1801969" cy="1801969"/>
          </a:xfrm>
          <a:prstGeom prst="rect">
            <a:avLst/>
          </a:prstGeom>
        </p:spPr>
      </p:pic>
    </p:spTree>
    <p:extLst>
      <p:ext uri="{BB962C8B-B14F-4D97-AF65-F5344CB8AC3E}">
        <p14:creationId xmlns:p14="http://schemas.microsoft.com/office/powerpoint/2010/main" val="366881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a:t>
            </a:r>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l="945" r="945"/>
          <a:stretch>
            <a:fillRect/>
          </a:stretch>
        </p:blipFill>
        <p:spPr>
          <a:xfrm>
            <a:off x="4709160" y="1135355"/>
            <a:ext cx="7178040" cy="4587291"/>
          </a:xfrm>
        </p:spPr>
      </p:pic>
      <p:sp>
        <p:nvSpPr>
          <p:cNvPr id="4" name="Text Placeholder 3"/>
          <p:cNvSpPr>
            <a:spLocks noGrp="1"/>
          </p:cNvSpPr>
          <p:nvPr>
            <p:ph type="body" sz="half" idx="2"/>
          </p:nvPr>
        </p:nvSpPr>
        <p:spPr/>
        <p:txBody>
          <a:bodyPr/>
          <a:lstStyle/>
          <a:p>
            <a:r>
              <a:rPr lang="en-US" dirty="0"/>
              <a:t>A mathematical way to express time taken for algorithm to run against increasing data sets.</a:t>
            </a:r>
          </a:p>
          <a:p>
            <a:endParaRPr lang="en-US" dirty="0"/>
          </a:p>
          <a:p>
            <a:r>
              <a:rPr lang="en-US" dirty="0"/>
              <a:t>A simple search = O(n)</a:t>
            </a:r>
          </a:p>
        </p:txBody>
      </p:sp>
      <p:cxnSp>
        <p:nvCxnSpPr>
          <p:cNvPr id="5" name="Straight Arrow Connector 4">
            <a:extLst>
              <a:ext uri="{FF2B5EF4-FFF2-40B4-BE49-F238E27FC236}">
                <a16:creationId xmlns:a16="http://schemas.microsoft.com/office/drawing/2014/main" id="{36CEFDCD-6707-4E9C-9E50-C2D440835ED9}"/>
              </a:ext>
            </a:extLst>
          </p:cNvPr>
          <p:cNvCxnSpPr>
            <a:cxnSpLocks/>
          </p:cNvCxnSpPr>
          <p:nvPr/>
        </p:nvCxnSpPr>
        <p:spPr>
          <a:xfrm flipV="1">
            <a:off x="3378820" y="3222702"/>
            <a:ext cx="7750097" cy="1092820"/>
          </a:xfrm>
          <a:prstGeom prst="straightConnector1">
            <a:avLst/>
          </a:prstGeom>
          <a:ln w="57150">
            <a:solidFill>
              <a:srgbClr val="7030A0">
                <a:alpha val="59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6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18" name="TextBox 17">
            <a:extLst>
              <a:ext uri="{FF2B5EF4-FFF2-40B4-BE49-F238E27FC236}">
                <a16:creationId xmlns:a16="http://schemas.microsoft.com/office/drawing/2014/main" id="{8549514C-9BB0-4981-A929-13BEA326CA61}"/>
              </a:ext>
            </a:extLst>
          </p:cNvPr>
          <p:cNvSpPr txBox="1"/>
          <p:nvPr/>
        </p:nvSpPr>
        <p:spPr>
          <a:xfrm>
            <a:off x="3992700" y="3136613"/>
            <a:ext cx="4206601" cy="584775"/>
          </a:xfrm>
          <a:prstGeom prst="rect">
            <a:avLst/>
          </a:prstGeom>
          <a:noFill/>
        </p:spPr>
        <p:txBody>
          <a:bodyPr wrap="none" rtlCol="0">
            <a:spAutoFit/>
          </a:bodyPr>
          <a:lstStyle/>
          <a:p>
            <a:r>
              <a:rPr lang="en-US" sz="3200" dirty="0"/>
              <a:t>Number guessing game</a:t>
            </a:r>
          </a:p>
        </p:txBody>
      </p:sp>
    </p:spTree>
    <p:extLst>
      <p:ext uri="{BB962C8B-B14F-4D97-AF65-F5344CB8AC3E}">
        <p14:creationId xmlns:p14="http://schemas.microsoft.com/office/powerpoint/2010/main" val="347835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Tree>
    <p:extLst>
      <p:ext uri="{BB962C8B-B14F-4D97-AF65-F5344CB8AC3E}">
        <p14:creationId xmlns:p14="http://schemas.microsoft.com/office/powerpoint/2010/main" val="5311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25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6280F49-5562-4627-A3AC-FD5EDA8A22A7}"/>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99</a:t>
            </a:r>
          </a:p>
        </p:txBody>
      </p:sp>
      <p:cxnSp>
        <p:nvCxnSpPr>
          <p:cNvPr id="8" name="Straight Connector 7">
            <a:extLst>
              <a:ext uri="{FF2B5EF4-FFF2-40B4-BE49-F238E27FC236}">
                <a16:creationId xmlns:a16="http://schemas.microsoft.com/office/drawing/2014/main" id="{8ACA9419-96F5-4F95-B4B2-B21557F0617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04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6280F49-5562-4627-A3AC-FD5EDA8A22A7}"/>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99</a:t>
            </a:r>
          </a:p>
        </p:txBody>
      </p:sp>
      <p:cxnSp>
        <p:nvCxnSpPr>
          <p:cNvPr id="8" name="Straight Connector 7">
            <a:extLst>
              <a:ext uri="{FF2B5EF4-FFF2-40B4-BE49-F238E27FC236}">
                <a16:creationId xmlns:a16="http://schemas.microsoft.com/office/drawing/2014/main" id="{8ACA9419-96F5-4F95-B4B2-B21557F0617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CE7DEE7-04D6-4336-AD32-7D1815DC4138}"/>
              </a:ext>
            </a:extLst>
          </p:cNvPr>
          <p:cNvSpPr/>
          <p:nvPr/>
        </p:nvSpPr>
        <p:spPr>
          <a:xfrm>
            <a:off x="5352585"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3" name="Straight Connector 12">
            <a:extLst>
              <a:ext uri="{FF2B5EF4-FFF2-40B4-BE49-F238E27FC236}">
                <a16:creationId xmlns:a16="http://schemas.microsoft.com/office/drawing/2014/main" id="{CBD30EB8-588F-46C2-8F79-50C273585A97}"/>
              </a:ext>
            </a:extLst>
          </p:cNvPr>
          <p:cNvCxnSpPr>
            <a:cxnSpLocks/>
            <a:stCxn id="7" idx="3"/>
            <a:endCxn id="11" idx="0"/>
          </p:cNvCxnSpPr>
          <p:nvPr/>
        </p:nvCxnSpPr>
        <p:spPr>
          <a:xfrm flipH="1">
            <a:off x="5954751"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2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6280F49-5562-4627-A3AC-FD5EDA8A22A7}"/>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 99</a:t>
            </a:r>
          </a:p>
        </p:txBody>
      </p:sp>
      <p:cxnSp>
        <p:nvCxnSpPr>
          <p:cNvPr id="8" name="Straight Connector 7">
            <a:extLst>
              <a:ext uri="{FF2B5EF4-FFF2-40B4-BE49-F238E27FC236}">
                <a16:creationId xmlns:a16="http://schemas.microsoft.com/office/drawing/2014/main" id="{8ACA9419-96F5-4F95-B4B2-B21557F0617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CE7DEE7-04D6-4336-AD32-7D1815DC4138}"/>
              </a:ext>
            </a:extLst>
          </p:cNvPr>
          <p:cNvSpPr/>
          <p:nvPr/>
        </p:nvSpPr>
        <p:spPr>
          <a:xfrm>
            <a:off x="5352585"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3" name="Straight Connector 12">
            <a:extLst>
              <a:ext uri="{FF2B5EF4-FFF2-40B4-BE49-F238E27FC236}">
                <a16:creationId xmlns:a16="http://schemas.microsoft.com/office/drawing/2014/main" id="{CBD30EB8-588F-46C2-8F79-50C273585A97}"/>
              </a:ext>
            </a:extLst>
          </p:cNvPr>
          <p:cNvCxnSpPr>
            <a:cxnSpLocks/>
            <a:stCxn id="7" idx="3"/>
            <a:endCxn id="11" idx="0"/>
          </p:cNvCxnSpPr>
          <p:nvPr/>
        </p:nvCxnSpPr>
        <p:spPr>
          <a:xfrm flipH="1">
            <a:off x="5954751"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0D57CBD-0A96-49E9-8D01-4907471882D0}"/>
              </a:ext>
            </a:extLst>
          </p:cNvPr>
          <p:cNvSpPr/>
          <p:nvPr/>
        </p:nvSpPr>
        <p:spPr>
          <a:xfrm>
            <a:off x="7761249"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 99</a:t>
            </a:r>
          </a:p>
        </p:txBody>
      </p:sp>
      <p:cxnSp>
        <p:nvCxnSpPr>
          <p:cNvPr id="9" name="Straight Connector 8">
            <a:extLst>
              <a:ext uri="{FF2B5EF4-FFF2-40B4-BE49-F238E27FC236}">
                <a16:creationId xmlns:a16="http://schemas.microsoft.com/office/drawing/2014/main" id="{1673B5FA-96DC-47D1-A618-11F3AB3E862E}"/>
              </a:ext>
            </a:extLst>
          </p:cNvPr>
          <p:cNvCxnSpPr>
            <a:cxnSpLocks/>
            <a:stCxn id="7" idx="5"/>
            <a:endCxn id="12" idx="0"/>
          </p:cNvCxnSpPr>
          <p:nvPr/>
        </p:nvCxnSpPr>
        <p:spPr>
          <a:xfrm>
            <a:off x="7584879"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30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50</a:t>
            </a:r>
          </a:p>
        </p:txBody>
      </p:sp>
      <p:sp>
        <p:nvSpPr>
          <p:cNvPr id="7" name="Oval 6">
            <a:extLst>
              <a:ext uri="{FF2B5EF4-FFF2-40B4-BE49-F238E27FC236}">
                <a16:creationId xmlns:a16="http://schemas.microsoft.com/office/drawing/2014/main" id="{418312E3-09E2-4A6A-8E7E-E40013022AA6}"/>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50</a:t>
            </a:r>
          </a:p>
        </p:txBody>
      </p:sp>
      <p:cxnSp>
        <p:nvCxnSpPr>
          <p:cNvPr id="12" name="Straight Connector 11">
            <a:extLst>
              <a:ext uri="{FF2B5EF4-FFF2-40B4-BE49-F238E27FC236}">
                <a16:creationId xmlns:a16="http://schemas.microsoft.com/office/drawing/2014/main" id="{F52E6806-5315-421D-920F-33C2E10DB8E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0A7E927-3EBD-4946-9011-6EFA0579024E}"/>
              </a:ext>
            </a:extLst>
          </p:cNvPr>
          <p:cNvCxnSpPr>
            <a:cxnSpLocks/>
            <a:stCxn id="5" idx="4"/>
          </p:cNvCxnSpPr>
          <p:nvPr/>
        </p:nvCxnSpPr>
        <p:spPr>
          <a:xfrm flipH="1">
            <a:off x="5943600" y="2435890"/>
            <a:ext cx="11151" cy="3552315"/>
          </a:xfrm>
          <a:prstGeom prst="line">
            <a:avLst/>
          </a:prstGeom>
          <a:ln w="28575" cap="flat" cmpd="sng" algn="ctr">
            <a:solidFill>
              <a:srgbClr val="FFD43B"/>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664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990ACE9-80E3-46E2-A416-0D52118F4B2C}"/>
              </a:ext>
            </a:extLst>
          </p:cNvPr>
          <p:cNvCxnSpPr>
            <a:cxnSpLocks/>
          </p:cNvCxnSpPr>
          <p:nvPr/>
        </p:nvCxnSpPr>
        <p:spPr>
          <a:xfrm flipH="1">
            <a:off x="5943600" y="2435890"/>
            <a:ext cx="11151" cy="3552315"/>
          </a:xfrm>
          <a:prstGeom prst="line">
            <a:avLst/>
          </a:prstGeom>
          <a:ln w="28575" cap="flat" cmpd="sng" algn="ctr">
            <a:solidFill>
              <a:srgbClr val="FFD43B"/>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50</a:t>
            </a:r>
          </a:p>
        </p:txBody>
      </p:sp>
      <p:sp>
        <p:nvSpPr>
          <p:cNvPr id="7" name="Oval 6">
            <a:extLst>
              <a:ext uri="{FF2B5EF4-FFF2-40B4-BE49-F238E27FC236}">
                <a16:creationId xmlns:a16="http://schemas.microsoft.com/office/drawing/2014/main" id="{418312E3-09E2-4A6A-8E7E-E40013022AA6}"/>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50</a:t>
            </a:r>
          </a:p>
        </p:txBody>
      </p:sp>
      <p:cxnSp>
        <p:nvCxnSpPr>
          <p:cNvPr id="12" name="Straight Connector 11">
            <a:extLst>
              <a:ext uri="{FF2B5EF4-FFF2-40B4-BE49-F238E27FC236}">
                <a16:creationId xmlns:a16="http://schemas.microsoft.com/office/drawing/2014/main" id="{F52E6806-5315-421D-920F-33C2E10DB8E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9012B14-FFAA-445B-B0A3-A0704573E04F}"/>
              </a:ext>
            </a:extLst>
          </p:cNvPr>
          <p:cNvSpPr/>
          <p:nvPr/>
        </p:nvSpPr>
        <p:spPr>
          <a:xfrm>
            <a:off x="5352585"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75</a:t>
            </a:r>
          </a:p>
        </p:txBody>
      </p:sp>
      <p:cxnSp>
        <p:nvCxnSpPr>
          <p:cNvPr id="10" name="Straight Connector 9">
            <a:extLst>
              <a:ext uri="{FF2B5EF4-FFF2-40B4-BE49-F238E27FC236}">
                <a16:creationId xmlns:a16="http://schemas.microsoft.com/office/drawing/2014/main" id="{484E2E87-6D63-4253-A00F-584947037C27}"/>
              </a:ext>
            </a:extLst>
          </p:cNvPr>
          <p:cNvCxnSpPr>
            <a:cxnSpLocks/>
            <a:endCxn id="9" idx="0"/>
          </p:cNvCxnSpPr>
          <p:nvPr/>
        </p:nvCxnSpPr>
        <p:spPr>
          <a:xfrm flipH="1">
            <a:off x="5954751"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A193F3-519C-4AC2-A712-713AE9443A0D}"/>
              </a:ext>
            </a:extLst>
          </p:cNvPr>
          <p:cNvCxnSpPr>
            <a:cxnSpLocks/>
          </p:cNvCxnSpPr>
          <p:nvPr/>
        </p:nvCxnSpPr>
        <p:spPr>
          <a:xfrm flipH="1">
            <a:off x="5943600" y="2435890"/>
            <a:ext cx="11151" cy="3552315"/>
          </a:xfrm>
          <a:prstGeom prst="line">
            <a:avLst/>
          </a:prstGeom>
          <a:ln w="28575" cap="flat" cmpd="sng" algn="ctr">
            <a:solidFill>
              <a:srgbClr val="FFD43B"/>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BCA55101-6695-400F-9766-A36F235BB0A1}"/>
              </a:ext>
            </a:extLst>
          </p:cNvPr>
          <p:cNvSpPr txBox="1"/>
          <p:nvPr/>
        </p:nvSpPr>
        <p:spPr>
          <a:xfrm>
            <a:off x="746974" y="708338"/>
            <a:ext cx="3493264" cy="523220"/>
          </a:xfrm>
          <a:prstGeom prst="rect">
            <a:avLst/>
          </a:prstGeom>
          <a:noFill/>
        </p:spPr>
        <p:txBody>
          <a:bodyPr wrap="none" rtlCol="0">
            <a:spAutoFit/>
          </a:bodyPr>
          <a:lstStyle/>
          <a:p>
            <a:r>
              <a:rPr lang="en-US" sz="2800" dirty="0"/>
              <a:t>What is binary search?</a:t>
            </a:r>
          </a:p>
        </p:txBody>
      </p:sp>
      <p:sp>
        <p:nvSpPr>
          <p:cNvPr id="3" name="TextBox 2">
            <a:extLst>
              <a:ext uri="{FF2B5EF4-FFF2-40B4-BE49-F238E27FC236}">
                <a16:creationId xmlns:a16="http://schemas.microsoft.com/office/drawing/2014/main" id="{C4DCC8FE-A170-434A-BD22-D97464F948A3}"/>
              </a:ext>
            </a:extLst>
          </p:cNvPr>
          <p:cNvSpPr txBox="1"/>
          <p:nvPr/>
        </p:nvSpPr>
        <p:spPr>
          <a:xfrm>
            <a:off x="1237785" y="1231558"/>
            <a:ext cx="2016899" cy="369332"/>
          </a:xfrm>
          <a:prstGeom prst="rect">
            <a:avLst/>
          </a:prstGeom>
          <a:noFill/>
        </p:spPr>
        <p:txBody>
          <a:bodyPr wrap="none" rtlCol="0">
            <a:spAutoFit/>
          </a:bodyPr>
          <a:lstStyle/>
          <a:p>
            <a:r>
              <a:rPr lang="en-US" dirty="0"/>
              <a:t>Another example…</a:t>
            </a:r>
          </a:p>
        </p:txBody>
      </p:sp>
      <p:sp>
        <p:nvSpPr>
          <p:cNvPr id="5" name="Oval 4">
            <a:extLst>
              <a:ext uri="{FF2B5EF4-FFF2-40B4-BE49-F238E27FC236}">
                <a16:creationId xmlns:a16="http://schemas.microsoft.com/office/drawing/2014/main" id="{9A16B23A-160D-4922-AAA6-DDE392896926}"/>
              </a:ext>
            </a:extLst>
          </p:cNvPr>
          <p:cNvSpPr/>
          <p:nvPr/>
        </p:nvSpPr>
        <p:spPr>
          <a:xfrm>
            <a:off x="5352585" y="1231558"/>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 100</a:t>
            </a:r>
          </a:p>
        </p:txBody>
      </p:sp>
      <p:sp>
        <p:nvSpPr>
          <p:cNvPr id="6" name="Oval 5">
            <a:extLst>
              <a:ext uri="{FF2B5EF4-FFF2-40B4-BE49-F238E27FC236}">
                <a16:creationId xmlns:a16="http://schemas.microsoft.com/office/drawing/2014/main" id="{44BC8D37-3B66-4381-BED5-E804362573A9}"/>
              </a:ext>
            </a:extLst>
          </p:cNvPr>
          <p:cNvSpPr/>
          <p:nvPr/>
        </p:nvSpPr>
        <p:spPr>
          <a:xfrm>
            <a:off x="4148253"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50</a:t>
            </a:r>
          </a:p>
        </p:txBody>
      </p:sp>
      <p:sp>
        <p:nvSpPr>
          <p:cNvPr id="7" name="Oval 6">
            <a:extLst>
              <a:ext uri="{FF2B5EF4-FFF2-40B4-BE49-F238E27FC236}">
                <a16:creationId xmlns:a16="http://schemas.microsoft.com/office/drawing/2014/main" id="{418312E3-09E2-4A6A-8E7E-E40013022AA6}"/>
              </a:ext>
            </a:extLst>
          </p:cNvPr>
          <p:cNvSpPr/>
          <p:nvPr/>
        </p:nvSpPr>
        <p:spPr>
          <a:xfrm>
            <a:off x="6556917" y="3246212"/>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50</a:t>
            </a:r>
          </a:p>
        </p:txBody>
      </p:sp>
      <p:cxnSp>
        <p:nvCxnSpPr>
          <p:cNvPr id="12" name="Straight Connector 11">
            <a:extLst>
              <a:ext uri="{FF2B5EF4-FFF2-40B4-BE49-F238E27FC236}">
                <a16:creationId xmlns:a16="http://schemas.microsoft.com/office/drawing/2014/main" id="{F52E6806-5315-421D-920F-33C2E10DB8ED}"/>
              </a:ext>
            </a:extLst>
          </p:cNvPr>
          <p:cNvCxnSpPr>
            <a:cxnSpLocks/>
            <a:stCxn id="5" idx="5"/>
            <a:endCxn id="7" idx="0"/>
          </p:cNvCxnSpPr>
          <p:nvPr/>
        </p:nvCxnSpPr>
        <p:spPr>
          <a:xfrm>
            <a:off x="6380547"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FB23EC-F8E0-4795-B1CD-F1B93EB44F01}"/>
              </a:ext>
            </a:extLst>
          </p:cNvPr>
          <p:cNvCxnSpPr>
            <a:cxnSpLocks/>
            <a:stCxn id="5" idx="3"/>
            <a:endCxn id="6" idx="0"/>
          </p:cNvCxnSpPr>
          <p:nvPr/>
        </p:nvCxnSpPr>
        <p:spPr>
          <a:xfrm flipH="1">
            <a:off x="4750419" y="2259520"/>
            <a:ext cx="778536" cy="98669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9012B14-FFAA-445B-B0A3-A0704573E04F}"/>
              </a:ext>
            </a:extLst>
          </p:cNvPr>
          <p:cNvSpPr/>
          <p:nvPr/>
        </p:nvSpPr>
        <p:spPr>
          <a:xfrm>
            <a:off x="5352585"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75</a:t>
            </a:r>
          </a:p>
        </p:txBody>
      </p:sp>
      <p:cxnSp>
        <p:nvCxnSpPr>
          <p:cNvPr id="10" name="Straight Connector 9">
            <a:extLst>
              <a:ext uri="{FF2B5EF4-FFF2-40B4-BE49-F238E27FC236}">
                <a16:creationId xmlns:a16="http://schemas.microsoft.com/office/drawing/2014/main" id="{484E2E87-6D63-4253-A00F-584947037C27}"/>
              </a:ext>
            </a:extLst>
          </p:cNvPr>
          <p:cNvCxnSpPr>
            <a:cxnSpLocks/>
            <a:endCxn id="9" idx="0"/>
          </p:cNvCxnSpPr>
          <p:nvPr/>
        </p:nvCxnSpPr>
        <p:spPr>
          <a:xfrm flipH="1">
            <a:off x="5954751"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4AA9C90-1E90-4D46-BF39-E2FB5BCA1753}"/>
              </a:ext>
            </a:extLst>
          </p:cNvPr>
          <p:cNvSpPr/>
          <p:nvPr/>
        </p:nvSpPr>
        <p:spPr>
          <a:xfrm>
            <a:off x="7761249" y="5169239"/>
            <a:ext cx="1204332" cy="1204332"/>
          </a:xfrm>
          <a:prstGeom prst="ellipse">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75</a:t>
            </a:r>
          </a:p>
        </p:txBody>
      </p:sp>
      <p:cxnSp>
        <p:nvCxnSpPr>
          <p:cNvPr id="13" name="Straight Connector 12">
            <a:extLst>
              <a:ext uri="{FF2B5EF4-FFF2-40B4-BE49-F238E27FC236}">
                <a16:creationId xmlns:a16="http://schemas.microsoft.com/office/drawing/2014/main" id="{C1EBF6BF-437E-490E-9DF3-36980C34DCA8}"/>
              </a:ext>
            </a:extLst>
          </p:cNvPr>
          <p:cNvCxnSpPr>
            <a:cxnSpLocks/>
            <a:endCxn id="11" idx="0"/>
          </p:cNvCxnSpPr>
          <p:nvPr/>
        </p:nvCxnSpPr>
        <p:spPr>
          <a:xfrm>
            <a:off x="7584879" y="4274174"/>
            <a:ext cx="778536" cy="8950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72B284-DBCE-44B5-A1F8-298078320382}"/>
              </a:ext>
            </a:extLst>
          </p:cNvPr>
          <p:cNvCxnSpPr>
            <a:cxnSpLocks/>
          </p:cNvCxnSpPr>
          <p:nvPr/>
        </p:nvCxnSpPr>
        <p:spPr>
          <a:xfrm flipH="1">
            <a:off x="7147932" y="4450544"/>
            <a:ext cx="1" cy="1923027"/>
          </a:xfrm>
          <a:prstGeom prst="line">
            <a:avLst/>
          </a:prstGeom>
          <a:ln w="28575" cap="flat" cmpd="sng" algn="ctr">
            <a:solidFill>
              <a:srgbClr val="FFD43B"/>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8571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
        <p:nvSpPr>
          <p:cNvPr id="4" name="Rectangle 3"/>
          <p:cNvSpPr/>
          <p:nvPr/>
        </p:nvSpPr>
        <p:spPr>
          <a:xfrm>
            <a:off x="911341"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Tree>
    <p:extLst>
      <p:ext uri="{BB962C8B-B14F-4D97-AF65-F5344CB8AC3E}">
        <p14:creationId xmlns:p14="http://schemas.microsoft.com/office/powerpoint/2010/main" val="45417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a:t>
            </a:r>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l="945" r="945"/>
          <a:stretch>
            <a:fillRect/>
          </a:stretch>
        </p:blipFill>
        <p:spPr>
          <a:xfrm>
            <a:off x="4709160" y="1135355"/>
            <a:ext cx="7178040" cy="4587291"/>
          </a:xfrm>
        </p:spPr>
      </p:pic>
      <p:sp>
        <p:nvSpPr>
          <p:cNvPr id="4" name="Text Placeholder 3"/>
          <p:cNvSpPr>
            <a:spLocks noGrp="1"/>
          </p:cNvSpPr>
          <p:nvPr>
            <p:ph type="body" sz="half" idx="2"/>
          </p:nvPr>
        </p:nvSpPr>
        <p:spPr/>
        <p:txBody>
          <a:bodyPr/>
          <a:lstStyle/>
          <a:p>
            <a:r>
              <a:rPr lang="en-US" dirty="0"/>
              <a:t>A mathematical way to express time taken for algorithm to run against increasing data sets.</a:t>
            </a:r>
          </a:p>
          <a:p>
            <a:endParaRPr lang="en-US" dirty="0"/>
          </a:p>
          <a:p>
            <a:r>
              <a:rPr lang="en-US" dirty="0"/>
              <a:t>Binary search= O(log n)</a:t>
            </a:r>
          </a:p>
        </p:txBody>
      </p:sp>
      <p:cxnSp>
        <p:nvCxnSpPr>
          <p:cNvPr id="5" name="Straight Arrow Connector 4">
            <a:extLst>
              <a:ext uri="{FF2B5EF4-FFF2-40B4-BE49-F238E27FC236}">
                <a16:creationId xmlns:a16="http://schemas.microsoft.com/office/drawing/2014/main" id="{7DA091BD-B474-4696-AB8F-BE5E72F9A600}"/>
              </a:ext>
            </a:extLst>
          </p:cNvPr>
          <p:cNvCxnSpPr>
            <a:cxnSpLocks/>
          </p:cNvCxnSpPr>
          <p:nvPr/>
        </p:nvCxnSpPr>
        <p:spPr>
          <a:xfrm>
            <a:off x="3378820" y="4315522"/>
            <a:ext cx="7437863" cy="379141"/>
          </a:xfrm>
          <a:prstGeom prst="straightConnector1">
            <a:avLst/>
          </a:prstGeom>
          <a:ln w="57150">
            <a:solidFill>
              <a:srgbClr val="7030A0">
                <a:alpha val="59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5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51522-11A0-460E-A4C7-D6C04064A814}"/>
              </a:ext>
            </a:extLst>
          </p:cNvPr>
          <p:cNvSpPr txBox="1"/>
          <p:nvPr/>
        </p:nvSpPr>
        <p:spPr>
          <a:xfrm>
            <a:off x="2477060" y="3136612"/>
            <a:ext cx="7237879" cy="584775"/>
          </a:xfrm>
          <a:prstGeom prst="rect">
            <a:avLst/>
          </a:prstGeom>
          <a:noFill/>
        </p:spPr>
        <p:txBody>
          <a:bodyPr wrap="none" rtlCol="0">
            <a:spAutoFit/>
          </a:bodyPr>
          <a:lstStyle/>
          <a:p>
            <a:r>
              <a:rPr lang="en-US" sz="3200" dirty="0"/>
              <a:t>How can you use binary search in Python?</a:t>
            </a:r>
          </a:p>
        </p:txBody>
      </p:sp>
    </p:spTree>
    <p:extLst>
      <p:ext uri="{BB962C8B-B14F-4D97-AF65-F5344CB8AC3E}">
        <p14:creationId xmlns:p14="http://schemas.microsoft.com/office/powerpoint/2010/main" val="107753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98636723-8AE0-499B-9684-BD209BD0EEA4}"/>
              </a:ext>
            </a:extLst>
          </p:cNvPr>
          <p:cNvPicPr>
            <a:picLocks noChangeAspect="1"/>
          </p:cNvPicPr>
          <p:nvPr/>
        </p:nvPicPr>
        <p:blipFill>
          <a:blip r:embed="rId3"/>
          <a:stretch>
            <a:fillRect/>
          </a:stretch>
        </p:blipFill>
        <p:spPr>
          <a:xfrm>
            <a:off x="3197261" y="565573"/>
            <a:ext cx="5792396" cy="5734474"/>
          </a:xfrm>
          <a:prstGeom prst="rect">
            <a:avLst/>
          </a:prstGeom>
        </p:spPr>
      </p:pic>
    </p:spTree>
    <p:extLst>
      <p:ext uri="{BB962C8B-B14F-4D97-AF65-F5344CB8AC3E}">
        <p14:creationId xmlns:p14="http://schemas.microsoft.com/office/powerpoint/2010/main" val="1947702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F4479C3-3F9C-4E0D-94F1-B544906C5811}"/>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37250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6CD65BD-46A0-4347-8E6A-973DC4792D27}"/>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260242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88998C4-AF4F-4981-A76C-1C6CD06DE1BC}"/>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348136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F1E9BAD-BB82-4C03-AF0F-45A99B5D106F}"/>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1909309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6E49B54-F8AF-4095-ABA1-60676FD5C55D}"/>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2031679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49B1295F-CC17-4134-975D-05F6A37355E4}"/>
              </a:ext>
            </a:extLst>
          </p:cNvPr>
          <p:cNvPicPr>
            <a:picLocks noChangeAspect="1"/>
          </p:cNvPicPr>
          <p:nvPr/>
        </p:nvPicPr>
        <p:blipFill>
          <a:blip r:embed="rId3"/>
          <a:stretch>
            <a:fillRect/>
          </a:stretch>
        </p:blipFill>
        <p:spPr>
          <a:xfrm>
            <a:off x="3002012" y="365494"/>
            <a:ext cx="6187976" cy="6127011"/>
          </a:xfrm>
          <a:prstGeom prst="rect">
            <a:avLst/>
          </a:prstGeom>
        </p:spPr>
      </p:pic>
    </p:spTree>
    <p:extLst>
      <p:ext uri="{BB962C8B-B14F-4D97-AF65-F5344CB8AC3E}">
        <p14:creationId xmlns:p14="http://schemas.microsoft.com/office/powerpoint/2010/main" val="4129959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1D5D-E3A4-49E0-BA2D-211B218F44E2}"/>
              </a:ext>
            </a:extLst>
          </p:cNvPr>
          <p:cNvSpPr>
            <a:spLocks noGrp="1"/>
          </p:cNvSpPr>
          <p:nvPr>
            <p:ph type="ctrTitle"/>
          </p:nvPr>
        </p:nvSpPr>
        <p:spPr/>
        <p:txBody>
          <a:bodyPr/>
          <a:lstStyle/>
          <a:p>
            <a:r>
              <a:rPr lang="en-US" dirty="0"/>
              <a:t>Thank you</a:t>
            </a:r>
          </a:p>
        </p:txBody>
      </p:sp>
      <p:grpSp>
        <p:nvGrpSpPr>
          <p:cNvPr id="10" name="Group 9">
            <a:extLst>
              <a:ext uri="{FF2B5EF4-FFF2-40B4-BE49-F238E27FC236}">
                <a16:creationId xmlns:a16="http://schemas.microsoft.com/office/drawing/2014/main" id="{8025E966-CF6C-4888-AB24-3AE10CB2A459}"/>
              </a:ext>
            </a:extLst>
          </p:cNvPr>
          <p:cNvGrpSpPr/>
          <p:nvPr/>
        </p:nvGrpSpPr>
        <p:grpSpPr>
          <a:xfrm>
            <a:off x="4237971" y="4226312"/>
            <a:ext cx="3710977" cy="1293716"/>
            <a:chOff x="3979811" y="4248614"/>
            <a:chExt cx="3710977" cy="1293716"/>
          </a:xfrm>
        </p:grpSpPr>
        <p:pic>
          <p:nvPicPr>
            <p:cNvPr id="5" name="Picture 4">
              <a:extLst>
                <a:ext uri="{FF2B5EF4-FFF2-40B4-BE49-F238E27FC236}">
                  <a16:creationId xmlns:a16="http://schemas.microsoft.com/office/drawing/2014/main" id="{2E0B6965-E19A-402F-BC15-E2E659017460}"/>
                </a:ext>
              </a:extLst>
            </p:cNvPr>
            <p:cNvPicPr>
              <a:picLocks noChangeAspect="1"/>
            </p:cNvPicPr>
            <p:nvPr/>
          </p:nvPicPr>
          <p:blipFill>
            <a:blip r:embed="rId3"/>
            <a:stretch>
              <a:fillRect/>
            </a:stretch>
          </p:blipFill>
          <p:spPr>
            <a:xfrm>
              <a:off x="3979811" y="4248614"/>
              <a:ext cx="426779" cy="426779"/>
            </a:xfrm>
            <a:prstGeom prst="rect">
              <a:avLst/>
            </a:prstGeom>
          </p:spPr>
        </p:pic>
        <p:pic>
          <p:nvPicPr>
            <p:cNvPr id="7" name="Picture 6" descr="A close up of a logo&#10;&#10;Description automatically generated">
              <a:extLst>
                <a:ext uri="{FF2B5EF4-FFF2-40B4-BE49-F238E27FC236}">
                  <a16:creationId xmlns:a16="http://schemas.microsoft.com/office/drawing/2014/main" id="{203C0CCF-A5F1-47C6-9D18-E589F0147465}"/>
                </a:ext>
              </a:extLst>
            </p:cNvPr>
            <p:cNvPicPr>
              <a:picLocks noChangeAspect="1"/>
            </p:cNvPicPr>
            <p:nvPr/>
          </p:nvPicPr>
          <p:blipFill>
            <a:blip r:embed="rId4"/>
            <a:stretch>
              <a:fillRect/>
            </a:stretch>
          </p:blipFill>
          <p:spPr>
            <a:xfrm>
              <a:off x="3979811" y="5115551"/>
              <a:ext cx="426779" cy="426779"/>
            </a:xfrm>
            <a:prstGeom prst="rect">
              <a:avLst/>
            </a:prstGeom>
          </p:spPr>
        </p:pic>
        <p:sp>
          <p:nvSpPr>
            <p:cNvPr id="8" name="TextBox 7">
              <a:extLst>
                <a:ext uri="{FF2B5EF4-FFF2-40B4-BE49-F238E27FC236}">
                  <a16:creationId xmlns:a16="http://schemas.microsoft.com/office/drawing/2014/main" id="{1462EEA6-EC11-4AF9-BFE4-0D54E4E45CE5}"/>
                </a:ext>
              </a:extLst>
            </p:cNvPr>
            <p:cNvSpPr txBox="1"/>
            <p:nvPr/>
          </p:nvSpPr>
          <p:spPr>
            <a:xfrm>
              <a:off x="4728117" y="5115551"/>
              <a:ext cx="1661032" cy="369332"/>
            </a:xfrm>
            <a:prstGeom prst="rect">
              <a:avLst/>
            </a:prstGeom>
            <a:noFill/>
          </p:spPr>
          <p:txBody>
            <a:bodyPr wrap="none" rtlCol="0">
              <a:spAutoFit/>
            </a:bodyPr>
            <a:lstStyle/>
            <a:p>
              <a:r>
                <a:rPr lang="en-US" dirty="0"/>
                <a:t>@</a:t>
              </a:r>
              <a:r>
                <a:rPr lang="en-US" dirty="0" err="1"/>
                <a:t>askrosswhite</a:t>
              </a:r>
              <a:endParaRPr lang="en-US" dirty="0"/>
            </a:p>
          </p:txBody>
        </p:sp>
        <p:sp>
          <p:nvSpPr>
            <p:cNvPr id="9" name="TextBox 8">
              <a:extLst>
                <a:ext uri="{FF2B5EF4-FFF2-40B4-BE49-F238E27FC236}">
                  <a16:creationId xmlns:a16="http://schemas.microsoft.com/office/drawing/2014/main" id="{EDACDD6D-21FD-4AB4-A9F1-CA715CBB5737}"/>
                </a:ext>
              </a:extLst>
            </p:cNvPr>
            <p:cNvSpPr txBox="1"/>
            <p:nvPr/>
          </p:nvSpPr>
          <p:spPr>
            <a:xfrm>
              <a:off x="4728117" y="4277337"/>
              <a:ext cx="2962671" cy="369332"/>
            </a:xfrm>
            <a:prstGeom prst="rect">
              <a:avLst/>
            </a:prstGeom>
            <a:noFill/>
          </p:spPr>
          <p:txBody>
            <a:bodyPr wrap="none" rtlCol="0">
              <a:spAutoFit/>
            </a:bodyPr>
            <a:lstStyle/>
            <a:p>
              <a:r>
                <a:rPr lang="en-US" dirty="0"/>
                <a:t>https://github.com/romwhite</a:t>
              </a:r>
            </a:p>
          </p:txBody>
        </p:sp>
      </p:grpSp>
    </p:spTree>
    <p:extLst>
      <p:ext uri="{BB962C8B-B14F-4D97-AF65-F5344CB8AC3E}">
        <p14:creationId xmlns:p14="http://schemas.microsoft.com/office/powerpoint/2010/main" val="19898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1341" y="2884869"/>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9" name="TextBox 8"/>
          <p:cNvSpPr txBox="1"/>
          <p:nvPr/>
        </p:nvSpPr>
        <p:spPr>
          <a:xfrm>
            <a:off x="1558344" y="3998794"/>
            <a:ext cx="60161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p:txBody>
      </p:sp>
      <p:sp>
        <p:nvSpPr>
          <p:cNvPr id="10" name="TextBox 9">
            <a:extLst>
              <a:ext uri="{FF2B5EF4-FFF2-40B4-BE49-F238E27FC236}">
                <a16:creationId xmlns:a16="http://schemas.microsoft.com/office/drawing/2014/main" id="{D33A98A2-EBDE-4554-99E1-2DEAD3F49ACA}"/>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29588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165"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9" name="TextBox 8"/>
          <p:cNvSpPr txBox="1"/>
          <p:nvPr/>
        </p:nvSpPr>
        <p:spPr>
          <a:xfrm>
            <a:off x="1558344" y="3998794"/>
            <a:ext cx="60161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p:txBody>
      </p:sp>
      <p:sp>
        <p:nvSpPr>
          <p:cNvPr id="10" name="TextBox 9">
            <a:extLst>
              <a:ext uri="{FF2B5EF4-FFF2-40B4-BE49-F238E27FC236}">
                <a16:creationId xmlns:a16="http://schemas.microsoft.com/office/drawing/2014/main" id="{3D78C229-8A88-4600-B7E8-FA549255A4B3}"/>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203348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165"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9" name="TextBox 8"/>
          <p:cNvSpPr txBox="1"/>
          <p:nvPr/>
        </p:nvSpPr>
        <p:spPr>
          <a:xfrm>
            <a:off x="1558344" y="3998794"/>
            <a:ext cx="60161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p:txBody>
      </p:sp>
      <p:sp>
        <p:nvSpPr>
          <p:cNvPr id="10" name="TextBox 9">
            <a:extLst>
              <a:ext uri="{FF2B5EF4-FFF2-40B4-BE49-F238E27FC236}">
                <a16:creationId xmlns:a16="http://schemas.microsoft.com/office/drawing/2014/main" id="{3107F63B-980A-44C0-B623-DEA74BBB68FA}"/>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70720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165"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9" name="TextBox 8"/>
          <p:cNvSpPr txBox="1"/>
          <p:nvPr/>
        </p:nvSpPr>
        <p:spPr>
          <a:xfrm>
            <a:off x="1558344" y="3998794"/>
            <a:ext cx="60161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p:txBody>
      </p:sp>
      <p:sp>
        <p:nvSpPr>
          <p:cNvPr id="10" name="TextBox 9">
            <a:extLst>
              <a:ext uri="{FF2B5EF4-FFF2-40B4-BE49-F238E27FC236}">
                <a16:creationId xmlns:a16="http://schemas.microsoft.com/office/drawing/2014/main" id="{1B37E4B3-3E67-46AC-BE8B-7E08EAB89FCE}"/>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198871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165"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9" name="TextBox 8"/>
          <p:cNvSpPr txBox="1"/>
          <p:nvPr/>
        </p:nvSpPr>
        <p:spPr>
          <a:xfrm>
            <a:off x="1558344" y="3998794"/>
            <a:ext cx="601616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p:txBody>
      </p:sp>
      <p:sp>
        <p:nvSpPr>
          <p:cNvPr id="10" name="TextBox 9">
            <a:extLst>
              <a:ext uri="{FF2B5EF4-FFF2-40B4-BE49-F238E27FC236}">
                <a16:creationId xmlns:a16="http://schemas.microsoft.com/office/drawing/2014/main" id="{B57A60F9-8C2B-437C-B159-6864D84F9B37}"/>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59438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165" y="2884867"/>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“Adam”</a:t>
            </a:r>
          </a:p>
        </p:txBody>
      </p:sp>
      <p:sp>
        <p:nvSpPr>
          <p:cNvPr id="5" name="Rectangle 4"/>
          <p:cNvSpPr/>
          <p:nvPr/>
        </p:nvSpPr>
        <p:spPr>
          <a:xfrm>
            <a:off x="2986664" y="2884869"/>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“Beth”</a:t>
            </a:r>
          </a:p>
        </p:txBody>
      </p:sp>
      <p:sp>
        <p:nvSpPr>
          <p:cNvPr id="6" name="Rectangle 5"/>
          <p:cNvSpPr/>
          <p:nvPr/>
        </p:nvSpPr>
        <p:spPr>
          <a:xfrm>
            <a:off x="5060163"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“Chris”</a:t>
            </a:r>
          </a:p>
        </p:txBody>
      </p:sp>
      <p:sp>
        <p:nvSpPr>
          <p:cNvPr id="7" name="Rectangle 6"/>
          <p:cNvSpPr/>
          <p:nvPr/>
        </p:nvSpPr>
        <p:spPr>
          <a:xfrm>
            <a:off x="7133662" y="2884868"/>
            <a:ext cx="2073499" cy="72121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“Colleen”</a:t>
            </a:r>
          </a:p>
        </p:txBody>
      </p:sp>
      <p:sp>
        <p:nvSpPr>
          <p:cNvPr id="8" name="Rectangle 7"/>
          <p:cNvSpPr/>
          <p:nvPr/>
        </p:nvSpPr>
        <p:spPr>
          <a:xfrm>
            <a:off x="9207161" y="2884867"/>
            <a:ext cx="2073499" cy="721217"/>
          </a:xfrm>
          <a:prstGeom prst="rect">
            <a:avLst/>
          </a:prstGeom>
          <a:solidFill>
            <a:srgbClr val="FFD4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“Dave”</a:t>
            </a:r>
          </a:p>
        </p:txBody>
      </p:sp>
      <p:sp>
        <p:nvSpPr>
          <p:cNvPr id="10" name="TextBox 9"/>
          <p:cNvSpPr txBox="1"/>
          <p:nvPr/>
        </p:nvSpPr>
        <p:spPr>
          <a:xfrm>
            <a:off x="1558344" y="3998794"/>
            <a:ext cx="77903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Search returns quickly if name appears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the name you’re looking for is last?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System examines every name in list before it finds your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small lists this may be inconsequential</a:t>
            </a:r>
          </a:p>
        </p:txBody>
      </p:sp>
      <p:sp>
        <p:nvSpPr>
          <p:cNvPr id="11" name="TextBox 10">
            <a:extLst>
              <a:ext uri="{FF2B5EF4-FFF2-40B4-BE49-F238E27FC236}">
                <a16:creationId xmlns:a16="http://schemas.microsoft.com/office/drawing/2014/main" id="{12555F8F-EE6B-4923-8B76-C042FFABF924}"/>
              </a:ext>
            </a:extLst>
          </p:cNvPr>
          <p:cNvSpPr txBox="1"/>
          <p:nvPr/>
        </p:nvSpPr>
        <p:spPr>
          <a:xfrm>
            <a:off x="746974" y="708338"/>
            <a:ext cx="5033750" cy="523220"/>
          </a:xfrm>
          <a:prstGeom prst="rect">
            <a:avLst/>
          </a:prstGeom>
          <a:noFill/>
        </p:spPr>
        <p:txBody>
          <a:bodyPr wrap="none" rtlCol="0">
            <a:spAutoFit/>
          </a:bodyPr>
          <a:lstStyle/>
          <a:p>
            <a:r>
              <a:rPr lang="en-US" sz="2800" dirty="0"/>
              <a:t>How does a normal search work?</a:t>
            </a:r>
          </a:p>
        </p:txBody>
      </p:sp>
    </p:spTree>
    <p:extLst>
      <p:ext uri="{BB962C8B-B14F-4D97-AF65-F5344CB8AC3E}">
        <p14:creationId xmlns:p14="http://schemas.microsoft.com/office/powerpoint/2010/main" val="16974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lists</a:t>
            </a:r>
          </a:p>
        </p:txBody>
      </p:sp>
      <p:sp>
        <p:nvSpPr>
          <p:cNvPr id="4" name="Text Placeholder 3"/>
          <p:cNvSpPr>
            <a:spLocks noGrp="1"/>
          </p:cNvSpPr>
          <p:nvPr>
            <p:ph type="body" sz="half" idx="2"/>
          </p:nvPr>
        </p:nvSpPr>
        <p:spPr/>
        <p:txBody>
          <a:bodyPr/>
          <a:lstStyle/>
          <a:p>
            <a:r>
              <a:rPr lang="en-US" dirty="0"/>
              <a:t>What if you’re not searching a small list? </a:t>
            </a:r>
          </a:p>
          <a:p>
            <a:endParaRPr lang="en-US" dirty="0"/>
          </a:p>
          <a:p>
            <a:r>
              <a:rPr lang="en-US" dirty="0"/>
              <a:t>What if your list of a million or more names?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69289" y="622452"/>
            <a:ext cx="3481459" cy="5454286"/>
          </a:xfrm>
        </p:spPr>
      </p:pic>
    </p:spTree>
    <p:extLst>
      <p:ext uri="{BB962C8B-B14F-4D97-AF65-F5344CB8AC3E}">
        <p14:creationId xmlns:p14="http://schemas.microsoft.com/office/powerpoint/2010/main" val="21384956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1470</Words>
  <Application>Microsoft Office PowerPoint</Application>
  <PresentationFormat>Widescreen</PresentationFormat>
  <Paragraphs>207</Paragraphs>
  <Slides>29</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Basis</vt:lpstr>
      <vt:lpstr>Binary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lists</vt:lpstr>
      <vt:lpstr>Big 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dc:title>
  <dc:creator>Ross White</dc:creator>
  <cp:lastModifiedBy>Ross White</cp:lastModifiedBy>
  <cp:revision>4</cp:revision>
  <dcterms:created xsi:type="dcterms:W3CDTF">2019-03-05T23:45:59Z</dcterms:created>
  <dcterms:modified xsi:type="dcterms:W3CDTF">2019-03-06T00:05:33Z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jwhros3@jci.com</vt:lpwstr>
  </property>
  <property fmtid="{D5CDD505-2E9C-101B-9397-08002B2CF9AE}" pid="5" name="MSIP_Label_6be01c0c-f9b3-4dc4-af0b-a82110cc37cd_SetDate">
    <vt:lpwstr>2019-03-05T23:53:02.4183007Z</vt:lpwstr>
  </property>
  <property fmtid="{D5CDD505-2E9C-101B-9397-08002B2CF9AE}" pid="6" name="MSIP_Label_6be01c0c-f9b3-4dc4-af0b-a82110cc37cd_Name">
    <vt:lpwstr>Internal </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Extended_MSFT_Method">
    <vt:lpwstr>Automatic</vt:lpwstr>
  </property>
  <property fmtid="{D5CDD505-2E9C-101B-9397-08002B2CF9AE}" pid="9" name="Information Classification">
    <vt:lpwstr>Internal </vt:lpwstr>
  </property>
</Properties>
</file>