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D37C"/>
    <a:srgbClr val="F9BF3B"/>
    <a:srgbClr val="59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-1240" y="-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22/05/15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9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22/05/15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22/05/15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22/05/15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1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22/05/15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2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22/05/15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1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22/05/15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1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22/05/15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1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22/05/15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5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22/05/15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8DE2-31C9-49BB-A893-07DE5C7B4A44}" type="datetimeFigureOut">
              <a:rPr lang="en-US" smtClean="0"/>
              <a:t>22/05/15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5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28DE2-31C9-49BB-A893-07DE5C7B4A44}" type="datetimeFigureOut">
              <a:rPr lang="en-US" smtClean="0"/>
              <a:t>22/05/15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6869-198C-49C2-81F6-2D41C4C94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828028" y="-502465"/>
            <a:ext cx="6666135" cy="7860945"/>
            <a:chOff x="3480650" y="-502465"/>
            <a:chExt cx="8204474" cy="7860945"/>
          </a:xfrm>
        </p:grpSpPr>
        <p:sp>
          <p:nvSpPr>
            <p:cNvPr id="25" name="Rounded Rectangle 24"/>
            <p:cNvSpPr/>
            <p:nvPr/>
          </p:nvSpPr>
          <p:spPr>
            <a:xfrm>
              <a:off x="4123181" y="6039706"/>
              <a:ext cx="7561943" cy="1076973"/>
            </a:xfrm>
            <a:prstGeom prst="roundRect">
              <a:avLst>
                <a:gd name="adj" fmla="val 1397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123181" y="-380388"/>
              <a:ext cx="7561943" cy="1255832"/>
            </a:xfrm>
            <a:prstGeom prst="roundRect">
              <a:avLst>
                <a:gd name="adj" fmla="val 14356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123181" y="966987"/>
              <a:ext cx="7561943" cy="4970661"/>
            </a:xfrm>
            <a:prstGeom prst="roundRect">
              <a:avLst>
                <a:gd name="adj" fmla="val 438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98954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density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215562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Level of movement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032170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</a:t>
              </a:r>
              <a:r>
                <a:rPr lang="en-US" sz="1600" dirty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</a:t>
              </a:r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ctivities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848778" y="1314485"/>
              <a:ext cx="1560576" cy="12595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Motivating emotion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00460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Event information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850284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98954" y="6273392"/>
              <a:ext cx="7010400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Mapping method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17068" y="-57272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33676" y="-26977"/>
              <a:ext cx="1560576" cy="60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Mobile sensing</a:t>
              </a:r>
              <a:endParaRPr lang="en-US" sz="16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4841549" y="693920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6658157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8474765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10291373" y="709068"/>
              <a:ext cx="675386" cy="47897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>
              <a:off x="7566459" y="5748915"/>
              <a:ext cx="675386" cy="478972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>
              <a:off x="3008248" y="-26977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Context data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3005163" y="3564094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rot="16200000">
              <a:off x="3005162" y="6273392"/>
              <a:ext cx="1560576" cy="609600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monitoring</a:t>
              </a:r>
              <a:endPara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98954" y="2856377"/>
              <a:ext cx="7010400" cy="27461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57010" y="301601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Ambulatory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44590" y="3020219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Limited movement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11077" y="3020218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spectators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805236" y="3029243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Participatory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5701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244590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Aggressive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011077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of demonstrator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805236" y="377899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Escaping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981121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266607" y="4532730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23864" y="4536837"/>
              <a:ext cx="1560576" cy="6033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Expressive crowd</a:t>
              </a:r>
              <a:endParaRPr lang="en-US" sz="160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123864" y="5183280"/>
              <a:ext cx="1560576" cy="373218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model</a:t>
              </a:r>
              <a:endParaRPr lang="en-US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51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733777" y="410895"/>
            <a:ext cx="7487628" cy="6312863"/>
            <a:chOff x="733777" y="410895"/>
            <a:chExt cx="7487628" cy="6312863"/>
          </a:xfrm>
        </p:grpSpPr>
        <p:sp>
          <p:nvSpPr>
            <p:cNvPr id="20" name="Rectangle 19"/>
            <p:cNvSpPr/>
            <p:nvPr/>
          </p:nvSpPr>
          <p:spPr>
            <a:xfrm rot="16200000">
              <a:off x="555754" y="1591419"/>
              <a:ext cx="941756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Emotion analysis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317061" y="2428536"/>
              <a:ext cx="4808064" cy="774589"/>
              <a:chOff x="1317061" y="2428536"/>
              <a:chExt cx="4808064" cy="774589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317061" y="2428536"/>
                <a:ext cx="4808064" cy="774589"/>
              </a:xfrm>
              <a:prstGeom prst="roundRect">
                <a:avLst>
                  <a:gd name="adj" fmla="val 7361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1510125" y="2587405"/>
                <a:ext cx="1025308" cy="4382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Anger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797213" y="2596741"/>
                <a:ext cx="1025308" cy="4289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Happiness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658780" y="2590123"/>
                <a:ext cx="1025308" cy="4355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Fear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945869" y="2593531"/>
                <a:ext cx="1025308" cy="43216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Sadness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sp>
          <p:nvSpPr>
            <p:cNvPr id="46" name="Rectangle 45"/>
            <p:cNvSpPr/>
            <p:nvPr/>
          </p:nvSpPr>
          <p:spPr>
            <a:xfrm rot="16200000">
              <a:off x="528720" y="5467262"/>
              <a:ext cx="941756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Crowd model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560599" y="588632"/>
              <a:ext cx="887115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Context data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317061" y="3328479"/>
              <a:ext cx="4808064" cy="759951"/>
              <a:chOff x="736566" y="3806901"/>
              <a:chExt cx="5513116" cy="914333"/>
            </a:xfrm>
          </p:grpSpPr>
          <p:sp>
            <p:nvSpPr>
              <p:cNvPr id="61" name="Rounded Rectangle 60"/>
              <p:cNvSpPr/>
              <p:nvPr/>
            </p:nvSpPr>
            <p:spPr>
              <a:xfrm>
                <a:off x="736566" y="3806901"/>
                <a:ext cx="5513116" cy="914333"/>
              </a:xfrm>
              <a:prstGeom prst="roundRect">
                <a:avLst>
                  <a:gd name="adj" fmla="val 736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957941" y="4027069"/>
                <a:ext cx="5093294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Emotion - Crowd type Mapping Model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sp>
          <p:nvSpPr>
            <p:cNvPr id="86" name="Rectangle 85"/>
            <p:cNvSpPr/>
            <p:nvPr/>
          </p:nvSpPr>
          <p:spPr>
            <a:xfrm rot="16200000">
              <a:off x="487064" y="2531076"/>
              <a:ext cx="1036580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Emotion model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328871" y="4224539"/>
              <a:ext cx="4808064" cy="2498019"/>
              <a:chOff x="1328871" y="4224539"/>
              <a:chExt cx="4808064" cy="2498019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328871" y="4224539"/>
                <a:ext cx="4808064" cy="2498019"/>
              </a:xfrm>
              <a:prstGeom prst="roundRect">
                <a:avLst>
                  <a:gd name="adj" fmla="val 3758"/>
                </a:avLst>
              </a:prstGeom>
              <a:ln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14119" y="4370443"/>
                <a:ext cx="1439548" cy="49566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Ambulatory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06749" y="4375400"/>
                <a:ext cx="1444141" cy="49070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Limited movement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514975" y="4375401"/>
                <a:ext cx="1443099" cy="49070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Spectator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011687" y="4950771"/>
                <a:ext cx="1439203" cy="49463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Participatory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511875" y="4951546"/>
                <a:ext cx="1441792" cy="493857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Expressive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4520800" y="4950772"/>
                <a:ext cx="1437275" cy="49463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Aggressive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508875" y="5525020"/>
                <a:ext cx="1444792" cy="49266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Demonstrator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11925" y="5525380"/>
                <a:ext cx="1438965" cy="49229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Escaping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520800" y="5522518"/>
                <a:ext cx="1435345" cy="49516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Dense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513985" y="6100625"/>
                <a:ext cx="1439682" cy="49377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Rushing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011925" y="6099235"/>
                <a:ext cx="1438966" cy="49516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Violent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4520800" y="6099235"/>
                <a:ext cx="1433141" cy="4951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Crowd types</a:t>
                </a:r>
                <a:endParaRPr lang="en-US" sz="1500" dirty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1314928" y="534865"/>
              <a:ext cx="6473527" cy="763146"/>
              <a:chOff x="734120" y="-228401"/>
              <a:chExt cx="7422802" cy="91817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734120" y="-228401"/>
                <a:ext cx="7422802" cy="918177"/>
              </a:xfrm>
              <a:prstGeom prst="roundRect">
                <a:avLst>
                  <a:gd name="adj" fmla="val 9549"/>
                </a:avLst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956326" y="-13603"/>
                <a:ext cx="6975726" cy="473995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Social media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314929" y="1480799"/>
              <a:ext cx="6473526" cy="763146"/>
              <a:chOff x="1314929" y="1480799"/>
              <a:chExt cx="6473526" cy="763146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1314929" y="1480799"/>
                <a:ext cx="6473526" cy="763146"/>
              </a:xfrm>
              <a:prstGeom prst="roundRect">
                <a:avLst>
                  <a:gd name="adj" fmla="val 9549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474034" y="1665390"/>
                <a:ext cx="2963300" cy="39396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Emotion Analysis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4631983" y="1666884"/>
                <a:ext cx="2960359" cy="39396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Emotional Bag-of-Words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sp>
          <p:nvSpPr>
            <p:cNvPr id="94" name="Rectangle 93"/>
            <p:cNvSpPr/>
            <p:nvPr/>
          </p:nvSpPr>
          <p:spPr>
            <a:xfrm rot="16200000">
              <a:off x="499309" y="3493600"/>
              <a:ext cx="1000579" cy="531641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Mapping</a:t>
              </a:r>
              <a:endParaRPr lang="en-US" sz="1500" dirty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49" name="Down Arrow 48"/>
            <p:cNvSpPr/>
            <p:nvPr/>
          </p:nvSpPr>
          <p:spPr>
            <a:xfrm>
              <a:off x="4260717" y="1200506"/>
              <a:ext cx="589013" cy="398099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258387" y="2137776"/>
              <a:ext cx="589013" cy="398099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318188" y="2426733"/>
              <a:ext cx="1903217" cy="4297025"/>
              <a:chOff x="6318188" y="2426733"/>
              <a:chExt cx="1903217" cy="4297025"/>
            </a:xfrm>
          </p:grpSpPr>
          <p:sp>
            <p:nvSpPr>
              <p:cNvPr id="58" name="Rounded Rectangle 57"/>
              <p:cNvSpPr/>
              <p:nvPr/>
            </p:nvSpPr>
            <p:spPr>
              <a:xfrm>
                <a:off x="6318188" y="2426733"/>
                <a:ext cx="1470267" cy="4297025"/>
              </a:xfrm>
              <a:prstGeom prst="roundRect">
                <a:avLst>
                  <a:gd name="adj" fmla="val 2912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499432" y="2588485"/>
                <a:ext cx="1091450" cy="54926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Level of intensity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513357" y="5024141"/>
                <a:ext cx="1091450" cy="15688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Rule-based reasoning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3" name="Flowchart: Magnetic Disk 2"/>
              <p:cNvSpPr/>
              <p:nvPr/>
            </p:nvSpPr>
            <p:spPr>
              <a:xfrm>
                <a:off x="6493228" y="3315181"/>
                <a:ext cx="1089776" cy="1055258"/>
              </a:xfrm>
              <a:prstGeom prst="flowChartMagneticDisk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Rule repository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5823422" y="4325774"/>
                <a:ext cx="4289296" cy="5066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tx1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Rule-based reasoning</a:t>
                </a:r>
                <a:endParaRPr lang="en-US" sz="1500" dirty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52" name="Down Arrow 51"/>
              <p:cNvSpPr/>
              <p:nvPr/>
            </p:nvSpPr>
            <p:spPr>
              <a:xfrm>
                <a:off x="6738446" y="4499996"/>
                <a:ext cx="589013" cy="398099"/>
              </a:xfrm>
              <a:prstGeom prst="downArrow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</p:grpSp>
        <p:sp>
          <p:nvSpPr>
            <p:cNvPr id="53" name="Down Arrow 52"/>
            <p:cNvSpPr/>
            <p:nvPr/>
          </p:nvSpPr>
          <p:spPr>
            <a:xfrm rot="5400000">
              <a:off x="5924629" y="5600509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 dirty="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81" name="Down Arrow 80"/>
            <p:cNvSpPr/>
            <p:nvPr/>
          </p:nvSpPr>
          <p:spPr>
            <a:xfrm rot="16200000">
              <a:off x="5930985" y="2571833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93" name="Down Arrow 92"/>
            <p:cNvSpPr/>
            <p:nvPr/>
          </p:nvSpPr>
          <p:spPr>
            <a:xfrm rot="16200000">
              <a:off x="5940983" y="3500452"/>
              <a:ext cx="561349" cy="417718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21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969020" y="827298"/>
            <a:ext cx="5844838" cy="4416114"/>
            <a:chOff x="710835" y="1014069"/>
            <a:chExt cx="7193647" cy="4416114"/>
          </a:xfrm>
        </p:grpSpPr>
        <p:sp>
          <p:nvSpPr>
            <p:cNvPr id="18" name="Right Arrow 17"/>
            <p:cNvSpPr/>
            <p:nvPr/>
          </p:nvSpPr>
          <p:spPr>
            <a:xfrm>
              <a:off x="4284719" y="1014832"/>
              <a:ext cx="3222451" cy="4018369"/>
            </a:xfrm>
            <a:prstGeom prst="rightArrow">
              <a:avLst>
                <a:gd name="adj1" fmla="val 64779"/>
                <a:gd name="adj2" fmla="val 53778"/>
              </a:avLst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525925" y="1014069"/>
              <a:ext cx="3222451" cy="4018369"/>
            </a:xfrm>
            <a:prstGeom prst="rightArrow">
              <a:avLst>
                <a:gd name="adj1" fmla="val 64779"/>
                <a:gd name="adj2" fmla="val 53778"/>
              </a:avLst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10835" y="1885980"/>
              <a:ext cx="1876603" cy="22745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Social media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12007" y="1885979"/>
              <a:ext cx="1819736" cy="226507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Emotions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94980" y="1885980"/>
              <a:ext cx="1809502" cy="22555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types</a:t>
              </a:r>
              <a:endParaRPr lang="en-US" sz="2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2612" y="1240672"/>
              <a:ext cx="1873481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Raw context data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10201" y="1241435"/>
              <a:ext cx="1930950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High level context data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10115" y="1242199"/>
              <a:ext cx="1175659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Output</a:t>
              </a:r>
              <a:endParaRPr lang="en-US" sz="2000" i="1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04519" y="4955424"/>
              <a:ext cx="2310245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Emotion analysis</a:t>
              </a:r>
              <a:endParaRPr lang="en-US" sz="20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87170" y="4956188"/>
              <a:ext cx="3298708" cy="47399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Roboto Condensed" panose="02000000000000000000" pitchFamily="2" charset="0"/>
                  <a:ea typeface="Roboto Condensed" panose="02000000000000000000" pitchFamily="2" charset="0"/>
                  <a:cs typeface="Roboto Condensed" panose="02000000000000000000" pitchFamily="2" charset="0"/>
                </a:rPr>
                <a:t>Crowd type classification</a:t>
              </a:r>
              <a:endParaRPr lang="en-US" sz="2000" dirty="0">
                <a:solidFill>
                  <a:srgbClr val="00000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0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3378" y="1142999"/>
            <a:ext cx="9660224" cy="4478809"/>
            <a:chOff x="93378" y="1142999"/>
            <a:chExt cx="9660224" cy="4478809"/>
          </a:xfrm>
        </p:grpSpPr>
        <p:grpSp>
          <p:nvGrpSpPr>
            <p:cNvPr id="70" name="Group 69"/>
            <p:cNvGrpSpPr/>
            <p:nvPr/>
          </p:nvGrpSpPr>
          <p:grpSpPr>
            <a:xfrm>
              <a:off x="93378" y="1142999"/>
              <a:ext cx="5189017" cy="4478809"/>
              <a:chOff x="1830380" y="494943"/>
              <a:chExt cx="6891943" cy="5948659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1830380" y="494943"/>
                <a:ext cx="6891943" cy="5948659"/>
                <a:chOff x="1662284" y="569652"/>
                <a:chExt cx="6891943" cy="5948659"/>
              </a:xfrm>
              <a:solidFill>
                <a:srgbClr val="ED7D31"/>
              </a:solidFill>
            </p:grpSpPr>
            <p:sp>
              <p:nvSpPr>
                <p:cNvPr id="55" name="Isosceles Triangle 54"/>
                <p:cNvSpPr/>
                <p:nvPr/>
              </p:nvSpPr>
              <p:spPr>
                <a:xfrm>
                  <a:off x="3147134" y="3539313"/>
                  <a:ext cx="3931581" cy="2978998"/>
                </a:xfrm>
                <a:prstGeom prst="triangle">
                  <a:avLst>
                    <a:gd name="adj" fmla="val 49525"/>
                  </a:avLst>
                </a:prstGeom>
                <a:solidFill>
                  <a:schemeClr val="accent1"/>
                </a:solidFill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56" name="Isosceles Triangle 55"/>
                <p:cNvSpPr/>
                <p:nvPr/>
              </p:nvSpPr>
              <p:spPr>
                <a:xfrm rot="10800000">
                  <a:off x="3131437" y="572635"/>
                  <a:ext cx="3922243" cy="2978998"/>
                </a:xfrm>
                <a:prstGeom prst="triangle">
                  <a:avLst>
                    <a:gd name="adj" fmla="val 49762"/>
                  </a:avLst>
                </a:prstGeom>
                <a:solidFill>
                  <a:srgbClr val="FF6600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58" name="Isosceles Triangle 57"/>
                <p:cNvSpPr/>
                <p:nvPr/>
              </p:nvSpPr>
              <p:spPr>
                <a:xfrm>
                  <a:off x="1665266" y="578990"/>
                  <a:ext cx="3442990" cy="2963306"/>
                </a:xfrm>
                <a:prstGeom prst="triangle">
                  <a:avLst>
                    <a:gd name="adj" fmla="val 42439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59" name="Isosceles Triangle 58"/>
                <p:cNvSpPr/>
                <p:nvPr/>
              </p:nvSpPr>
              <p:spPr>
                <a:xfrm rot="10800000">
                  <a:off x="5089578" y="3542294"/>
                  <a:ext cx="3464649" cy="2963306"/>
                </a:xfrm>
                <a:prstGeom prst="triangle">
                  <a:avLst>
                    <a:gd name="adj" fmla="val 42978"/>
                  </a:avLst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60" name="Isosceles Triangle 59"/>
                <p:cNvSpPr/>
                <p:nvPr/>
              </p:nvSpPr>
              <p:spPr>
                <a:xfrm rot="10800000">
                  <a:off x="1662284" y="3548650"/>
                  <a:ext cx="3427294" cy="2969660"/>
                </a:xfrm>
                <a:prstGeom prst="triangle">
                  <a:avLst>
                    <a:gd name="adj" fmla="val 56874"/>
                  </a:avLst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>
                  <a:off x="5108255" y="569652"/>
                  <a:ext cx="3445971" cy="2966289"/>
                </a:xfrm>
                <a:prstGeom prst="triangle">
                  <a:avLst>
                    <a:gd name="adj" fmla="val 56531"/>
                  </a:avLst>
                </a:prstGeom>
                <a:solidFill>
                  <a:schemeClr val="accent6"/>
                </a:solidFill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 dirty="0">
                    <a:latin typeface="Roboto Condensed"/>
                    <a:cs typeface="Roboto Condensed"/>
                  </a:endParaRPr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4608750" y="1214012"/>
                <a:ext cx="1525622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Roboto Condensed"/>
                    <a:cs typeface="Roboto Condensed"/>
                  </a:rPr>
                  <a:t>Anger</a:t>
                </a:r>
                <a:endParaRPr lang="en-US" sz="2800" dirty="0">
                  <a:solidFill>
                    <a:schemeClr val="bg1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789092" y="5274636"/>
                <a:ext cx="1134422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Roboto Condensed"/>
                    <a:cs typeface="Roboto Condensed"/>
                  </a:rPr>
                  <a:t>Fear</a:t>
                </a:r>
                <a:endParaRPr lang="en-US" sz="2800" dirty="0">
                  <a:solidFill>
                    <a:schemeClr val="bg1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291782" y="2293912"/>
                <a:ext cx="1876750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Roboto Condensed"/>
                    <a:cs typeface="Roboto Condensed"/>
                  </a:rPr>
                  <a:t>Disgust</a:t>
                </a:r>
                <a:endParaRPr lang="en-US" sz="2800" dirty="0">
                  <a:solidFill>
                    <a:schemeClr val="bg1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264502" y="2306315"/>
                <a:ext cx="2468282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Roboto Condensed"/>
                    <a:cs typeface="Roboto Condensed"/>
                  </a:rPr>
                  <a:t>Happiness</a:t>
                </a:r>
                <a:endParaRPr lang="en-US" sz="2800" dirty="0">
                  <a:solidFill>
                    <a:srgbClr val="000000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246583" y="4332701"/>
                <a:ext cx="1822722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Roboto Condensed"/>
                    <a:cs typeface="Roboto Condensed"/>
                  </a:rPr>
                  <a:t>Sadness</a:t>
                </a:r>
                <a:endParaRPr lang="en-US" sz="2800" dirty="0">
                  <a:solidFill>
                    <a:srgbClr val="000000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571383" y="4320296"/>
                <a:ext cx="1801701" cy="694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schemeClr val="bg1"/>
                    </a:solidFill>
                    <a:latin typeface="Roboto Condensed"/>
                    <a:cs typeface="Roboto Condensed"/>
                  </a:rPr>
                  <a:t>Surprise</a:t>
                </a:r>
                <a:endParaRPr lang="en-US" sz="2800" dirty="0">
                  <a:solidFill>
                    <a:schemeClr val="bg1"/>
                  </a:solidFill>
                  <a:latin typeface="Roboto Condensed"/>
                  <a:cs typeface="Roboto Condensed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256915" y="1700048"/>
              <a:ext cx="3496687" cy="3367421"/>
              <a:chOff x="6256913" y="2045148"/>
              <a:chExt cx="2779549" cy="267679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256913" y="2045148"/>
                <a:ext cx="1372786" cy="1326075"/>
              </a:xfrm>
              <a:prstGeom prst="rect">
                <a:avLst/>
              </a:prstGeom>
              <a:solidFill>
                <a:srgbClr val="FF660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Roboto Condensed"/>
                    <a:cs typeface="Roboto Condensed"/>
                  </a:rPr>
                  <a:t>Anger</a:t>
                </a:r>
                <a:endParaRPr lang="en-US" sz="280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660694" y="2048132"/>
                <a:ext cx="1372786" cy="132607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latin typeface="Roboto Condensed"/>
                    <a:cs typeface="Roboto Condensed"/>
                  </a:rPr>
                  <a:t>Fear</a:t>
                </a:r>
                <a:endParaRPr lang="en-US" sz="280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259895" y="3392883"/>
                <a:ext cx="1372786" cy="132607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rgbClr val="000000"/>
                    </a:solidFill>
                    <a:latin typeface="Roboto Condensed"/>
                    <a:cs typeface="Roboto Condensed"/>
                  </a:rPr>
                  <a:t>Happiness</a:t>
                </a:r>
                <a:endParaRPr lang="en-US" sz="2800" dirty="0">
                  <a:solidFill>
                    <a:srgbClr val="000000"/>
                  </a:solidFill>
                  <a:latin typeface="Roboto Condensed"/>
                  <a:cs typeface="Roboto Condensed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663676" y="3395867"/>
                <a:ext cx="1372786" cy="13260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  <a:latin typeface="Roboto Condensed"/>
                    <a:cs typeface="Roboto Condensed"/>
                  </a:rPr>
                  <a:t>Sadness</a:t>
                </a:r>
                <a:endParaRPr lang="en-US" sz="2800" dirty="0">
                  <a:solidFill>
                    <a:schemeClr val="tx1"/>
                  </a:solidFill>
                  <a:latin typeface="Roboto Condensed"/>
                  <a:cs typeface="Roboto Condensed"/>
                </a:endParaRPr>
              </a:p>
            </p:txBody>
          </p:sp>
        </p:grpSp>
        <p:sp>
          <p:nvSpPr>
            <p:cNvPr id="24" name="Down Arrow 23"/>
            <p:cNvSpPr/>
            <p:nvPr/>
          </p:nvSpPr>
          <p:spPr>
            <a:xfrm rot="16200000">
              <a:off x="5260996" y="3066352"/>
              <a:ext cx="1104666" cy="625690"/>
            </a:xfrm>
            <a:prstGeom prst="downArrow">
              <a:avLst>
                <a:gd name="adj1" fmla="val 61835"/>
                <a:gd name="adj2" fmla="val 5597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95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1076357" y="494940"/>
            <a:ext cx="7991506" cy="2602084"/>
            <a:chOff x="1076357" y="494940"/>
            <a:chExt cx="7991506" cy="2602084"/>
          </a:xfrm>
        </p:grpSpPr>
        <p:sp>
          <p:nvSpPr>
            <p:cNvPr id="2" name="TextBox 1"/>
            <p:cNvSpPr txBox="1"/>
            <p:nvPr/>
          </p:nvSpPr>
          <p:spPr>
            <a:xfrm>
              <a:off x="1961122" y="1531522"/>
              <a:ext cx="6266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Roboto Condensed"/>
                  <a:cs typeface="Roboto Condensed"/>
                </a:rPr>
                <a:t>I am feeling very scared. The crowd is too packed and aggressive</a:t>
              </a:r>
              <a:endParaRPr lang="en-US" dirty="0">
                <a:latin typeface="Roboto Condensed"/>
                <a:cs typeface="Roboto Condensed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017159" y="859140"/>
              <a:ext cx="597672" cy="59767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177555" y="588326"/>
              <a:ext cx="822960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am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60515" y="494940"/>
              <a:ext cx="1152032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feeling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923126" y="635019"/>
              <a:ext cx="822960" cy="59766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very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103361" y="924514"/>
              <a:ext cx="1208059" cy="5976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scared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76357" y="1898122"/>
              <a:ext cx="822960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/>
                <a:t>t</a:t>
              </a:r>
              <a:r>
                <a:rPr lang="en-US" dirty="0" smtClean="0"/>
                <a:t>he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939081" y="2371989"/>
              <a:ext cx="1133340" cy="59766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crowd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208564" y="2442740"/>
              <a:ext cx="582951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is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4089381" y="2501755"/>
              <a:ext cx="776078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too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153989" y="2501755"/>
              <a:ext cx="1196318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packed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470743" y="2361676"/>
              <a:ext cx="869465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and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423288" y="1941442"/>
              <a:ext cx="1644575" cy="59526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aggressive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2" idx="0"/>
              <a:endCxn id="3" idx="6"/>
            </p:cNvCxnSpPr>
            <p:nvPr/>
          </p:nvCxnSpPr>
          <p:spPr>
            <a:xfrm flipH="1" flipV="1">
              <a:off x="2614831" y="1157976"/>
              <a:ext cx="2479417" cy="3735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" idx="0"/>
              <a:endCxn id="5" idx="5"/>
            </p:cNvCxnSpPr>
            <p:nvPr/>
          </p:nvCxnSpPr>
          <p:spPr>
            <a:xfrm flipH="1" flipV="1">
              <a:off x="3879995" y="1098468"/>
              <a:ext cx="1214253" cy="4330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" idx="0"/>
              <a:endCxn id="6" idx="4"/>
            </p:cNvCxnSpPr>
            <p:nvPr/>
          </p:nvCxnSpPr>
          <p:spPr>
            <a:xfrm flipH="1" flipV="1">
              <a:off x="5036531" y="1092608"/>
              <a:ext cx="57717" cy="4389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" idx="0"/>
              <a:endCxn id="7" idx="3"/>
            </p:cNvCxnSpPr>
            <p:nvPr/>
          </p:nvCxnSpPr>
          <p:spPr>
            <a:xfrm flipV="1">
              <a:off x="5094248" y="1145161"/>
              <a:ext cx="949398" cy="3863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" idx="0"/>
              <a:endCxn id="8" idx="2"/>
            </p:cNvCxnSpPr>
            <p:nvPr/>
          </p:nvCxnSpPr>
          <p:spPr>
            <a:xfrm flipV="1">
              <a:off x="5094248" y="1223348"/>
              <a:ext cx="2009113" cy="30817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" idx="2"/>
              <a:endCxn id="9" idx="6"/>
            </p:cNvCxnSpPr>
            <p:nvPr/>
          </p:nvCxnSpPr>
          <p:spPr>
            <a:xfrm flipH="1">
              <a:off x="1899317" y="1900854"/>
              <a:ext cx="3194931" cy="2949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" idx="2"/>
              <a:endCxn id="10" idx="7"/>
            </p:cNvCxnSpPr>
            <p:nvPr/>
          </p:nvCxnSpPr>
          <p:spPr>
            <a:xfrm flipH="1">
              <a:off x="2906447" y="1900854"/>
              <a:ext cx="2187801" cy="5586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" idx="2"/>
              <a:endCxn id="11" idx="7"/>
            </p:cNvCxnSpPr>
            <p:nvPr/>
          </p:nvCxnSpPr>
          <p:spPr>
            <a:xfrm flipH="1">
              <a:off x="3706144" y="1900854"/>
              <a:ext cx="1388104" cy="6290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" idx="2"/>
              <a:endCxn id="12" idx="0"/>
            </p:cNvCxnSpPr>
            <p:nvPr/>
          </p:nvCxnSpPr>
          <p:spPr>
            <a:xfrm flipH="1">
              <a:off x="4477420" y="1900854"/>
              <a:ext cx="616828" cy="600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" idx="2"/>
              <a:endCxn id="13" idx="0"/>
            </p:cNvCxnSpPr>
            <p:nvPr/>
          </p:nvCxnSpPr>
          <p:spPr>
            <a:xfrm>
              <a:off x="5094248" y="1900854"/>
              <a:ext cx="657900" cy="60090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2" idx="2"/>
              <a:endCxn id="14" idx="1"/>
            </p:cNvCxnSpPr>
            <p:nvPr/>
          </p:nvCxnSpPr>
          <p:spPr>
            <a:xfrm>
              <a:off x="5094248" y="1900854"/>
              <a:ext cx="1503825" cy="54799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" idx="2"/>
              <a:endCxn id="15" idx="2"/>
            </p:cNvCxnSpPr>
            <p:nvPr/>
          </p:nvCxnSpPr>
          <p:spPr>
            <a:xfrm>
              <a:off x="5094248" y="1900854"/>
              <a:ext cx="2329040" cy="3382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332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634266" y="644360"/>
            <a:ext cx="7461604" cy="6060332"/>
            <a:chOff x="1634266" y="644360"/>
            <a:chExt cx="7461604" cy="6060332"/>
          </a:xfrm>
        </p:grpSpPr>
        <p:grpSp>
          <p:nvGrpSpPr>
            <p:cNvPr id="70" name="Group 69"/>
            <p:cNvGrpSpPr/>
            <p:nvPr/>
          </p:nvGrpSpPr>
          <p:grpSpPr>
            <a:xfrm>
              <a:off x="1634266" y="2035809"/>
              <a:ext cx="7461604" cy="3629320"/>
              <a:chOff x="1092623" y="1615574"/>
              <a:chExt cx="7461604" cy="3629320"/>
            </a:xfrm>
          </p:grpSpPr>
          <p:sp>
            <p:nvSpPr>
              <p:cNvPr id="4" name="Flowchart: Magnetic Disk 2"/>
              <p:cNvSpPr/>
              <p:nvPr/>
            </p:nvSpPr>
            <p:spPr>
              <a:xfrm>
                <a:off x="1092623" y="2857596"/>
                <a:ext cx="1129985" cy="961873"/>
              </a:xfrm>
              <a:prstGeom prst="flowChartMagneticDisk">
                <a:avLst/>
              </a:prstGeom>
              <a:solidFill>
                <a:schemeClr val="accent6"/>
              </a:solidFill>
              <a:ln>
                <a:solidFill>
                  <a:schemeClr val="bg1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Training set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456076" y="2082497"/>
                <a:ext cx="1186007" cy="5539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Fear </a:t>
                </a:r>
              </a:p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BOW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59057" y="2739179"/>
                <a:ext cx="1183026" cy="5539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Anger</a:t>
                </a:r>
                <a:b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</a:br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BOW 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59057" y="3392878"/>
                <a:ext cx="1183026" cy="5539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Happiness</a:t>
                </a:r>
              </a:p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BOW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452699" y="4049559"/>
                <a:ext cx="1189384" cy="55395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Sadness</a:t>
                </a:r>
              </a:p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BOW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144849" y="4818691"/>
                <a:ext cx="2409378" cy="4262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rgbClr val="000000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Dominant </a:t>
                </a:r>
                <a:r>
                  <a:rPr lang="en-US" sz="1500" dirty="0">
                    <a:solidFill>
                      <a:srgbClr val="000000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e</a:t>
                </a:r>
                <a:r>
                  <a:rPr lang="en-US" sz="1500" dirty="0" smtClean="0">
                    <a:solidFill>
                      <a:srgbClr val="000000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motion in a tweet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630071" y="3987170"/>
                <a:ext cx="1531544" cy="55395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chemeClr val="bg1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Voting System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633056" y="2253193"/>
                <a:ext cx="1531544" cy="55395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err="1" smtClean="0">
                    <a:solidFill>
                      <a:schemeClr val="bg1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Tokenizer</a:t>
                </a:r>
                <a:endParaRPr lang="en-US" sz="1500" dirty="0" smtClean="0">
                  <a:solidFill>
                    <a:schemeClr val="bg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627093" y="1615574"/>
                <a:ext cx="1531544" cy="3824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solidFill>
                      <a:srgbClr val="000000"/>
                    </a:solidFill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Tweet</a:t>
                </a:r>
              </a:p>
            </p:txBody>
          </p:sp>
          <p:sp>
            <p:nvSpPr>
              <p:cNvPr id="36" name="Right Arrow 35"/>
              <p:cNvSpPr/>
              <p:nvPr/>
            </p:nvSpPr>
            <p:spPr>
              <a:xfrm>
                <a:off x="3727421" y="2757856"/>
                <a:ext cx="1271752" cy="483933"/>
              </a:xfrm>
              <a:prstGeom prst="rightArrow">
                <a:avLst>
                  <a:gd name="adj1" fmla="val 56965"/>
                  <a:gd name="adj2" fmla="val 5099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Arrow 36"/>
              <p:cNvSpPr/>
              <p:nvPr/>
            </p:nvSpPr>
            <p:spPr>
              <a:xfrm>
                <a:off x="3727421" y="3420893"/>
                <a:ext cx="1271752" cy="483933"/>
              </a:xfrm>
              <a:prstGeom prst="rightArrow">
                <a:avLst>
                  <a:gd name="adj1" fmla="val 56965"/>
                  <a:gd name="adj2" fmla="val 5099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Arrow 37"/>
              <p:cNvSpPr/>
              <p:nvPr/>
            </p:nvSpPr>
            <p:spPr>
              <a:xfrm>
                <a:off x="3727421" y="4083931"/>
                <a:ext cx="1271752" cy="483933"/>
              </a:xfrm>
              <a:prstGeom prst="rightArrow">
                <a:avLst>
                  <a:gd name="adj1" fmla="val 56965"/>
                  <a:gd name="adj2" fmla="val 5099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Arrow 34"/>
              <p:cNvSpPr/>
              <p:nvPr/>
            </p:nvSpPr>
            <p:spPr>
              <a:xfrm>
                <a:off x="3724440" y="2110513"/>
                <a:ext cx="1271752" cy="483933"/>
              </a:xfrm>
              <a:prstGeom prst="rightArrow">
                <a:avLst>
                  <a:gd name="adj1" fmla="val 56965"/>
                  <a:gd name="adj2" fmla="val 50999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 rot="16200000">
                <a:off x="3049095" y="3021017"/>
                <a:ext cx="2521408" cy="64437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FFFFFF"/>
                </a:solidFill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 smtClean="0">
                    <a:latin typeface="Roboto Condensed"/>
                    <a:ea typeface="Roboto Condensed" panose="02000000000000000000" pitchFamily="2" charset="0"/>
                    <a:cs typeface="Roboto Condensed"/>
                  </a:rPr>
                  <a:t>Association Scoring</a:t>
                </a:r>
                <a:endParaRPr lang="en-US" sz="1500" dirty="0">
                  <a:latin typeface="Roboto Condensed"/>
                  <a:ea typeface="Roboto Condensed" panose="02000000000000000000" pitchFamily="2" charset="0"/>
                  <a:cs typeface="Roboto Condensed"/>
                </a:endParaRPr>
              </a:p>
            </p:txBody>
          </p:sp>
          <p:sp>
            <p:nvSpPr>
              <p:cNvPr id="39" name="Down Arrow 38"/>
              <p:cNvSpPr/>
              <p:nvPr/>
            </p:nvSpPr>
            <p:spPr>
              <a:xfrm>
                <a:off x="6966649" y="1926655"/>
                <a:ext cx="849821" cy="492037"/>
              </a:xfrm>
              <a:prstGeom prst="downArrow">
                <a:avLst>
                  <a:gd name="adj1" fmla="val 60989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Elbow Connector 29"/>
              <p:cNvCxnSpPr/>
              <p:nvPr/>
            </p:nvCxnSpPr>
            <p:spPr>
              <a:xfrm>
                <a:off x="5322471" y="2353990"/>
                <a:ext cx="980084" cy="1044845"/>
              </a:xfrm>
              <a:prstGeom prst="bentConnector3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/>
              <p:cNvCxnSpPr/>
              <p:nvPr/>
            </p:nvCxnSpPr>
            <p:spPr>
              <a:xfrm flipV="1">
                <a:off x="5334904" y="3399234"/>
                <a:ext cx="483090" cy="925192"/>
              </a:xfrm>
              <a:prstGeom prst="bentConnector2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5334904" y="2997676"/>
                <a:ext cx="492429" cy="67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334903" y="3659761"/>
                <a:ext cx="483091" cy="95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Down Arrow 58"/>
              <p:cNvSpPr/>
              <p:nvPr/>
            </p:nvSpPr>
            <p:spPr>
              <a:xfrm>
                <a:off x="6969630" y="2704738"/>
                <a:ext cx="849821" cy="492037"/>
              </a:xfrm>
              <a:prstGeom prst="downArrow">
                <a:avLst>
                  <a:gd name="adj1" fmla="val 60989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Down Arrow 59"/>
              <p:cNvSpPr/>
              <p:nvPr/>
            </p:nvSpPr>
            <p:spPr>
              <a:xfrm>
                <a:off x="6969630" y="3638583"/>
                <a:ext cx="849821" cy="492037"/>
              </a:xfrm>
              <a:prstGeom prst="downArrow">
                <a:avLst>
                  <a:gd name="adj1" fmla="val 60989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Down Arrow 60"/>
              <p:cNvSpPr/>
              <p:nvPr/>
            </p:nvSpPr>
            <p:spPr>
              <a:xfrm>
                <a:off x="6978969" y="4432360"/>
                <a:ext cx="849821" cy="492037"/>
              </a:xfrm>
              <a:prstGeom prst="downArrow">
                <a:avLst>
                  <a:gd name="adj1" fmla="val 60989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6933321" y="6107414"/>
              <a:ext cx="2020134" cy="597278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rgbClr val="000000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Distribution of emotions in the crowd</a:t>
              </a:r>
            </a:p>
          </p:txBody>
        </p:sp>
        <p:sp>
          <p:nvSpPr>
            <p:cNvPr id="72" name="Down Arrow 71"/>
            <p:cNvSpPr/>
            <p:nvPr/>
          </p:nvSpPr>
          <p:spPr>
            <a:xfrm>
              <a:off x="7532932" y="5658694"/>
              <a:ext cx="849821" cy="492037"/>
            </a:xfrm>
            <a:prstGeom prst="downArrow">
              <a:avLst>
                <a:gd name="adj1" fmla="val 60989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Magnetic Disk 2"/>
            <p:cNvSpPr/>
            <p:nvPr/>
          </p:nvSpPr>
          <p:spPr>
            <a:xfrm>
              <a:off x="7371193" y="644360"/>
              <a:ext cx="1129985" cy="955522"/>
            </a:xfrm>
            <a:prstGeom prst="flowChartMagneticDisk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latin typeface="Roboto Condensed"/>
                  <a:ea typeface="Roboto Condensed" panose="02000000000000000000" pitchFamily="2" charset="0"/>
                  <a:cs typeface="Roboto Condensed"/>
                </a:rPr>
                <a:t>Collected dataset</a:t>
              </a:r>
              <a:endParaRPr lang="en-US" sz="1500" dirty="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sp>
          <p:nvSpPr>
            <p:cNvPr id="74" name="Down Arrow 73"/>
            <p:cNvSpPr/>
            <p:nvPr/>
          </p:nvSpPr>
          <p:spPr>
            <a:xfrm>
              <a:off x="7517236" y="1636766"/>
              <a:ext cx="849821" cy="492037"/>
            </a:xfrm>
            <a:prstGeom prst="downArrow">
              <a:avLst>
                <a:gd name="adj1" fmla="val 60989"/>
                <a:gd name="adj2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 descr="CodeCogsEqn-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0620" y="3669935"/>
              <a:ext cx="2157180" cy="305650"/>
            </a:xfrm>
            <a:prstGeom prst="rect">
              <a:avLst/>
            </a:prstGeom>
          </p:spPr>
        </p:pic>
        <p:pic>
          <p:nvPicPr>
            <p:cNvPr id="3" name="Picture 2" descr="CodeCogsEq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821" y="2683638"/>
              <a:ext cx="301758" cy="191500"/>
            </a:xfrm>
            <a:prstGeom prst="rect">
              <a:avLst/>
            </a:prstGeom>
          </p:spPr>
        </p:pic>
        <p:pic>
          <p:nvPicPr>
            <p:cNvPr id="5" name="Picture 4" descr="CodeCogsEqn-2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6458" y="3327999"/>
              <a:ext cx="307561" cy="191500"/>
            </a:xfrm>
            <a:prstGeom prst="rect">
              <a:avLst/>
            </a:prstGeom>
          </p:spPr>
        </p:pic>
        <p:pic>
          <p:nvPicPr>
            <p:cNvPr id="6" name="Picture 5" descr="CodeCogsEqn-3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9448" y="3985146"/>
              <a:ext cx="310462" cy="194402"/>
            </a:xfrm>
            <a:prstGeom prst="rect">
              <a:avLst/>
            </a:prstGeom>
          </p:spPr>
        </p:pic>
        <p:pic>
          <p:nvPicPr>
            <p:cNvPr id="7" name="Picture 6" descr="CodeCogsEqn-4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3759" y="4654073"/>
              <a:ext cx="313363" cy="19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8762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71616" y="0"/>
            <a:ext cx="9434384" cy="6858000"/>
            <a:chOff x="471616" y="0"/>
            <a:chExt cx="9434384" cy="6858000"/>
          </a:xfrm>
        </p:grpSpPr>
        <p:pic>
          <p:nvPicPr>
            <p:cNvPr id="2" name="Picture 1" descr="EmotionSpac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16" y="0"/>
              <a:ext cx="9434384" cy="6858000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6218979" y="887162"/>
              <a:ext cx="822960" cy="28015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388416" y="862130"/>
              <a:ext cx="625692" cy="28015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51462" y="5914286"/>
              <a:ext cx="438917" cy="28015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86412" y="2767195"/>
              <a:ext cx="675944" cy="28015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49458" y="5456699"/>
              <a:ext cx="476273" cy="2304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459052" y="2237881"/>
              <a:ext cx="660066" cy="2304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0059" y="597279"/>
              <a:ext cx="513628" cy="2304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402954" y="4846320"/>
              <a:ext cx="660066" cy="230482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231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52654" y="2110512"/>
            <a:ext cx="2960392" cy="2353043"/>
            <a:chOff x="3098225" y="2091835"/>
            <a:chExt cx="2960392" cy="2353043"/>
          </a:xfrm>
        </p:grpSpPr>
        <p:sp>
          <p:nvSpPr>
            <p:cNvPr id="4" name="Rectangle 3"/>
            <p:cNvSpPr/>
            <p:nvPr/>
          </p:nvSpPr>
          <p:spPr>
            <a:xfrm>
              <a:off x="3523665" y="2091835"/>
              <a:ext cx="1186007" cy="235304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0"/>
              <a:tileRect/>
            </a:gra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 smtClean="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099881" y="2817969"/>
              <a:ext cx="2031713" cy="1571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098225" y="3665468"/>
              <a:ext cx="2053213" cy="959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729937" y="2269462"/>
              <a:ext cx="767047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High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41650" y="3076316"/>
              <a:ext cx="933091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Medium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33302" y="3879805"/>
              <a:ext cx="767047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Low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93186" y="2881924"/>
              <a:ext cx="1165431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Threshold t1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890072" y="3701737"/>
              <a:ext cx="1165431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Threshold t2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839855" y="1095593"/>
            <a:ext cx="2856010" cy="2353043"/>
            <a:chOff x="4839855" y="1095593"/>
            <a:chExt cx="2856010" cy="2353043"/>
          </a:xfrm>
        </p:grpSpPr>
        <p:sp>
          <p:nvSpPr>
            <p:cNvPr id="18" name="Rectangle 17"/>
            <p:cNvSpPr/>
            <p:nvPr/>
          </p:nvSpPr>
          <p:spPr>
            <a:xfrm>
              <a:off x="5263639" y="1095593"/>
              <a:ext cx="1186007" cy="2353043"/>
            </a:xfrm>
            <a:prstGeom prst="rect">
              <a:avLst/>
            </a:prstGeom>
            <a:gradFill flip="none" rotWithShape="1">
              <a:gsLst>
                <a:gs pos="0">
                  <a:srgbClr val="FF6600"/>
                </a:gs>
                <a:gs pos="100000">
                  <a:schemeClr val="bg1"/>
                </a:gs>
              </a:gsLst>
              <a:lin ang="5400000" scaled="0"/>
              <a:tileRect/>
            </a:gradFill>
            <a:ln w="12700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 smtClean="0"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4839855" y="2279316"/>
              <a:ext cx="2031713" cy="1571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469911" y="1497345"/>
              <a:ext cx="767047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High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73276" y="2743485"/>
              <a:ext cx="767047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Low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530434" y="2371287"/>
              <a:ext cx="1165431" cy="374274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Threshold </a:t>
              </a:r>
              <a:r>
                <a:rPr lang="en-US" sz="1500" i="1" dirty="0" err="1" smtClean="0">
                  <a:solidFill>
                    <a:schemeClr val="tx1"/>
                  </a:solidFill>
                  <a:latin typeface="Roboto Condensed"/>
                  <a:ea typeface="Roboto Condensed" panose="02000000000000000000" pitchFamily="2" charset="0"/>
                  <a:cs typeface="Roboto Condensed"/>
                </a:rPr>
                <a:t>th</a:t>
              </a:r>
              <a:endParaRPr lang="en-US" sz="1500" i="1" dirty="0" smtClean="0">
                <a:solidFill>
                  <a:schemeClr val="tx1"/>
                </a:solidFill>
                <a:latin typeface="Roboto Condensed"/>
                <a:ea typeface="Roboto Condensed" panose="02000000000000000000" pitchFamily="2" charset="0"/>
                <a:cs typeface="Roboto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97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201</Words>
  <Application>Microsoft Macintosh PowerPoint</Application>
  <PresentationFormat>A4 Paper (210x297 mm)</PresentationFormat>
  <Paragraphs>107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Romy</dc:creator>
  <cp:lastModifiedBy>Minh Quan Ngo</cp:lastModifiedBy>
  <cp:revision>109</cp:revision>
  <dcterms:created xsi:type="dcterms:W3CDTF">2015-04-16T10:59:36Z</dcterms:created>
  <dcterms:modified xsi:type="dcterms:W3CDTF">2015-05-22T08:13:59Z</dcterms:modified>
</cp:coreProperties>
</file>