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37C"/>
    <a:srgbClr val="F9BF3B"/>
    <a:srgbClr val="59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-1240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9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1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2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5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5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828028" y="-502465"/>
            <a:ext cx="6666135" cy="7860945"/>
            <a:chOff x="3480650" y="-502465"/>
            <a:chExt cx="8204474" cy="7860945"/>
          </a:xfrm>
        </p:grpSpPr>
        <p:sp>
          <p:nvSpPr>
            <p:cNvPr id="25" name="Rounded Rectangle 24"/>
            <p:cNvSpPr/>
            <p:nvPr/>
          </p:nvSpPr>
          <p:spPr>
            <a:xfrm>
              <a:off x="4123181" y="6039706"/>
              <a:ext cx="7561943" cy="1076973"/>
            </a:xfrm>
            <a:prstGeom prst="roundRect">
              <a:avLst>
                <a:gd name="adj" fmla="val 1397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123181" y="-380388"/>
              <a:ext cx="7561943" cy="1255832"/>
            </a:xfrm>
            <a:prstGeom prst="roundRect">
              <a:avLst>
                <a:gd name="adj" fmla="val 1435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123181" y="966987"/>
              <a:ext cx="7561943" cy="4970661"/>
            </a:xfrm>
            <a:prstGeom prst="roundRect">
              <a:avLst>
                <a:gd name="adj" fmla="val 438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98954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Level of density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15562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Level of movement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032170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</a:t>
              </a:r>
              <a:r>
                <a:rPr lang="en-US" sz="16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</a:t>
              </a:r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ctivities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848778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Motivating emotion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00460" y="-57272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Event information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850284" y="-26977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Social media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98954" y="6273392"/>
              <a:ext cx="70104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Mapping method</a:t>
              </a:r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17068" y="-57272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Mobile sensing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33676" y="-26977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Mobile sensing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841549" y="693920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6658157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8474765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0291373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7566459" y="5748915"/>
              <a:ext cx="675386" cy="47897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3008248" y="-26977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Context data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3005163" y="3564094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3005162" y="6273392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monitoring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98954" y="2856377"/>
              <a:ext cx="7010400" cy="2746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57010" y="301601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Ambulatory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44590" y="3020219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Limited movement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11077" y="3020218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of spectators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805236" y="3029243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Participatory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57010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44590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Aggressive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011077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of demonstrator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805236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Escaping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81121" y="453273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266607" y="453273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23864" y="4536837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23864" y="5183280"/>
              <a:ext cx="1560576" cy="373218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51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3777" y="410895"/>
            <a:ext cx="7487628" cy="6312863"/>
            <a:chOff x="733777" y="410895"/>
            <a:chExt cx="7487628" cy="6312863"/>
          </a:xfrm>
        </p:grpSpPr>
        <p:sp>
          <p:nvSpPr>
            <p:cNvPr id="20" name="Rectangle 19"/>
            <p:cNvSpPr/>
            <p:nvPr/>
          </p:nvSpPr>
          <p:spPr>
            <a:xfrm rot="16200000">
              <a:off x="555754" y="1591419"/>
              <a:ext cx="941756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 analysis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317061" y="2428536"/>
              <a:ext cx="4808064" cy="774589"/>
              <a:chOff x="736566" y="2049964"/>
              <a:chExt cx="5513116" cy="93194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6566" y="2049964"/>
                <a:ext cx="5513116" cy="931945"/>
              </a:xfrm>
              <a:prstGeom prst="roundRect">
                <a:avLst>
                  <a:gd name="adj" fmla="val 7361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957941" y="2241107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Anger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580406" y="2252341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Joy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275034" y="2244377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Fear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897501" y="2248477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Sadness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 rot="16200000">
              <a:off x="528720" y="5467262"/>
              <a:ext cx="941756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560599" y="588632"/>
              <a:ext cx="887115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Context data</a:t>
              </a:r>
              <a:endParaRPr lang="en-US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317061" y="3393852"/>
              <a:ext cx="4808064" cy="759951"/>
              <a:chOff x="736566" y="3806901"/>
              <a:chExt cx="5513116" cy="91433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736566" y="3806901"/>
                <a:ext cx="5513116" cy="914333"/>
              </a:xfrm>
              <a:prstGeom prst="roundRect">
                <a:avLst>
                  <a:gd name="adj" fmla="val 736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57941" y="4027069"/>
                <a:ext cx="5093294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Emotion - Crowd type Mapping Model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sp>
          <p:nvSpPr>
            <p:cNvPr id="86" name="Rectangle 85"/>
            <p:cNvSpPr/>
            <p:nvPr/>
          </p:nvSpPr>
          <p:spPr>
            <a:xfrm rot="16200000">
              <a:off x="487064" y="2531076"/>
              <a:ext cx="1036580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 model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328871" y="4224539"/>
              <a:ext cx="4808064" cy="2498019"/>
              <a:chOff x="1328871" y="4224539"/>
              <a:chExt cx="4808064" cy="2498019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328871" y="4224539"/>
                <a:ext cx="4808064" cy="2498019"/>
              </a:xfrm>
              <a:prstGeom prst="roundRect">
                <a:avLst>
                  <a:gd name="adj" fmla="val 3758"/>
                </a:avLst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14119" y="4370443"/>
                <a:ext cx="1439548" cy="49566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Ambulatory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06749" y="4375400"/>
                <a:ext cx="1444141" cy="49070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Limited movement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514975" y="4375401"/>
                <a:ext cx="1443099" cy="49070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Spectator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011687" y="4950771"/>
                <a:ext cx="1439203" cy="49463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Participatory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511875" y="4951546"/>
                <a:ext cx="1441792" cy="49385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Expressive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520800" y="4950772"/>
                <a:ext cx="1437275" cy="4946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Aggressive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508875" y="5525020"/>
                <a:ext cx="1444792" cy="49266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Demonstrator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011925" y="5525380"/>
                <a:ext cx="1438965" cy="4922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Escaping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520800" y="5522518"/>
                <a:ext cx="1435345" cy="49516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Dense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513985" y="6100625"/>
                <a:ext cx="1439682" cy="4937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Rushing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011925" y="6099235"/>
                <a:ext cx="1438966" cy="49516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Violent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520800" y="6099235"/>
                <a:ext cx="1433141" cy="4951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Crowd types</a:t>
                </a:r>
                <a:endParaRPr lang="en-US" dirty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318188" y="2426733"/>
              <a:ext cx="1903217" cy="4297025"/>
              <a:chOff x="6318188" y="2426733"/>
              <a:chExt cx="1903217" cy="4297025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6318188" y="2426733"/>
                <a:ext cx="1470267" cy="4297025"/>
              </a:xfrm>
              <a:prstGeom prst="roundRect">
                <a:avLst>
                  <a:gd name="adj" fmla="val 2912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499432" y="2588485"/>
                <a:ext cx="1091450" cy="39063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Fuzzifier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504017" y="3567328"/>
                <a:ext cx="1091450" cy="124202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Inference Engine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3" name="Flowchart: Magnetic Disk 2"/>
              <p:cNvSpPr/>
              <p:nvPr/>
            </p:nvSpPr>
            <p:spPr>
              <a:xfrm>
                <a:off x="6502567" y="5397683"/>
                <a:ext cx="1089776" cy="1139304"/>
              </a:xfrm>
              <a:prstGeom prst="flowChartMagneticDisk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Rule repository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7" name="Down Arrow 76"/>
              <p:cNvSpPr/>
              <p:nvPr/>
            </p:nvSpPr>
            <p:spPr>
              <a:xfrm>
                <a:off x="6764574" y="3076921"/>
                <a:ext cx="589013" cy="398099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9" name="Down Arrow 78"/>
              <p:cNvSpPr/>
              <p:nvPr/>
            </p:nvSpPr>
            <p:spPr>
              <a:xfrm rot="10800000">
                <a:off x="6764759" y="4889241"/>
                <a:ext cx="561349" cy="417718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5823422" y="4325774"/>
                <a:ext cx="4289296" cy="5066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Rule-based reasoning</a:t>
                </a:r>
                <a:endParaRPr lang="en-US" dirty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314928" y="534865"/>
              <a:ext cx="6473527" cy="763146"/>
              <a:chOff x="734120" y="-228401"/>
              <a:chExt cx="7422802" cy="91817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734120" y="-228401"/>
                <a:ext cx="7422802" cy="918177"/>
              </a:xfrm>
              <a:prstGeom prst="roundRect">
                <a:avLst>
                  <a:gd name="adj" fmla="val 9549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956326" y="-13603"/>
                <a:ext cx="6975726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Social media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314929" y="1480799"/>
              <a:ext cx="6473526" cy="763146"/>
              <a:chOff x="734120" y="909697"/>
              <a:chExt cx="9106566" cy="91817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734120" y="909697"/>
                <a:ext cx="9106566" cy="918177"/>
              </a:xfrm>
              <a:prstGeom prst="roundRect">
                <a:avLst>
                  <a:gd name="adj" fmla="val 954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957939" y="1131787"/>
                <a:ext cx="4168592" cy="4739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Emotion Analysis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983178" y="1133585"/>
                <a:ext cx="3581628" cy="4739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Emotional Word Corpus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92" name="Down Arrow 91"/>
              <p:cNvSpPr/>
              <p:nvPr/>
            </p:nvSpPr>
            <p:spPr>
              <a:xfrm rot="5400000">
                <a:off x="5192546" y="1123126"/>
                <a:ext cx="675385" cy="478972"/>
              </a:xfrm>
              <a:prstGeom prst="down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sp>
          <p:nvSpPr>
            <p:cNvPr id="93" name="Down Arrow 92"/>
            <p:cNvSpPr/>
            <p:nvPr/>
          </p:nvSpPr>
          <p:spPr>
            <a:xfrm rot="16200000">
              <a:off x="5940982" y="3547145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rot="16200000">
              <a:off x="499309" y="3493600"/>
              <a:ext cx="1000579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Mapping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80" name="Down Arrow 79"/>
            <p:cNvSpPr/>
            <p:nvPr/>
          </p:nvSpPr>
          <p:spPr>
            <a:xfrm rot="5400000">
              <a:off x="5949655" y="4413022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9" name="Down Arrow 48"/>
            <p:cNvSpPr/>
            <p:nvPr/>
          </p:nvSpPr>
          <p:spPr>
            <a:xfrm>
              <a:off x="2654464" y="1181829"/>
              <a:ext cx="589013" cy="398099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81" name="Down Arrow 80"/>
            <p:cNvSpPr/>
            <p:nvPr/>
          </p:nvSpPr>
          <p:spPr>
            <a:xfrm rot="16200000">
              <a:off x="5930985" y="2571833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661474" y="2128437"/>
              <a:ext cx="589013" cy="398099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21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969020" y="827298"/>
            <a:ext cx="5844838" cy="4416114"/>
            <a:chOff x="710835" y="1014069"/>
            <a:chExt cx="7193647" cy="4416114"/>
          </a:xfrm>
        </p:grpSpPr>
        <p:sp>
          <p:nvSpPr>
            <p:cNvPr id="18" name="Right Arrow 17"/>
            <p:cNvSpPr/>
            <p:nvPr/>
          </p:nvSpPr>
          <p:spPr>
            <a:xfrm>
              <a:off x="4284719" y="1014832"/>
              <a:ext cx="3222451" cy="4018369"/>
            </a:xfrm>
            <a:prstGeom prst="rightArrow">
              <a:avLst>
                <a:gd name="adj1" fmla="val 64779"/>
                <a:gd name="adj2" fmla="val 53778"/>
              </a:avLst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525925" y="1014069"/>
              <a:ext cx="3222451" cy="4018369"/>
            </a:xfrm>
            <a:prstGeom prst="rightArrow">
              <a:avLst>
                <a:gd name="adj1" fmla="val 64779"/>
                <a:gd name="adj2" fmla="val 53778"/>
              </a:avLst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0835" y="1885980"/>
              <a:ext cx="1876603" cy="22745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Social media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12007" y="1885979"/>
              <a:ext cx="1819736" cy="22650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Emotions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4980" y="1885980"/>
              <a:ext cx="1809502" cy="22555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types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2612" y="1240672"/>
              <a:ext cx="1873481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Raw context data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10201" y="1241435"/>
              <a:ext cx="1930950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High level context data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115" y="1242199"/>
              <a:ext cx="1175659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Output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04519" y="4955424"/>
              <a:ext cx="2310245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 analysis</a:t>
              </a:r>
              <a:endParaRPr lang="en-US" sz="20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87170" y="4956188"/>
              <a:ext cx="3298708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type classification</a:t>
              </a:r>
              <a:endParaRPr lang="en-US" sz="20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0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830380" y="494943"/>
            <a:ext cx="6891943" cy="5948659"/>
            <a:chOff x="1830380" y="494943"/>
            <a:chExt cx="6891943" cy="5948659"/>
          </a:xfrm>
        </p:grpSpPr>
        <p:grpSp>
          <p:nvGrpSpPr>
            <p:cNvPr id="62" name="Group 61"/>
            <p:cNvGrpSpPr/>
            <p:nvPr/>
          </p:nvGrpSpPr>
          <p:grpSpPr>
            <a:xfrm>
              <a:off x="1830380" y="494943"/>
              <a:ext cx="6891943" cy="5948659"/>
              <a:chOff x="1662284" y="569652"/>
              <a:chExt cx="6891943" cy="5948659"/>
            </a:xfrm>
            <a:solidFill>
              <a:srgbClr val="ED7D31"/>
            </a:solidFill>
          </p:grpSpPr>
          <p:sp>
            <p:nvSpPr>
              <p:cNvPr id="55" name="Isosceles Triangle 54"/>
              <p:cNvSpPr/>
              <p:nvPr/>
            </p:nvSpPr>
            <p:spPr>
              <a:xfrm>
                <a:off x="3147134" y="3539313"/>
                <a:ext cx="3931581" cy="2978998"/>
              </a:xfrm>
              <a:prstGeom prst="triangle">
                <a:avLst>
                  <a:gd name="adj" fmla="val 49525"/>
                </a:avLst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 rot="10800000">
                <a:off x="3131437" y="572635"/>
                <a:ext cx="3922243" cy="2978998"/>
              </a:xfrm>
              <a:prstGeom prst="triangle">
                <a:avLst>
                  <a:gd name="adj" fmla="val 49762"/>
                </a:avLst>
              </a:prstGeom>
              <a:solidFill>
                <a:srgbClr val="FF66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Isosceles Triangle 57"/>
              <p:cNvSpPr/>
              <p:nvPr/>
            </p:nvSpPr>
            <p:spPr>
              <a:xfrm>
                <a:off x="1665266" y="578990"/>
                <a:ext cx="3442990" cy="2963306"/>
              </a:xfrm>
              <a:prstGeom prst="triangle">
                <a:avLst>
                  <a:gd name="adj" fmla="val 42439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 rot="10800000">
                <a:off x="5089578" y="3542294"/>
                <a:ext cx="3464649" cy="2963306"/>
              </a:xfrm>
              <a:prstGeom prst="triangle">
                <a:avLst>
                  <a:gd name="adj" fmla="val 42978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 rot="10800000">
                <a:off x="1662284" y="3548650"/>
                <a:ext cx="3427294" cy="2969660"/>
              </a:xfrm>
              <a:prstGeom prst="triangle">
                <a:avLst>
                  <a:gd name="adj" fmla="val 56874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5108255" y="569652"/>
                <a:ext cx="3445971" cy="2966289"/>
              </a:xfrm>
              <a:prstGeom prst="triangle">
                <a:avLst>
                  <a:gd name="adj" fmla="val 56531"/>
                </a:avLst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4809419" y="1214012"/>
              <a:ext cx="90281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Roboto Condensed"/>
                  <a:cs typeface="Roboto Condensed"/>
                </a:rPr>
                <a:t>Anger</a:t>
              </a:r>
              <a:endParaRPr lang="en-US" sz="2400" dirty="0">
                <a:solidFill>
                  <a:schemeClr val="bg1"/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12400" y="5297943"/>
              <a:ext cx="7145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Roboto Condensed"/>
                  <a:cs typeface="Roboto Condensed"/>
                </a:rPr>
                <a:t>Fear</a:t>
              </a:r>
              <a:endParaRPr lang="en-US" sz="2400" dirty="0">
                <a:solidFill>
                  <a:schemeClr val="bg1"/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27084" y="2293913"/>
              <a:ext cx="11867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Roboto Condensed"/>
                  <a:cs typeface="Roboto Condensed"/>
                </a:rPr>
                <a:t>Surprise</a:t>
              </a:r>
              <a:endParaRPr lang="en-US" sz="2400" dirty="0">
                <a:solidFill>
                  <a:schemeClr val="bg1"/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38308" y="2293911"/>
              <a:ext cx="6138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Roboto Condensed"/>
                  <a:cs typeface="Roboto Condensed"/>
                </a:rPr>
                <a:t>Joy</a:t>
              </a:r>
              <a:endParaRPr lang="en-US" sz="2400" dirty="0">
                <a:solidFill>
                  <a:srgbClr val="000000"/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39404" y="4332701"/>
              <a:ext cx="12177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Roboto Condensed"/>
                  <a:cs typeface="Roboto Condensed"/>
                </a:rPr>
                <a:t>Sadness</a:t>
              </a:r>
              <a:endParaRPr lang="en-US" sz="2400" dirty="0">
                <a:solidFill>
                  <a:srgbClr val="000000"/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07821" y="4332700"/>
              <a:ext cx="110258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Roboto Condensed"/>
                  <a:cs typeface="Roboto Condensed"/>
                </a:rPr>
                <a:t>Disgust</a:t>
              </a:r>
              <a:endParaRPr lang="en-US" sz="2400" dirty="0">
                <a:solidFill>
                  <a:schemeClr val="bg1"/>
                </a:solidFill>
                <a:latin typeface="Roboto Condensed"/>
                <a:cs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95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076357" y="494940"/>
            <a:ext cx="7991506" cy="2602084"/>
            <a:chOff x="1076357" y="494940"/>
            <a:chExt cx="7991506" cy="2602084"/>
          </a:xfrm>
        </p:grpSpPr>
        <p:sp>
          <p:nvSpPr>
            <p:cNvPr id="2" name="TextBox 1"/>
            <p:cNvSpPr txBox="1"/>
            <p:nvPr/>
          </p:nvSpPr>
          <p:spPr>
            <a:xfrm>
              <a:off x="1961122" y="1531522"/>
              <a:ext cx="626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Roboto Condensed"/>
                  <a:cs typeface="Roboto Condensed"/>
                </a:rPr>
                <a:t>I am feeling very scared. The crowd is too packed and aggressive</a:t>
              </a:r>
              <a:endParaRPr lang="en-US" dirty="0">
                <a:latin typeface="Roboto Condensed"/>
                <a:cs typeface="Roboto Condensed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017159" y="859140"/>
              <a:ext cx="597672" cy="5976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i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77555" y="588326"/>
              <a:ext cx="822960" cy="597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am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460515" y="494940"/>
              <a:ext cx="1152032" cy="597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feeling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923126" y="635019"/>
              <a:ext cx="822960" cy="597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very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103361" y="924514"/>
              <a:ext cx="1208059" cy="5976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scared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76357" y="1898122"/>
              <a:ext cx="822960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t</a:t>
              </a:r>
              <a:r>
                <a:rPr lang="en-US" dirty="0" smtClean="0"/>
                <a:t>he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39081" y="2371989"/>
              <a:ext cx="1133340" cy="5976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crowd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208564" y="2442740"/>
              <a:ext cx="582951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is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089381" y="2501755"/>
              <a:ext cx="776078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too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153989" y="2501755"/>
              <a:ext cx="1196318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packed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470743" y="2361676"/>
              <a:ext cx="869465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and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423288" y="1941442"/>
              <a:ext cx="1644575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aggressive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2" idx="0"/>
              <a:endCxn id="3" idx="6"/>
            </p:cNvCxnSpPr>
            <p:nvPr/>
          </p:nvCxnSpPr>
          <p:spPr>
            <a:xfrm flipH="1" flipV="1">
              <a:off x="2614831" y="1157976"/>
              <a:ext cx="2479417" cy="3735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" idx="0"/>
              <a:endCxn id="5" idx="5"/>
            </p:cNvCxnSpPr>
            <p:nvPr/>
          </p:nvCxnSpPr>
          <p:spPr>
            <a:xfrm flipH="1" flipV="1">
              <a:off x="3879995" y="1098468"/>
              <a:ext cx="1214253" cy="4330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" idx="0"/>
              <a:endCxn id="6" idx="4"/>
            </p:cNvCxnSpPr>
            <p:nvPr/>
          </p:nvCxnSpPr>
          <p:spPr>
            <a:xfrm flipH="1" flipV="1">
              <a:off x="5036531" y="1092608"/>
              <a:ext cx="57717" cy="4389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" idx="0"/>
              <a:endCxn id="7" idx="3"/>
            </p:cNvCxnSpPr>
            <p:nvPr/>
          </p:nvCxnSpPr>
          <p:spPr>
            <a:xfrm flipV="1">
              <a:off x="5094248" y="1145161"/>
              <a:ext cx="949398" cy="3863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" idx="0"/>
              <a:endCxn id="8" idx="2"/>
            </p:cNvCxnSpPr>
            <p:nvPr/>
          </p:nvCxnSpPr>
          <p:spPr>
            <a:xfrm flipV="1">
              <a:off x="5094248" y="1223348"/>
              <a:ext cx="2009113" cy="3081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" idx="2"/>
              <a:endCxn id="9" idx="6"/>
            </p:cNvCxnSpPr>
            <p:nvPr/>
          </p:nvCxnSpPr>
          <p:spPr>
            <a:xfrm flipH="1">
              <a:off x="1899317" y="1900854"/>
              <a:ext cx="3194931" cy="2949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" idx="2"/>
              <a:endCxn id="10" idx="7"/>
            </p:cNvCxnSpPr>
            <p:nvPr/>
          </p:nvCxnSpPr>
          <p:spPr>
            <a:xfrm flipH="1">
              <a:off x="2906447" y="1900854"/>
              <a:ext cx="2187801" cy="5586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" idx="2"/>
              <a:endCxn id="11" idx="7"/>
            </p:cNvCxnSpPr>
            <p:nvPr/>
          </p:nvCxnSpPr>
          <p:spPr>
            <a:xfrm flipH="1">
              <a:off x="3706144" y="1900854"/>
              <a:ext cx="1388104" cy="6290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" idx="2"/>
              <a:endCxn id="12" idx="0"/>
            </p:cNvCxnSpPr>
            <p:nvPr/>
          </p:nvCxnSpPr>
          <p:spPr>
            <a:xfrm flipH="1">
              <a:off x="4477420" y="1900854"/>
              <a:ext cx="616828" cy="6009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" idx="2"/>
              <a:endCxn id="13" idx="0"/>
            </p:cNvCxnSpPr>
            <p:nvPr/>
          </p:nvCxnSpPr>
          <p:spPr>
            <a:xfrm>
              <a:off x="5094248" y="1900854"/>
              <a:ext cx="657900" cy="6009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" idx="2"/>
              <a:endCxn id="14" idx="1"/>
            </p:cNvCxnSpPr>
            <p:nvPr/>
          </p:nvCxnSpPr>
          <p:spPr>
            <a:xfrm>
              <a:off x="5094248" y="1900854"/>
              <a:ext cx="1503825" cy="5479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" idx="2"/>
              <a:endCxn id="15" idx="2"/>
            </p:cNvCxnSpPr>
            <p:nvPr/>
          </p:nvCxnSpPr>
          <p:spPr>
            <a:xfrm>
              <a:off x="5094248" y="1900854"/>
              <a:ext cx="2329040" cy="3382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332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151</Words>
  <Application>Microsoft Macintosh PowerPoint</Application>
  <PresentationFormat>A4 Paper (210x297 mm)</PresentationFormat>
  <Paragraphs>80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Romy</dc:creator>
  <cp:lastModifiedBy>Minh Quan Ngo</cp:lastModifiedBy>
  <cp:revision>82</cp:revision>
  <dcterms:created xsi:type="dcterms:W3CDTF">2015-04-16T10:59:36Z</dcterms:created>
  <dcterms:modified xsi:type="dcterms:W3CDTF">2015-05-10T14:54:39Z</dcterms:modified>
</cp:coreProperties>
</file>