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37C"/>
    <a:srgbClr val="F9BF3B"/>
    <a:srgbClr val="59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1240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8DE2-31C9-49BB-A893-07DE5C7B4A44}" type="datetimeFigureOut">
              <a:rPr lang="en-US" smtClean="0"/>
              <a:t>15/05/15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828028" y="-502465"/>
            <a:ext cx="6666135" cy="7860945"/>
            <a:chOff x="3480650" y="-502465"/>
            <a:chExt cx="8204474" cy="7860945"/>
          </a:xfrm>
        </p:grpSpPr>
        <p:sp>
          <p:nvSpPr>
            <p:cNvPr id="25" name="Rounded Rectangle 24"/>
            <p:cNvSpPr/>
            <p:nvPr/>
          </p:nvSpPr>
          <p:spPr>
            <a:xfrm>
              <a:off x="4123181" y="6039706"/>
              <a:ext cx="7561943" cy="1076973"/>
            </a:xfrm>
            <a:prstGeom prst="roundRect">
              <a:avLst>
                <a:gd name="adj" fmla="val 1397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23181" y="-380388"/>
              <a:ext cx="7561943" cy="1255832"/>
            </a:xfrm>
            <a:prstGeom prst="roundRect">
              <a:avLst>
                <a:gd name="adj" fmla="val 1435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23181" y="966987"/>
              <a:ext cx="7561943" cy="4970661"/>
            </a:xfrm>
            <a:prstGeom prst="roundRect">
              <a:avLst>
                <a:gd name="adj" fmla="val 438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98954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density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15562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movement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32170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</a:t>
              </a:r>
              <a:r>
                <a:rPr lang="en-US" sz="16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</a:t>
              </a:r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ctivities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8778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Motivating emotion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0460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Event information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50284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8954" y="6273392"/>
              <a:ext cx="70104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 method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7068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33676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841549" y="693920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658157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8474765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0291373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7566459" y="5748915"/>
              <a:ext cx="675386" cy="47897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8248" y="-26977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Context data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3005163" y="3564094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3005162" y="6273392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monitoring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98954" y="2856377"/>
              <a:ext cx="7010400" cy="27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010" y="301601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Ambulatory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44590" y="3020219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Limited movement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1077" y="3020218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spectators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805236" y="3029243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Participatory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5701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4459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Aggressive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11077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demonstrator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805236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Escaping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81121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66607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23864" y="4536837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23864" y="5183280"/>
              <a:ext cx="1560576" cy="37321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5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33777" y="410895"/>
            <a:ext cx="7487628" cy="6312863"/>
            <a:chOff x="733777" y="410895"/>
            <a:chExt cx="7487628" cy="6312863"/>
          </a:xfrm>
        </p:grpSpPr>
        <p:sp>
          <p:nvSpPr>
            <p:cNvPr id="20" name="Rectangle 19"/>
            <p:cNvSpPr/>
            <p:nvPr/>
          </p:nvSpPr>
          <p:spPr>
            <a:xfrm rot="16200000">
              <a:off x="555754" y="1591419"/>
              <a:ext cx="941756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Emotion analysis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317061" y="2428536"/>
              <a:ext cx="4808064" cy="774589"/>
              <a:chOff x="1317061" y="2428536"/>
              <a:chExt cx="4808064" cy="77458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17061" y="2428536"/>
                <a:ext cx="4808064" cy="774589"/>
              </a:xfrm>
              <a:prstGeom prst="roundRect">
                <a:avLst>
                  <a:gd name="adj" fmla="val 7361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1510125" y="2587405"/>
                <a:ext cx="1025308" cy="4382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Anger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797213" y="2596741"/>
                <a:ext cx="1025308" cy="4289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Happiness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658780" y="2590123"/>
                <a:ext cx="1025308" cy="4355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Fear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945869" y="2593531"/>
                <a:ext cx="1025308" cy="4321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Sadness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 rot="16200000">
              <a:off x="528720" y="5467262"/>
              <a:ext cx="941756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Crowd model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560599" y="588632"/>
              <a:ext cx="887115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Context data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17061" y="3328479"/>
              <a:ext cx="4808064" cy="759951"/>
              <a:chOff x="736566" y="3806901"/>
              <a:chExt cx="5513116" cy="91433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736566" y="3806901"/>
                <a:ext cx="5513116" cy="914333"/>
              </a:xfrm>
              <a:prstGeom prst="roundRect">
                <a:avLst>
                  <a:gd name="adj" fmla="val 736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57941" y="4027069"/>
                <a:ext cx="5093294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Emotion - Crowd type Mapping Model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>
            <a:xfrm rot="16200000">
              <a:off x="487064" y="2531076"/>
              <a:ext cx="1036580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Emotion model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28871" y="4224539"/>
              <a:ext cx="4808064" cy="2498019"/>
              <a:chOff x="1328871" y="4224539"/>
              <a:chExt cx="4808064" cy="2498019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328871" y="4224539"/>
                <a:ext cx="4808064" cy="2498019"/>
              </a:xfrm>
              <a:prstGeom prst="roundRect">
                <a:avLst>
                  <a:gd name="adj" fmla="val 3758"/>
                </a:avLst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14119" y="4370443"/>
                <a:ext cx="1439548" cy="49566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Ambulatory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06749" y="4375400"/>
                <a:ext cx="1444141" cy="49070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Limited movement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514975" y="4375401"/>
                <a:ext cx="1443099" cy="49070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Spectator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11687" y="4950771"/>
                <a:ext cx="1439203" cy="49463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Participatory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511875" y="4951546"/>
                <a:ext cx="1441792" cy="49385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Expressive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520800" y="4950772"/>
                <a:ext cx="1437275" cy="4946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Aggressive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508875" y="5525020"/>
                <a:ext cx="1444792" cy="492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Demonstrator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11925" y="5525380"/>
                <a:ext cx="1438965" cy="4922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Escaping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520800" y="5522518"/>
                <a:ext cx="1435345" cy="49516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Dense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513985" y="6100625"/>
                <a:ext cx="1439682" cy="4937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Rushing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11925" y="6099235"/>
                <a:ext cx="1438966" cy="49516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Violent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520800" y="6099235"/>
                <a:ext cx="1433141" cy="495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Crowd types</a:t>
                </a:r>
                <a:endParaRPr lang="en-US" sz="1500" dirty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314928" y="534865"/>
              <a:ext cx="6473527" cy="763146"/>
              <a:chOff x="734120" y="-228401"/>
              <a:chExt cx="7422802" cy="91817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734120" y="-228401"/>
                <a:ext cx="7422802" cy="918177"/>
              </a:xfrm>
              <a:prstGeom prst="roundRect">
                <a:avLst>
                  <a:gd name="adj" fmla="val 9549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56326" y="-13603"/>
                <a:ext cx="6975726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Social media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14929" y="1480799"/>
              <a:ext cx="6473526" cy="763146"/>
              <a:chOff x="1314929" y="1480799"/>
              <a:chExt cx="6473526" cy="76314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314929" y="1480799"/>
                <a:ext cx="6473526" cy="763146"/>
              </a:xfrm>
              <a:prstGeom prst="roundRect">
                <a:avLst>
                  <a:gd name="adj" fmla="val 954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474034" y="1665390"/>
                <a:ext cx="2963300" cy="39396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Emotion Analysis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631983" y="1666884"/>
                <a:ext cx="2960359" cy="39396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Emotional Bag-of-Words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94" name="Rectangle 93"/>
            <p:cNvSpPr/>
            <p:nvPr/>
          </p:nvSpPr>
          <p:spPr>
            <a:xfrm rot="16200000">
              <a:off x="499309" y="3493600"/>
              <a:ext cx="1000579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Mapping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4260717" y="1200506"/>
              <a:ext cx="589013" cy="398099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258387" y="2137776"/>
              <a:ext cx="589013" cy="398099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318188" y="2426733"/>
              <a:ext cx="1903217" cy="4297025"/>
              <a:chOff x="6318188" y="2426733"/>
              <a:chExt cx="1903217" cy="429702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318188" y="2426733"/>
                <a:ext cx="1470267" cy="4297025"/>
              </a:xfrm>
              <a:prstGeom prst="roundRect">
                <a:avLst>
                  <a:gd name="adj" fmla="val 2912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499432" y="2588485"/>
                <a:ext cx="1091450" cy="54926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Level of intensity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513357" y="5024141"/>
                <a:ext cx="1091450" cy="15688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Rule-based reasoning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" name="Flowchart: Magnetic Disk 2"/>
              <p:cNvSpPr/>
              <p:nvPr/>
            </p:nvSpPr>
            <p:spPr>
              <a:xfrm>
                <a:off x="6493228" y="3315181"/>
                <a:ext cx="1089776" cy="1055258"/>
              </a:xfrm>
              <a:prstGeom prst="flowChartMagneticDisk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Rule repository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5823422" y="4325774"/>
                <a:ext cx="4289296" cy="5066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Rule-based reasoning</a:t>
                </a:r>
                <a:endParaRPr lang="en-US" sz="1500" dirty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52" name="Down Arrow 51"/>
              <p:cNvSpPr/>
              <p:nvPr/>
            </p:nvSpPr>
            <p:spPr>
              <a:xfrm>
                <a:off x="6738446" y="4499996"/>
                <a:ext cx="589013" cy="398099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53" name="Down Arrow 52"/>
            <p:cNvSpPr/>
            <p:nvPr/>
          </p:nvSpPr>
          <p:spPr>
            <a:xfrm rot="5400000">
              <a:off x="5924629" y="5600509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81" name="Down Arrow 80"/>
            <p:cNvSpPr/>
            <p:nvPr/>
          </p:nvSpPr>
          <p:spPr>
            <a:xfrm rot="16200000">
              <a:off x="5930985" y="2571833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93" name="Down Arrow 92"/>
            <p:cNvSpPr/>
            <p:nvPr/>
          </p:nvSpPr>
          <p:spPr>
            <a:xfrm rot="16200000">
              <a:off x="5940983" y="3500452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2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969020" y="827298"/>
            <a:ext cx="5844838" cy="4416114"/>
            <a:chOff x="710835" y="1014069"/>
            <a:chExt cx="7193647" cy="4416114"/>
          </a:xfrm>
        </p:grpSpPr>
        <p:sp>
          <p:nvSpPr>
            <p:cNvPr id="18" name="Right Arrow 17"/>
            <p:cNvSpPr/>
            <p:nvPr/>
          </p:nvSpPr>
          <p:spPr>
            <a:xfrm>
              <a:off x="4284719" y="1014832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525925" y="1014069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0835" y="1885980"/>
              <a:ext cx="1876603" cy="22745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12007" y="1885979"/>
              <a:ext cx="1819736" cy="22650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4980" y="1885980"/>
              <a:ext cx="1809502" cy="22555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2612" y="1240672"/>
              <a:ext cx="1873481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Raw context data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10201" y="1241435"/>
              <a:ext cx="1930950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High level context data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115" y="1242199"/>
              <a:ext cx="1175659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Output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04519" y="4955424"/>
              <a:ext cx="2310245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analysis</a:t>
              </a:r>
              <a:endPara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87170" y="4956188"/>
              <a:ext cx="3298708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 classification</a:t>
              </a:r>
              <a:endPara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3378" y="1142999"/>
            <a:ext cx="9660224" cy="4478809"/>
            <a:chOff x="93378" y="1142999"/>
            <a:chExt cx="9660224" cy="4478809"/>
          </a:xfrm>
        </p:grpSpPr>
        <p:grpSp>
          <p:nvGrpSpPr>
            <p:cNvPr id="70" name="Group 69"/>
            <p:cNvGrpSpPr/>
            <p:nvPr/>
          </p:nvGrpSpPr>
          <p:grpSpPr>
            <a:xfrm>
              <a:off x="93378" y="1142999"/>
              <a:ext cx="5189017" cy="4478809"/>
              <a:chOff x="1830380" y="494943"/>
              <a:chExt cx="6891943" cy="5948659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830380" y="494943"/>
                <a:ext cx="6891943" cy="5948659"/>
                <a:chOff x="1662284" y="569652"/>
                <a:chExt cx="6891943" cy="5948659"/>
              </a:xfrm>
              <a:solidFill>
                <a:srgbClr val="ED7D31"/>
              </a:solidFill>
            </p:grpSpPr>
            <p:sp>
              <p:nvSpPr>
                <p:cNvPr id="55" name="Isosceles Triangle 54"/>
                <p:cNvSpPr/>
                <p:nvPr/>
              </p:nvSpPr>
              <p:spPr>
                <a:xfrm>
                  <a:off x="3147134" y="3539313"/>
                  <a:ext cx="3931581" cy="2978998"/>
                </a:xfrm>
                <a:prstGeom prst="triangle">
                  <a:avLst>
                    <a:gd name="adj" fmla="val 49525"/>
                  </a:avLst>
                </a:prstGeom>
                <a:solidFill>
                  <a:schemeClr val="accent1"/>
                </a:solidFill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56" name="Isosceles Triangle 55"/>
                <p:cNvSpPr/>
                <p:nvPr/>
              </p:nvSpPr>
              <p:spPr>
                <a:xfrm rot="10800000">
                  <a:off x="3131437" y="572635"/>
                  <a:ext cx="3922243" cy="2978998"/>
                </a:xfrm>
                <a:prstGeom prst="triangle">
                  <a:avLst>
                    <a:gd name="adj" fmla="val 49762"/>
                  </a:avLst>
                </a:prstGeom>
                <a:solidFill>
                  <a:srgbClr val="FF6600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58" name="Isosceles Triangle 57"/>
                <p:cNvSpPr/>
                <p:nvPr/>
              </p:nvSpPr>
              <p:spPr>
                <a:xfrm>
                  <a:off x="1665266" y="578990"/>
                  <a:ext cx="3442990" cy="2963306"/>
                </a:xfrm>
                <a:prstGeom prst="triangle">
                  <a:avLst>
                    <a:gd name="adj" fmla="val 4243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 rot="10800000">
                  <a:off x="5089578" y="3542294"/>
                  <a:ext cx="3464649" cy="2963306"/>
                </a:xfrm>
                <a:prstGeom prst="triangle">
                  <a:avLst>
                    <a:gd name="adj" fmla="val 42978"/>
                  </a:avLst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 rot="10800000">
                  <a:off x="1662284" y="3548650"/>
                  <a:ext cx="3427294" cy="2969660"/>
                </a:xfrm>
                <a:prstGeom prst="triangle">
                  <a:avLst>
                    <a:gd name="adj" fmla="val 56874"/>
                  </a:avLst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>
                  <a:off x="5108255" y="569652"/>
                  <a:ext cx="3445971" cy="2966289"/>
                </a:xfrm>
                <a:prstGeom prst="triangle">
                  <a:avLst>
                    <a:gd name="adj" fmla="val 56531"/>
                  </a:avLst>
                </a:prstGeom>
                <a:solidFill>
                  <a:schemeClr val="accent6"/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4608750" y="1214012"/>
                <a:ext cx="152562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Anger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789092" y="5274636"/>
                <a:ext cx="113442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Fear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291782" y="2293912"/>
                <a:ext cx="1876750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Disgust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264502" y="2306315"/>
                <a:ext cx="246828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Roboto Condensed"/>
                    <a:cs typeface="Roboto Condensed"/>
                  </a:rPr>
                  <a:t>Happiness</a:t>
                </a:r>
                <a:endParaRPr lang="en-US" sz="2800" dirty="0">
                  <a:solidFill>
                    <a:srgbClr val="000000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246583" y="4332701"/>
                <a:ext cx="182272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Roboto Condensed"/>
                    <a:cs typeface="Roboto Condensed"/>
                  </a:rPr>
                  <a:t>Sadness</a:t>
                </a:r>
                <a:endParaRPr lang="en-US" sz="2800" dirty="0">
                  <a:solidFill>
                    <a:srgbClr val="000000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571383" y="4320296"/>
                <a:ext cx="1801701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Surprise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256915" y="1700048"/>
              <a:ext cx="3496687" cy="3367421"/>
              <a:chOff x="6256913" y="2045148"/>
              <a:chExt cx="2779549" cy="267679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256913" y="2045148"/>
                <a:ext cx="1372786" cy="1326075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Roboto Condensed"/>
                    <a:cs typeface="Roboto Condensed"/>
                  </a:rPr>
                  <a:t>Anger</a:t>
                </a:r>
                <a:endParaRPr lang="en-US" sz="280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60694" y="2048132"/>
                <a:ext cx="1372786" cy="132607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Roboto Condensed"/>
                    <a:cs typeface="Roboto Condensed"/>
                  </a:rPr>
                  <a:t>Fear</a:t>
                </a:r>
                <a:endParaRPr lang="en-US" sz="280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259895" y="3392883"/>
                <a:ext cx="1372786" cy="132607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Roboto Condensed"/>
                    <a:cs typeface="Roboto Condensed"/>
                  </a:rPr>
                  <a:t>Happiness</a:t>
                </a:r>
                <a:endParaRPr lang="en-US" sz="2800" dirty="0">
                  <a:solidFill>
                    <a:srgbClr val="000000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63676" y="3395867"/>
                <a:ext cx="1372786" cy="13260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Roboto Condensed"/>
                    <a:cs typeface="Roboto Condensed"/>
                  </a:rPr>
                  <a:t>Sadness</a:t>
                </a:r>
                <a:endParaRPr lang="en-US" sz="2800" dirty="0">
                  <a:solidFill>
                    <a:schemeClr val="tx1"/>
                  </a:solidFill>
                  <a:latin typeface="Roboto Condensed"/>
                  <a:cs typeface="Roboto Condensed"/>
                </a:endParaRPr>
              </a:p>
            </p:txBody>
          </p:sp>
        </p:grpSp>
        <p:sp>
          <p:nvSpPr>
            <p:cNvPr id="24" name="Down Arrow 23"/>
            <p:cNvSpPr/>
            <p:nvPr/>
          </p:nvSpPr>
          <p:spPr>
            <a:xfrm rot="16200000">
              <a:off x="5260996" y="3066352"/>
              <a:ext cx="1104666" cy="625690"/>
            </a:xfrm>
            <a:prstGeom prst="downArrow">
              <a:avLst>
                <a:gd name="adj1" fmla="val 61835"/>
                <a:gd name="adj2" fmla="val 5597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95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076357" y="494940"/>
            <a:ext cx="7991506" cy="2602084"/>
            <a:chOff x="1076357" y="494940"/>
            <a:chExt cx="7991506" cy="2602084"/>
          </a:xfrm>
        </p:grpSpPr>
        <p:sp>
          <p:nvSpPr>
            <p:cNvPr id="2" name="TextBox 1"/>
            <p:cNvSpPr txBox="1"/>
            <p:nvPr/>
          </p:nvSpPr>
          <p:spPr>
            <a:xfrm>
              <a:off x="1961122" y="1531522"/>
              <a:ext cx="626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 Condensed"/>
                  <a:cs typeface="Roboto Condensed"/>
                </a:rPr>
                <a:t>I am feeling very scared. The crowd is too packed and aggressive</a:t>
              </a:r>
              <a:endParaRPr lang="en-US" dirty="0">
                <a:latin typeface="Roboto Condensed"/>
                <a:cs typeface="Roboto Condensed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017159" y="859140"/>
              <a:ext cx="597672" cy="5976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177555" y="588326"/>
              <a:ext cx="822960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am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60515" y="494940"/>
              <a:ext cx="1152032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feeling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923126" y="635019"/>
              <a:ext cx="822960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very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103361" y="924514"/>
              <a:ext cx="1208059" cy="59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scared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76357" y="1898122"/>
              <a:ext cx="822960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he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39081" y="2371989"/>
              <a:ext cx="1133340" cy="59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crowd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208564" y="2442740"/>
              <a:ext cx="582951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is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89381" y="2501755"/>
              <a:ext cx="776078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too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153989" y="2501755"/>
              <a:ext cx="1196318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packed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470743" y="2361676"/>
              <a:ext cx="869465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and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423288" y="1941442"/>
              <a:ext cx="1644575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aggressive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2" idx="0"/>
              <a:endCxn id="3" idx="6"/>
            </p:cNvCxnSpPr>
            <p:nvPr/>
          </p:nvCxnSpPr>
          <p:spPr>
            <a:xfrm flipH="1" flipV="1">
              <a:off x="2614831" y="1157976"/>
              <a:ext cx="2479417" cy="3735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" idx="0"/>
              <a:endCxn id="5" idx="5"/>
            </p:cNvCxnSpPr>
            <p:nvPr/>
          </p:nvCxnSpPr>
          <p:spPr>
            <a:xfrm flipH="1" flipV="1">
              <a:off x="3879995" y="1098468"/>
              <a:ext cx="1214253" cy="4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" idx="0"/>
              <a:endCxn id="6" idx="4"/>
            </p:cNvCxnSpPr>
            <p:nvPr/>
          </p:nvCxnSpPr>
          <p:spPr>
            <a:xfrm flipH="1" flipV="1">
              <a:off x="5036531" y="1092608"/>
              <a:ext cx="57717" cy="4389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" idx="0"/>
              <a:endCxn id="7" idx="3"/>
            </p:cNvCxnSpPr>
            <p:nvPr/>
          </p:nvCxnSpPr>
          <p:spPr>
            <a:xfrm flipV="1">
              <a:off x="5094248" y="1145161"/>
              <a:ext cx="949398" cy="386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" idx="0"/>
              <a:endCxn id="8" idx="2"/>
            </p:cNvCxnSpPr>
            <p:nvPr/>
          </p:nvCxnSpPr>
          <p:spPr>
            <a:xfrm flipV="1">
              <a:off x="5094248" y="1223348"/>
              <a:ext cx="2009113" cy="3081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" idx="2"/>
              <a:endCxn id="9" idx="6"/>
            </p:cNvCxnSpPr>
            <p:nvPr/>
          </p:nvCxnSpPr>
          <p:spPr>
            <a:xfrm flipH="1">
              <a:off x="1899317" y="1900854"/>
              <a:ext cx="3194931" cy="2949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" idx="2"/>
              <a:endCxn id="10" idx="7"/>
            </p:cNvCxnSpPr>
            <p:nvPr/>
          </p:nvCxnSpPr>
          <p:spPr>
            <a:xfrm flipH="1">
              <a:off x="2906447" y="1900854"/>
              <a:ext cx="2187801" cy="558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" idx="2"/>
              <a:endCxn id="11" idx="7"/>
            </p:cNvCxnSpPr>
            <p:nvPr/>
          </p:nvCxnSpPr>
          <p:spPr>
            <a:xfrm flipH="1">
              <a:off x="3706144" y="1900854"/>
              <a:ext cx="1388104" cy="6290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" idx="2"/>
              <a:endCxn id="12" idx="0"/>
            </p:cNvCxnSpPr>
            <p:nvPr/>
          </p:nvCxnSpPr>
          <p:spPr>
            <a:xfrm flipH="1">
              <a:off x="4477420" y="1900854"/>
              <a:ext cx="616828" cy="600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" idx="2"/>
              <a:endCxn id="13" idx="0"/>
            </p:cNvCxnSpPr>
            <p:nvPr/>
          </p:nvCxnSpPr>
          <p:spPr>
            <a:xfrm>
              <a:off x="5094248" y="1900854"/>
              <a:ext cx="657900" cy="600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" idx="2"/>
              <a:endCxn id="14" idx="1"/>
            </p:cNvCxnSpPr>
            <p:nvPr/>
          </p:nvCxnSpPr>
          <p:spPr>
            <a:xfrm>
              <a:off x="5094248" y="1900854"/>
              <a:ext cx="1503825" cy="5479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" idx="2"/>
              <a:endCxn id="15" idx="2"/>
            </p:cNvCxnSpPr>
            <p:nvPr/>
          </p:nvCxnSpPr>
          <p:spPr>
            <a:xfrm>
              <a:off x="5094248" y="1900854"/>
              <a:ext cx="2329040" cy="3382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332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634266" y="644360"/>
            <a:ext cx="7461604" cy="6060332"/>
            <a:chOff x="1279396" y="186771"/>
            <a:chExt cx="7461604" cy="6060332"/>
          </a:xfrm>
        </p:grpSpPr>
        <p:grpSp>
          <p:nvGrpSpPr>
            <p:cNvPr id="70" name="Group 69"/>
            <p:cNvGrpSpPr/>
            <p:nvPr/>
          </p:nvGrpSpPr>
          <p:grpSpPr>
            <a:xfrm>
              <a:off x="1279396" y="1578220"/>
              <a:ext cx="7461604" cy="3629320"/>
              <a:chOff x="1092623" y="1615574"/>
              <a:chExt cx="7461604" cy="3629320"/>
            </a:xfrm>
          </p:grpSpPr>
          <p:sp>
            <p:nvSpPr>
              <p:cNvPr id="4" name="Flowchart: Magnetic Disk 2"/>
              <p:cNvSpPr/>
              <p:nvPr/>
            </p:nvSpPr>
            <p:spPr>
              <a:xfrm>
                <a:off x="1092623" y="2857596"/>
                <a:ext cx="1129985" cy="961873"/>
              </a:xfrm>
              <a:prstGeom prst="flowChartMagneticDisk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Training set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456076" y="2082497"/>
                <a:ext cx="1186007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Fear </a:t>
                </a:r>
              </a:p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59057" y="2739179"/>
                <a:ext cx="1183026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Anger</a:t>
                </a:r>
                <a:b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</a:br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 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59057" y="3392878"/>
                <a:ext cx="1183026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Happiness</a:t>
                </a:r>
              </a:p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52699" y="4049559"/>
                <a:ext cx="1189384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Sadness</a:t>
                </a:r>
              </a:p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144849" y="4818691"/>
                <a:ext cx="2409378" cy="4262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Dominant </a:t>
                </a:r>
                <a:r>
                  <a:rPr lang="en-US" sz="1500" dirty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motion in a tweet</a:t>
                </a:r>
                <a:endParaRPr lang="en-US" sz="1500" dirty="0" smtClean="0">
                  <a:solidFill>
                    <a:srgbClr val="000000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630071" y="3987170"/>
                <a:ext cx="1531544" cy="5539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bg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Voting System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633056" y="2253193"/>
                <a:ext cx="1531544" cy="5539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err="1" smtClean="0">
                    <a:solidFill>
                      <a:schemeClr val="bg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Tokenizer</a:t>
                </a:r>
                <a:endParaRPr lang="en-US" sz="1500" dirty="0" smtClean="0">
                  <a:solidFill>
                    <a:schemeClr val="bg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627093" y="1615574"/>
                <a:ext cx="1531544" cy="3824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Tweet</a:t>
                </a:r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3727421" y="2757856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Arrow 36"/>
              <p:cNvSpPr/>
              <p:nvPr/>
            </p:nvSpPr>
            <p:spPr>
              <a:xfrm>
                <a:off x="3727421" y="3420893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>
                <a:off x="3727421" y="4083931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3724440" y="2110513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6200000">
                <a:off x="3049095" y="3021017"/>
                <a:ext cx="2521408" cy="64437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FFFFFF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Association Scoring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9" name="Down Arrow 38"/>
              <p:cNvSpPr/>
              <p:nvPr/>
            </p:nvSpPr>
            <p:spPr>
              <a:xfrm>
                <a:off x="6966649" y="1926655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 descr="CodeCogsEqn-9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2147" y="4163882"/>
                <a:ext cx="292757" cy="321088"/>
              </a:xfrm>
              <a:prstGeom prst="rect">
                <a:avLst/>
              </a:prstGeom>
            </p:spPr>
          </p:pic>
          <p:pic>
            <p:nvPicPr>
              <p:cNvPr id="14" name="Picture 13" descr="CodeCogsEqn-8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2146" y="3494495"/>
                <a:ext cx="292757" cy="330532"/>
              </a:xfrm>
              <a:prstGeom prst="rect">
                <a:avLst/>
              </a:prstGeom>
            </p:spPr>
          </p:pic>
          <p:pic>
            <p:nvPicPr>
              <p:cNvPr id="15" name="Picture 14" descr="CodeCogsEqn-7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2147" y="2837808"/>
                <a:ext cx="292757" cy="321088"/>
              </a:xfrm>
              <a:prstGeom prst="rect">
                <a:avLst/>
              </a:prstGeom>
            </p:spPr>
          </p:pic>
          <p:pic>
            <p:nvPicPr>
              <p:cNvPr id="19" name="Picture 18" descr="CodeCogsEqn-6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9158" y="2193446"/>
                <a:ext cx="283313" cy="321088"/>
              </a:xfrm>
              <a:prstGeom prst="rect">
                <a:avLst/>
              </a:prstGeom>
            </p:spPr>
          </p:pic>
          <p:pic>
            <p:nvPicPr>
              <p:cNvPr id="20" name="Picture 19" descr="CodeCogsEqn-5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555" y="3216954"/>
                <a:ext cx="2182565" cy="363761"/>
              </a:xfrm>
              <a:prstGeom prst="rect">
                <a:avLst/>
              </a:prstGeom>
            </p:spPr>
          </p:pic>
          <p:cxnSp>
            <p:nvCxnSpPr>
              <p:cNvPr id="30" name="Elbow Connector 29"/>
              <p:cNvCxnSpPr>
                <a:stCxn id="19" idx="3"/>
                <a:endCxn id="20" idx="1"/>
              </p:cNvCxnSpPr>
              <p:nvPr/>
            </p:nvCxnSpPr>
            <p:spPr>
              <a:xfrm>
                <a:off x="5322471" y="2353990"/>
                <a:ext cx="980084" cy="1044845"/>
              </a:xfrm>
              <a:prstGeom prst="bentConnector3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/>
              <p:cNvCxnSpPr>
                <a:stCxn id="13" idx="3"/>
              </p:cNvCxnSpPr>
              <p:nvPr/>
            </p:nvCxnSpPr>
            <p:spPr>
              <a:xfrm flipV="1">
                <a:off x="5334904" y="3399234"/>
                <a:ext cx="483090" cy="925192"/>
              </a:xfrm>
              <a:prstGeom prst="bentConnector2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15" idx="3"/>
              </p:cNvCxnSpPr>
              <p:nvPr/>
            </p:nvCxnSpPr>
            <p:spPr>
              <a:xfrm flipV="1">
                <a:off x="5334904" y="2997676"/>
                <a:ext cx="492429" cy="67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14" idx="3"/>
              </p:cNvCxnSpPr>
              <p:nvPr/>
            </p:nvCxnSpPr>
            <p:spPr>
              <a:xfrm>
                <a:off x="5334903" y="3659761"/>
                <a:ext cx="483091" cy="95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wn Arrow 58"/>
              <p:cNvSpPr/>
              <p:nvPr/>
            </p:nvSpPr>
            <p:spPr>
              <a:xfrm>
                <a:off x="6969630" y="2704738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own Arrow 59"/>
              <p:cNvSpPr/>
              <p:nvPr/>
            </p:nvSpPr>
            <p:spPr>
              <a:xfrm>
                <a:off x="6969630" y="3638583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Down Arrow 60"/>
              <p:cNvSpPr/>
              <p:nvPr/>
            </p:nvSpPr>
            <p:spPr>
              <a:xfrm>
                <a:off x="6978969" y="4432360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6578451" y="5649825"/>
              <a:ext cx="2020134" cy="59727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rgbClr val="000000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Distribution of emotions in the crowd</a:t>
              </a:r>
              <a:endParaRPr lang="en-US" sz="1500" dirty="0" smtClean="0">
                <a:solidFill>
                  <a:srgbClr val="000000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72" name="Down Arrow 71"/>
            <p:cNvSpPr/>
            <p:nvPr/>
          </p:nvSpPr>
          <p:spPr>
            <a:xfrm>
              <a:off x="7178062" y="5201105"/>
              <a:ext cx="849821" cy="492037"/>
            </a:xfrm>
            <a:prstGeom prst="downArrow">
              <a:avLst>
                <a:gd name="adj1" fmla="val 60989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Magnetic Disk 2"/>
            <p:cNvSpPr/>
            <p:nvPr/>
          </p:nvSpPr>
          <p:spPr>
            <a:xfrm>
              <a:off x="7016323" y="186771"/>
              <a:ext cx="1129985" cy="955522"/>
            </a:xfrm>
            <a:prstGeom prst="flowChartMagneticDisk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latin typeface="Roboto Condensed"/>
                  <a:ea typeface="Roboto Condensed" panose="02000000000000000000" pitchFamily="2" charset="0"/>
                  <a:cs typeface="Roboto Condensed"/>
                </a:rPr>
                <a:t>Collected dataset</a:t>
              </a:r>
              <a:endParaRPr lang="en-US" sz="1500" dirty="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74" name="Down Arrow 73"/>
            <p:cNvSpPr/>
            <p:nvPr/>
          </p:nvSpPr>
          <p:spPr>
            <a:xfrm>
              <a:off x="7162366" y="1179177"/>
              <a:ext cx="849821" cy="492037"/>
            </a:xfrm>
            <a:prstGeom prst="downArrow">
              <a:avLst>
                <a:gd name="adj1" fmla="val 60989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876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190</Words>
  <Application>Microsoft Macintosh PowerPoint</Application>
  <PresentationFormat>A4 Paper (210x297 mm)</PresentationFormat>
  <Paragraphs>99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Romy</dc:creator>
  <cp:lastModifiedBy>Minh Quan Ngo</cp:lastModifiedBy>
  <cp:revision>99</cp:revision>
  <dcterms:created xsi:type="dcterms:W3CDTF">2015-04-16T10:59:36Z</dcterms:created>
  <dcterms:modified xsi:type="dcterms:W3CDTF">2015-05-15T05:46:41Z</dcterms:modified>
</cp:coreProperties>
</file>