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52E9C5B-B54E-4392-BF60-8E239A1B4857}" type="slidenum">
              <a:rPr lang="en-IN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366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body"/>
          </p:nvPr>
        </p:nvSpPr>
        <p:spPr>
          <a:xfrm>
            <a:off x="242280" y="3592440"/>
            <a:ext cx="6372720" cy="52344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UPDATED 30 AUGUST 2018</a:t>
            </a:r>
          </a:p>
        </p:txBody>
      </p:sp>
      <p:sp>
        <p:nvSpPr>
          <p:cNvPr id="141" name="CustomShape 2"/>
          <p:cNvSpPr/>
          <p:nvPr/>
        </p:nvSpPr>
        <p:spPr>
          <a:xfrm>
            <a:off x="3862440" y="655560"/>
            <a:ext cx="2617920" cy="415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5160" tIns="25200" rIns="65160" bIns="25200"/>
          <a:lstStyle/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Presenter's Name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Presenter's Name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248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3" name="Picture 4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7200" y="366840"/>
            <a:ext cx="11275560" cy="205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Picture 8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366840"/>
            <a:ext cx="11275560" cy="205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2" name="Picture 12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366840"/>
            <a:ext cx="11275560" cy="2053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8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artner Logo"/>
          <p:cNvPicPr/>
          <p:nvPr/>
        </p:nvPicPr>
        <p:blipFill>
          <a:blip r:embed="rId14"/>
          <a:stretch/>
        </p:blipFill>
        <p:spPr>
          <a:xfrm>
            <a:off x="10452960" y="6241320"/>
            <a:ext cx="1279800" cy="292320"/>
          </a:xfrm>
          <a:prstGeom prst="rect">
            <a:avLst/>
          </a:prstGeom>
          <a:ln>
            <a:noFill/>
          </a:ln>
        </p:spPr>
      </p:pic>
      <p:sp>
        <p:nvSpPr>
          <p:cNvPr id="11" name="CustomShape 1" hidden="1"/>
          <p:cNvSpPr/>
          <p:nvPr/>
        </p:nvSpPr>
        <p:spPr>
          <a:xfrm>
            <a:off x="457200" y="6336720"/>
            <a:ext cx="786888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228600" indent="-228240">
              <a:lnSpc>
                <a:spcPct val="100000"/>
              </a:lnSpc>
            </a:pPr>
            <a:fld id="{C20FE0F3-9DE7-4D8C-9F98-479A9DE9BA4F}" type="slidenum">
              <a:rPr lang="en-IN" sz="700" b="0" strike="noStrike" spc="-1">
                <a:solidFill>
                  <a:srgbClr val="6E787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r>
              <a:rPr lang="en-IN" sz="700" b="0" strike="noStrike" spc="-1">
                <a:solidFill>
                  <a:srgbClr val="6E787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© 2019 Gartner, Inc. and/or its affiliates. All rights reserved. Gartner is a registered trademark of Gartner, Inc. or its affiliates. Version 8.2  Last updated 29 June 2019</a:t>
            </a:r>
            <a:endParaRPr lang="en-IN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6E787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IN" sz="700" b="1" strike="noStrike" spc="-1">
                <a:solidFill>
                  <a:srgbClr val="6E787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INTERNAL — FOR INTERNAL USE ONLY</a:t>
            </a:r>
            <a:endParaRPr lang="en-IN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2" hidden="1"/>
          <p:cNvSpPr/>
          <p:nvPr/>
        </p:nvSpPr>
        <p:spPr>
          <a:xfrm>
            <a:off x="457200" y="6393960"/>
            <a:ext cx="7306200" cy="15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228600" indent="-228240">
              <a:lnSpc>
                <a:spcPct val="100000"/>
              </a:lnSpc>
            </a:pPr>
            <a:fld id="{D7ABCCD7-FBC4-4ADA-A513-6D3816EA0BC8}" type="slidenum">
              <a:rPr lang="en-IN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r>
              <a:rPr lang="en-IN" sz="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© 2019 Gartner, Inc. and/or its affiliates. All rights reserved.</a:t>
            </a:r>
            <a:endParaRPr lang="en-IN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CustomShape 3" hidden="1"/>
          <p:cNvSpPr/>
          <p:nvPr/>
        </p:nvSpPr>
        <p:spPr>
          <a:xfrm>
            <a:off x="692640" y="6298200"/>
            <a:ext cx="231444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228600" indent="-228240">
              <a:lnSpc>
                <a:spcPct val="100000"/>
              </a:lnSpc>
            </a:pPr>
            <a:r>
              <a:rPr lang="en-IN" sz="7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INTERNAL or RESTRICTED</a:t>
            </a:r>
            <a:endParaRPr lang="en-IN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2166840" y="3804840"/>
            <a:ext cx="4544640" cy="39776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add Presenter Name
Add date on second line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title"/>
          </p:nvPr>
        </p:nvSpPr>
        <p:spPr>
          <a:xfrm>
            <a:off x="2166840" y="1688040"/>
            <a:ext cx="4544640" cy="199404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Add Title; 4 Lines of Copy; 60 Characters Maximum</a:t>
            </a:r>
            <a:endParaRPr lang="en-US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CustomShape 6"/>
          <p:cNvSpPr/>
          <p:nvPr/>
        </p:nvSpPr>
        <p:spPr>
          <a:xfrm>
            <a:off x="7058880" y="1343160"/>
            <a:ext cx="160200" cy="3291480"/>
          </a:xfrm>
          <a:prstGeom prst="rect">
            <a:avLst/>
          </a:prstGeom>
          <a:solidFill>
            <a:srgbClr val="009AD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1588320" y="1343160"/>
            <a:ext cx="160200" cy="3291480"/>
          </a:xfrm>
          <a:prstGeom prst="rect">
            <a:avLst/>
          </a:prstGeom>
          <a:solidFill>
            <a:srgbClr val="009AD7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15"/>
          <p:cNvPicPr/>
          <p:nvPr/>
        </p:nvPicPr>
        <p:blipFill>
          <a:blip r:embed="rId15"/>
          <a:stretch/>
        </p:blipFill>
        <p:spPr>
          <a:xfrm>
            <a:off x="9686160" y="6055560"/>
            <a:ext cx="2057040" cy="468720"/>
          </a:xfrm>
          <a:prstGeom prst="rect">
            <a:avLst/>
          </a:prstGeom>
          <a:ln>
            <a:noFill/>
          </a:ln>
        </p:spPr>
      </p:pic>
      <p:sp>
        <p:nvSpPr>
          <p:cNvPr id="9" name="CustomShape 8"/>
          <p:cNvSpPr/>
          <p:nvPr/>
        </p:nvSpPr>
        <p:spPr>
          <a:xfrm>
            <a:off x="460080" y="6201360"/>
            <a:ext cx="7097760" cy="63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© 2019 Gartner, Inc. and/or its affiliates. All rights reserved. Gartner is a registered trademark of Gartner, Inc. or its affiliates. This presentation, including all supporting materials, 
is proprietary to Gartner, Inc. and/or its affiliates and is for the sole internal use of the intended recipients. Because this presentation may contain information that is confidential, proprietary or ot</a:t>
            </a:r>
            <a:endParaRPr lang="en-IN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 Unicode MS"/>
              </a:rPr>
              <a:t>wise legally protected, it may not be further copied, distributed or publicly displayed without the express written permission of Gartner, Inc. or its affiliates.</a:t>
            </a:r>
            <a:endParaRPr lang="en-IN" sz="18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artner Logo"/>
          <p:cNvPicPr/>
          <p:nvPr/>
        </p:nvPicPr>
        <p:blipFill>
          <a:blip r:embed="rId14"/>
          <a:stretch/>
        </p:blipFill>
        <p:spPr>
          <a:xfrm>
            <a:off x="10452960" y="6241320"/>
            <a:ext cx="1279800" cy="292320"/>
          </a:xfrm>
          <a:prstGeom prst="rect">
            <a:avLst/>
          </a:prstGeom>
          <a:ln>
            <a:noFill/>
          </a:ln>
        </p:spPr>
      </p:pic>
      <p:sp>
        <p:nvSpPr>
          <p:cNvPr id="45" name="CustomShape 1" hidden="1"/>
          <p:cNvSpPr/>
          <p:nvPr/>
        </p:nvSpPr>
        <p:spPr>
          <a:xfrm>
            <a:off x="457200" y="6336720"/>
            <a:ext cx="786888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228600" indent="-228240">
              <a:lnSpc>
                <a:spcPct val="100000"/>
              </a:lnSpc>
            </a:pPr>
            <a:fld id="{11594650-270D-48B7-B7EC-2FC25DE2C96E}" type="slidenum">
              <a:rPr lang="en-IN" sz="700" b="0" strike="noStrike" spc="-1">
                <a:solidFill>
                  <a:srgbClr val="6E787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r>
              <a:rPr lang="en-IN" sz="700" b="0" strike="noStrike" spc="-1">
                <a:solidFill>
                  <a:srgbClr val="6E787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© 2019 Gartner, Inc. and/or its affiliates. All rights reserved. Gartner is a registered trademark of Gartner, Inc. or its affiliates. Version 8.2  Last updated 29 June 2019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6E787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IN" sz="700" b="1" strike="noStrike" spc="-1">
                <a:solidFill>
                  <a:srgbClr val="6E787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INTERNAL — FOR INTERNAL USE ONLY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457200" y="6393960"/>
            <a:ext cx="7306200" cy="15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228600" indent="-228240">
              <a:lnSpc>
                <a:spcPct val="100000"/>
              </a:lnSpc>
            </a:pPr>
            <a:fld id="{BE5D6A01-B3EE-4A35-8224-D890FCF6002A}" type="slidenum"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r>
              <a:rPr lang="en-IN" sz="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© 2019 Gartner, Inc. and/or its affiliates. All rights reserved.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692640" y="6298200"/>
            <a:ext cx="231444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228600" indent="-228240">
              <a:lnSpc>
                <a:spcPct val="100000"/>
              </a:lnSpc>
            </a:pPr>
            <a:r>
              <a:rPr lang="en-IN" sz="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INTERNAL or RESTRICTED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457200" y="366840"/>
            <a:ext cx="11275560" cy="44280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2856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Click to edit title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artner Logo"/>
          <p:cNvPicPr/>
          <p:nvPr/>
        </p:nvPicPr>
        <p:blipFill>
          <a:blip r:embed="rId14"/>
          <a:stretch/>
        </p:blipFill>
        <p:spPr>
          <a:xfrm>
            <a:off x="10452960" y="6241320"/>
            <a:ext cx="1279800" cy="292320"/>
          </a:xfrm>
          <a:prstGeom prst="rect">
            <a:avLst/>
          </a:prstGeom>
          <a:ln>
            <a:noFill/>
          </a:ln>
        </p:spPr>
      </p:pic>
      <p:sp>
        <p:nvSpPr>
          <p:cNvPr id="85" name="CustomShape 1" hidden="1"/>
          <p:cNvSpPr/>
          <p:nvPr/>
        </p:nvSpPr>
        <p:spPr>
          <a:xfrm>
            <a:off x="457200" y="6336720"/>
            <a:ext cx="7868880" cy="21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228600" indent="-228240">
              <a:lnSpc>
                <a:spcPct val="100000"/>
              </a:lnSpc>
            </a:pPr>
            <a:fld id="{F0F7097E-DAC3-476F-BFE8-FCCADB6D1A01}" type="slidenum">
              <a:rPr lang="en-IN" sz="700" b="0" strike="noStrike" spc="-1">
                <a:solidFill>
                  <a:srgbClr val="6E787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r>
              <a:rPr lang="en-IN" sz="700" b="0" strike="noStrike" spc="-1">
                <a:solidFill>
                  <a:srgbClr val="6E787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© 2019 Gartner, Inc. and/or its affiliates. All rights reserved. Gartner is a registered trademark of Gartner, Inc. or its affiliates. Version 8.2  Last updated 29 June 2019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700" b="0" strike="noStrike" spc="-1">
                <a:solidFill>
                  <a:srgbClr val="6E787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IN" sz="700" b="1" strike="noStrike" spc="-1">
                <a:solidFill>
                  <a:srgbClr val="6E787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INTERNAL — FOR INTERNAL USE ONLY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6393960"/>
            <a:ext cx="7306200" cy="15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228600" indent="-228240">
              <a:lnSpc>
                <a:spcPct val="100000"/>
              </a:lnSpc>
            </a:pPr>
            <a:fld id="{CABCA6D0-D929-4DEA-8459-AF4B7AF3CE8D}" type="slidenum">
              <a:rPr lang="en-IN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r>
              <a:rPr lang="en-IN" sz="7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© 2019 Gartner, Inc. and/or its affiliates. All rights reserved.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692640" y="6298200"/>
            <a:ext cx="2314440" cy="10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marL="228600" indent="-228240">
              <a:lnSpc>
                <a:spcPct val="100000"/>
              </a:lnSpc>
            </a:pPr>
            <a:r>
              <a:rPr lang="en-IN" sz="7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INTERNAL or RESTRICTED</a:t>
            </a:r>
            <a:endParaRPr lang="en-IN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 hidden="1"/>
          <p:cNvSpPr/>
          <p:nvPr/>
        </p:nvSpPr>
        <p:spPr>
          <a:xfrm>
            <a:off x="0" y="0"/>
            <a:ext cx="158400" cy="15840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0" name="TextShape 2"/>
          <p:cNvSpPr txBox="1"/>
          <p:nvPr/>
        </p:nvSpPr>
        <p:spPr>
          <a:xfrm>
            <a:off x="1926360" y="1678680"/>
            <a:ext cx="5025600" cy="26704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US" sz="2800" b="0" strike="noStrike" spc="-1" dirty="0" err="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HackElite</a:t>
            </a: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:
Engaging the unengaged
</a:t>
            </a:r>
            <a:endParaRPr lang="en-US" sz="1800" b="0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1" name="Picture 130"/>
          <p:cNvPicPr/>
          <p:nvPr/>
        </p:nvPicPr>
        <p:blipFill>
          <a:blip r:embed="rId3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 hidden="1"/>
          <p:cNvSpPr/>
          <p:nvPr/>
        </p:nvSpPr>
        <p:spPr>
          <a:xfrm>
            <a:off x="0" y="0"/>
            <a:ext cx="158400" cy="15840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3" name="TextShape 2"/>
          <p:cNvSpPr txBox="1"/>
          <p:nvPr/>
        </p:nvSpPr>
        <p:spPr>
          <a:xfrm>
            <a:off x="457200" y="97333"/>
            <a:ext cx="11275560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2856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Notes from meetings with business leaders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209520" y="646333"/>
            <a:ext cx="11617200" cy="520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00410" indent="-400050">
              <a:lnSpc>
                <a:spcPct val="100000"/>
              </a:lnSpc>
              <a:buClr>
                <a:srgbClr val="000000"/>
              </a:buClr>
              <a:buFont typeface="+mj-lt"/>
              <a:buAutoNum type="romanUcPeriod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Crucial indicators of higher client engagement are: document usage, inquiries done, views on Gartner social media and attendance at Gartner Symposium events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0410" indent="-400050">
              <a:lnSpc>
                <a:spcPct val="100000"/>
              </a:lnSpc>
              <a:buClr>
                <a:srgbClr val="000000"/>
              </a:buClr>
              <a:buFont typeface="+mj-lt"/>
              <a:buAutoNum type="romanUcPeriod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Combination of one or more than one of these indicators can be predictive of retention. It is not certain whether conferences, personal meetings or feedback responses can boost retention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0410" indent="-400050">
              <a:lnSpc>
                <a:spcPct val="100000"/>
              </a:lnSpc>
              <a:buClr>
                <a:srgbClr val="000000"/>
              </a:buClr>
              <a:buFont typeface="+mj-lt"/>
              <a:buAutoNum type="romanUcPeriod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Presence of these indicators in specific months (or month) can be predictive of retention; e.g., document usage in the first three months could be a predictor of retention; document usage in the 11th month could be a predictor of engagement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0410" indent="-400050">
              <a:lnSpc>
                <a:spcPct val="100000"/>
              </a:lnSpc>
              <a:buClr>
                <a:srgbClr val="000000"/>
              </a:buClr>
              <a:buFont typeface="+mj-lt"/>
              <a:buAutoNum type="romanUcPeriod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 of these indicators could be predictive of retention; e.g., at least one event attendance in the contract period could be a predictor of retention, at least two document usages in a month could indicate retention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0410" indent="-400050">
              <a:lnSpc>
                <a:spcPct val="100000"/>
              </a:lnSpc>
              <a:buClr>
                <a:srgbClr val="000000"/>
              </a:buClr>
              <a:buFont typeface="+mj-lt"/>
              <a:buAutoNum type="romanUcPeriod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sharing value statement have higher probability of getting retained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0410" indent="-400050">
              <a:lnSpc>
                <a:spcPct val="100000"/>
              </a:lnSpc>
              <a:buClr>
                <a:srgbClr val="000000"/>
              </a:buClr>
              <a:buFont typeface="+mj-lt"/>
              <a:buAutoNum type="romanUcPeriod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 levers such as </a:t>
            </a:r>
            <a:r>
              <a:rPr lang="en-IN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onboarding</a:t>
            </a: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could be predictive of higher retention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0410" indent="-400050">
              <a:lnSpc>
                <a:spcPct val="100000"/>
              </a:lnSpc>
              <a:buClr>
                <a:srgbClr val="000000"/>
              </a:buClr>
              <a:buFont typeface="+mj-lt"/>
              <a:buAutoNum type="romanUcPeriod"/>
            </a:pPr>
            <a:r>
              <a:rPr lang="en-IN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Recency</a:t>
            </a: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consistency of client activity (i.e., document usage, inquiry done, social media and event attended) may have impact on client retention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00410" indent="-400050">
              <a:lnSpc>
                <a:spcPct val="100000"/>
              </a:lnSpc>
              <a:buClr>
                <a:srgbClr val="000000"/>
              </a:buClr>
              <a:buFont typeface="+mj-lt"/>
              <a:buAutoNum type="romanUcPeriod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 Region or industry may also be a characteristic of retention. Similarly, Clients in some services types may have high retention.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 hidden="1"/>
          <p:cNvSpPr/>
          <p:nvPr/>
        </p:nvSpPr>
        <p:spPr>
          <a:xfrm>
            <a:off x="0" y="0"/>
            <a:ext cx="158400" cy="15840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7" name="TextShape 2"/>
          <p:cNvSpPr txBox="1"/>
          <p:nvPr/>
        </p:nvSpPr>
        <p:spPr>
          <a:xfrm>
            <a:off x="457200" y="106958"/>
            <a:ext cx="11275560" cy="442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90000"/>
              </a:lnSpc>
            </a:pPr>
            <a:r>
              <a:rPr lang="en-US" sz="3200" b="0" strike="noStrike" spc="-1">
                <a:solidFill>
                  <a:srgbClr val="002856"/>
                </a:solidFill>
                <a:uFill>
                  <a:solidFill>
                    <a:srgbClr val="FFFFFF"/>
                  </a:solidFill>
                </a:uFill>
                <a:latin typeface="Arial Black"/>
              </a:rPr>
              <a:t>Important definitions for solving case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15560" y="551558"/>
            <a:ext cx="11617200" cy="56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99960" indent="-399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Gartner product, enables its clients to use the following services during their subscription period*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lvl="1" indent="-399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Documents (these are publications available on the Gartner website that clients can read basis their interest)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lvl="1" indent="-399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Inquiry with Gartner analyst (these are dedicated sessions that clients can do with experienced thought leaders called analysts; Client can talk to Gartner analyst and can take help in solving key problems they are trying to solve in their business. Gartner analyst </a:t>
            </a: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 have 20-35 </a:t>
            </a: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years of industry experience)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lvl="1" indent="-399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Gartner Peer Connect is the Social media for Gartner clients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lvl="1" indent="-399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Events - Conference and Symposium – are Gartner organized meetings with a large group of attendees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lvl="1" indent="-399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Personal Meetings – A one on one meeting with Gartner consultant and Client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Gartner schedules events across globe for business leaders. There are two types of events: ‘conference’ which is usually attended by business heads, VPs, Director etc. and second, ‘symposium’ which is attended by CIOs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Gartner clients can avail subscription for document usage with Inquiry, Gartner Peer connect or Event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Frequency of document usage, inquiry done and social media view in nth month is given in the data sheet.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Gartner clients can take single year subscription or multi year subscription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clients take subscription, Gartner consultants schedule on-boarding </a:t>
            </a: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calls/meetings </a:t>
            </a: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 them. Gartner </a:t>
            </a: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service helpdesk </a:t>
            </a: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helps </a:t>
            </a: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clients </a:t>
            </a: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using Gartner service in most efficient </a:t>
            </a: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manner and tries </a:t>
            </a: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schedule calls with client every month</a:t>
            </a: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</a:t>
            </a: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9960" indent="-3996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Clients </a:t>
            </a:r>
            <a:r>
              <a:rPr lang="en-IN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share testimonials regarding how Gartner helped them in solving their problem; we call this ‘Value Statement’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Picture 138"/>
          <p:cNvPicPr/>
          <p:nvPr/>
        </p:nvPicPr>
        <p:blipFill>
          <a:blip r:embed="rId2"/>
          <a:stretch/>
        </p:blipFill>
        <p:spPr>
          <a:xfrm>
            <a:off x="360" y="0"/>
            <a:ext cx="360" cy="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18547</TotalTime>
  <Words>508</Words>
  <Application>Microsoft Office PowerPoint</Application>
  <PresentationFormat>Widescreen</PresentationFormat>
  <Paragraphs>39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 Unicode MS</vt:lpstr>
      <vt:lpstr>Arial</vt:lpstr>
      <vt:lpstr>Arial Black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Company>Gartner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Mangtani,Anshuma</dc:creator>
  <dc:description/>
  <cp:lastModifiedBy>Modi,Madhur</cp:lastModifiedBy>
  <cp:revision>1082</cp:revision>
  <dcterms:created xsi:type="dcterms:W3CDTF">2019-05-07T04:11:00Z</dcterms:created>
  <dcterms:modified xsi:type="dcterms:W3CDTF">2019-07-30T11:46:12Z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Gartner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</vt:i4>
  </property>
</Properties>
</file>