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5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DC562-D499-4A63-B04C-AA7C03D99F4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B234C880-AB79-4801-87CA-65E861E34145}">
      <dgm:prSet phldrT="[טקסט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</a:rPr>
            <a:t>9651</a:t>
          </a:r>
        </a:p>
        <a:p>
          <a:r>
            <a:rPr lang="en-US" sz="3500" dirty="0">
              <a:solidFill>
                <a:schemeClr val="bg1"/>
              </a:solidFill>
            </a:rPr>
            <a:t>Places</a:t>
          </a:r>
          <a:endParaRPr lang="en-IL" sz="3500" dirty="0">
            <a:solidFill>
              <a:schemeClr val="bg1"/>
            </a:solidFill>
          </a:endParaRPr>
        </a:p>
      </dgm:t>
    </dgm:pt>
    <dgm:pt modelId="{F5E1EFC9-164F-4BCE-82C2-7AE2497979BB}" type="parTrans" cxnId="{184611FF-E5A1-4AA5-8466-5D9F5370A6BA}">
      <dgm:prSet/>
      <dgm:spPr/>
      <dgm:t>
        <a:bodyPr/>
        <a:lstStyle/>
        <a:p>
          <a:endParaRPr lang="en-IL"/>
        </a:p>
      </dgm:t>
    </dgm:pt>
    <dgm:pt modelId="{CD2246FB-4549-426E-A527-9251CAA176A5}" type="sibTrans" cxnId="{184611FF-E5A1-4AA5-8466-5D9F5370A6BA}">
      <dgm:prSet/>
      <dgm:spPr/>
      <dgm:t>
        <a:bodyPr/>
        <a:lstStyle/>
        <a:p>
          <a:endParaRPr lang="en-IL"/>
        </a:p>
      </dgm:t>
    </dgm:pt>
    <dgm:pt modelId="{2ED93FAE-FDBA-403E-ACE4-15A5207E3ED7}">
      <dgm:prSet phldrT="[טקסט]" custT="1"/>
      <dgm:spPr/>
      <dgm:t>
        <a:bodyPr/>
        <a:lstStyle/>
        <a:p>
          <a:r>
            <a:rPr lang="en-US" sz="4800" dirty="0"/>
            <a:t>3997</a:t>
          </a:r>
          <a:endParaRPr lang="en-US" sz="4400" dirty="0"/>
        </a:p>
        <a:p>
          <a:r>
            <a:rPr lang="en-US" sz="3500" dirty="0"/>
            <a:t>Chains</a:t>
          </a:r>
          <a:endParaRPr lang="en-IL" sz="3500" dirty="0"/>
        </a:p>
      </dgm:t>
    </dgm:pt>
    <dgm:pt modelId="{7BA1B6BE-54F6-4A4A-8A11-2617258DD7BE}" type="parTrans" cxnId="{499502B5-E704-4796-ADD4-0512C0CD25C4}">
      <dgm:prSet/>
      <dgm:spPr/>
      <dgm:t>
        <a:bodyPr/>
        <a:lstStyle/>
        <a:p>
          <a:endParaRPr lang="en-IL"/>
        </a:p>
      </dgm:t>
    </dgm:pt>
    <dgm:pt modelId="{67E0C5B7-A484-434D-871C-3907FBFDE4B0}" type="sibTrans" cxnId="{499502B5-E704-4796-ADD4-0512C0CD25C4}">
      <dgm:prSet/>
      <dgm:spPr/>
      <dgm:t>
        <a:bodyPr/>
        <a:lstStyle/>
        <a:p>
          <a:endParaRPr lang="en-IL"/>
        </a:p>
      </dgm:t>
    </dgm:pt>
    <dgm:pt modelId="{48924511-190C-4E81-9A7C-CE956626EE17}">
      <dgm:prSet phldrT="[טקסט]" custT="1"/>
      <dgm:spPr/>
      <dgm:t>
        <a:bodyPr/>
        <a:lstStyle/>
        <a:p>
          <a:r>
            <a:rPr lang="en-US" sz="4800" dirty="0"/>
            <a:t>484</a:t>
          </a:r>
        </a:p>
        <a:p>
          <a:r>
            <a:rPr lang="en-US" sz="3500" dirty="0"/>
            <a:t>Streets</a:t>
          </a:r>
          <a:endParaRPr lang="en-IL" sz="3500" dirty="0"/>
        </a:p>
      </dgm:t>
    </dgm:pt>
    <dgm:pt modelId="{5742F6CE-EF8C-458D-BFA0-A5507D0852D9}" type="parTrans" cxnId="{EF2D403F-C4D3-423F-B5EB-E64B50B2E04B}">
      <dgm:prSet/>
      <dgm:spPr/>
      <dgm:t>
        <a:bodyPr/>
        <a:lstStyle/>
        <a:p>
          <a:endParaRPr lang="en-IL"/>
        </a:p>
      </dgm:t>
    </dgm:pt>
    <dgm:pt modelId="{81223784-1B99-4E03-AEB8-BB9F3C59367C}" type="sibTrans" cxnId="{EF2D403F-C4D3-423F-B5EB-E64B50B2E04B}">
      <dgm:prSet/>
      <dgm:spPr/>
      <dgm:t>
        <a:bodyPr/>
        <a:lstStyle/>
        <a:p>
          <a:endParaRPr lang="en-IL"/>
        </a:p>
      </dgm:t>
    </dgm:pt>
    <dgm:pt modelId="{A019FF45-14E3-4E3A-BDB1-2B6EFD2B17E4}">
      <dgm:prSet phldrT="[טקסט]" custT="1"/>
      <dgm:spPr/>
      <dgm:t>
        <a:bodyPr/>
        <a:lstStyle/>
        <a:p>
          <a:r>
            <a:rPr lang="en-US" sz="4400" dirty="0"/>
            <a:t>44 </a:t>
          </a:r>
        </a:p>
        <a:p>
          <a:r>
            <a:rPr lang="en-US" sz="3500" dirty="0"/>
            <a:t>Seats in a place</a:t>
          </a:r>
          <a:endParaRPr lang="en-IL" sz="3500" dirty="0"/>
        </a:p>
      </dgm:t>
    </dgm:pt>
    <dgm:pt modelId="{E3F09FFD-BC0B-41BC-A01E-838D8F1D297D}" type="parTrans" cxnId="{FF0DB4CC-9CBE-4695-ACDC-63EA824BC6BF}">
      <dgm:prSet/>
      <dgm:spPr/>
      <dgm:t>
        <a:bodyPr/>
        <a:lstStyle/>
        <a:p>
          <a:endParaRPr lang="en-IL"/>
        </a:p>
      </dgm:t>
    </dgm:pt>
    <dgm:pt modelId="{7645CF3D-BEE3-4E13-9C6F-43D5ABDBAEAD}" type="sibTrans" cxnId="{FF0DB4CC-9CBE-4695-ACDC-63EA824BC6BF}">
      <dgm:prSet/>
      <dgm:spPr/>
      <dgm:t>
        <a:bodyPr/>
        <a:lstStyle/>
        <a:p>
          <a:endParaRPr lang="en-IL"/>
        </a:p>
      </dgm:t>
    </dgm:pt>
    <dgm:pt modelId="{3FA2E834-A9A1-4E48-ACBA-68A9242C01A6}" type="pres">
      <dgm:prSet presAssocID="{A89DC562-D499-4A63-B04C-AA7C03D99F4B}" presName="diagram" presStyleCnt="0">
        <dgm:presLayoutVars>
          <dgm:dir/>
          <dgm:resizeHandles val="exact"/>
        </dgm:presLayoutVars>
      </dgm:prSet>
      <dgm:spPr/>
    </dgm:pt>
    <dgm:pt modelId="{C837EB6C-DF03-4CC8-B2C8-6B672953E7EB}" type="pres">
      <dgm:prSet presAssocID="{B234C880-AB79-4801-87CA-65E861E34145}" presName="node" presStyleLbl="node1" presStyleIdx="0" presStyleCnt="4" custScaleX="108733">
        <dgm:presLayoutVars>
          <dgm:bulletEnabled val="1"/>
        </dgm:presLayoutVars>
      </dgm:prSet>
      <dgm:spPr/>
    </dgm:pt>
    <dgm:pt modelId="{B4F64E2C-2F86-4980-8335-E99CEEC7ADB0}" type="pres">
      <dgm:prSet presAssocID="{CD2246FB-4549-426E-A527-9251CAA176A5}" presName="sibTrans" presStyleCnt="0"/>
      <dgm:spPr/>
    </dgm:pt>
    <dgm:pt modelId="{B2A893CC-2FF6-42DA-8C28-C9515A29C96D}" type="pres">
      <dgm:prSet presAssocID="{2ED93FAE-FDBA-403E-ACE4-15A5207E3ED7}" presName="node" presStyleLbl="node1" presStyleIdx="1" presStyleCnt="4" custScaleX="104736">
        <dgm:presLayoutVars>
          <dgm:bulletEnabled val="1"/>
        </dgm:presLayoutVars>
      </dgm:prSet>
      <dgm:spPr/>
    </dgm:pt>
    <dgm:pt modelId="{ADB461B5-0720-47F5-8330-FF0C93B24F64}" type="pres">
      <dgm:prSet presAssocID="{67E0C5B7-A484-434D-871C-3907FBFDE4B0}" presName="sibTrans" presStyleCnt="0"/>
      <dgm:spPr/>
    </dgm:pt>
    <dgm:pt modelId="{CF611D74-E899-444E-BB63-432059EA87A8}" type="pres">
      <dgm:prSet presAssocID="{48924511-190C-4E81-9A7C-CE956626EE17}" presName="node" presStyleLbl="node1" presStyleIdx="2" presStyleCnt="4" custScaleX="108148" custLinFactNeighborX="-1370">
        <dgm:presLayoutVars>
          <dgm:bulletEnabled val="1"/>
        </dgm:presLayoutVars>
      </dgm:prSet>
      <dgm:spPr/>
    </dgm:pt>
    <dgm:pt modelId="{80E2BBB2-6A25-4F4B-89D8-51413E2E1D95}" type="pres">
      <dgm:prSet presAssocID="{81223784-1B99-4E03-AEB8-BB9F3C59367C}" presName="sibTrans" presStyleCnt="0"/>
      <dgm:spPr/>
    </dgm:pt>
    <dgm:pt modelId="{A96922EA-FF25-4161-8E97-E515C3FA7A94}" type="pres">
      <dgm:prSet presAssocID="{A019FF45-14E3-4E3A-BDB1-2B6EFD2B17E4}" presName="node" presStyleLbl="node1" presStyleIdx="3" presStyleCnt="4" custScaleX="105575">
        <dgm:presLayoutVars>
          <dgm:bulletEnabled val="1"/>
        </dgm:presLayoutVars>
      </dgm:prSet>
      <dgm:spPr/>
    </dgm:pt>
  </dgm:ptLst>
  <dgm:cxnLst>
    <dgm:cxn modelId="{5EF1223B-58F8-44AA-A4E7-02B2779B62A7}" type="presOf" srcId="{B234C880-AB79-4801-87CA-65E861E34145}" destId="{C837EB6C-DF03-4CC8-B2C8-6B672953E7EB}" srcOrd="0" destOrd="0" presId="urn:microsoft.com/office/officeart/2005/8/layout/default"/>
    <dgm:cxn modelId="{EF2D403F-C4D3-423F-B5EB-E64B50B2E04B}" srcId="{A89DC562-D499-4A63-B04C-AA7C03D99F4B}" destId="{48924511-190C-4E81-9A7C-CE956626EE17}" srcOrd="2" destOrd="0" parTransId="{5742F6CE-EF8C-458D-BFA0-A5507D0852D9}" sibTransId="{81223784-1B99-4E03-AEB8-BB9F3C59367C}"/>
    <dgm:cxn modelId="{AC3184A3-1B59-4FC9-B002-D38EC795949B}" type="presOf" srcId="{48924511-190C-4E81-9A7C-CE956626EE17}" destId="{CF611D74-E899-444E-BB63-432059EA87A8}" srcOrd="0" destOrd="0" presId="urn:microsoft.com/office/officeart/2005/8/layout/default"/>
    <dgm:cxn modelId="{1BBB6CAC-1361-4F0E-A2B9-6A081BAA4D19}" type="presOf" srcId="{2ED93FAE-FDBA-403E-ACE4-15A5207E3ED7}" destId="{B2A893CC-2FF6-42DA-8C28-C9515A29C96D}" srcOrd="0" destOrd="0" presId="urn:microsoft.com/office/officeart/2005/8/layout/default"/>
    <dgm:cxn modelId="{499502B5-E704-4796-ADD4-0512C0CD25C4}" srcId="{A89DC562-D499-4A63-B04C-AA7C03D99F4B}" destId="{2ED93FAE-FDBA-403E-ACE4-15A5207E3ED7}" srcOrd="1" destOrd="0" parTransId="{7BA1B6BE-54F6-4A4A-8A11-2617258DD7BE}" sibTransId="{67E0C5B7-A484-434D-871C-3907FBFDE4B0}"/>
    <dgm:cxn modelId="{C2536CBD-EEC0-479A-B580-AAB18AE7774E}" type="presOf" srcId="{A89DC562-D499-4A63-B04C-AA7C03D99F4B}" destId="{3FA2E834-A9A1-4E48-ACBA-68A9242C01A6}" srcOrd="0" destOrd="0" presId="urn:microsoft.com/office/officeart/2005/8/layout/default"/>
    <dgm:cxn modelId="{FF0DB4CC-9CBE-4695-ACDC-63EA824BC6BF}" srcId="{A89DC562-D499-4A63-B04C-AA7C03D99F4B}" destId="{A019FF45-14E3-4E3A-BDB1-2B6EFD2B17E4}" srcOrd="3" destOrd="0" parTransId="{E3F09FFD-BC0B-41BC-A01E-838D8F1D297D}" sibTransId="{7645CF3D-BEE3-4E13-9C6F-43D5ABDBAEAD}"/>
    <dgm:cxn modelId="{D291C8E8-CA32-47BE-B09E-5FA89EC52E21}" type="presOf" srcId="{A019FF45-14E3-4E3A-BDB1-2B6EFD2B17E4}" destId="{A96922EA-FF25-4161-8E97-E515C3FA7A94}" srcOrd="0" destOrd="0" presId="urn:microsoft.com/office/officeart/2005/8/layout/default"/>
    <dgm:cxn modelId="{184611FF-E5A1-4AA5-8466-5D9F5370A6BA}" srcId="{A89DC562-D499-4A63-B04C-AA7C03D99F4B}" destId="{B234C880-AB79-4801-87CA-65E861E34145}" srcOrd="0" destOrd="0" parTransId="{F5E1EFC9-164F-4BCE-82C2-7AE2497979BB}" sibTransId="{CD2246FB-4549-426E-A527-9251CAA176A5}"/>
    <dgm:cxn modelId="{B4FB0869-BDA9-4D6C-A1F0-C3A7CA0E2A3B}" type="presParOf" srcId="{3FA2E834-A9A1-4E48-ACBA-68A9242C01A6}" destId="{C837EB6C-DF03-4CC8-B2C8-6B672953E7EB}" srcOrd="0" destOrd="0" presId="urn:microsoft.com/office/officeart/2005/8/layout/default"/>
    <dgm:cxn modelId="{FFBB9263-FA9F-45B8-9810-7265635EB01D}" type="presParOf" srcId="{3FA2E834-A9A1-4E48-ACBA-68A9242C01A6}" destId="{B4F64E2C-2F86-4980-8335-E99CEEC7ADB0}" srcOrd="1" destOrd="0" presId="urn:microsoft.com/office/officeart/2005/8/layout/default"/>
    <dgm:cxn modelId="{2B74C946-BA8D-43DD-97AB-02663AA7CF85}" type="presParOf" srcId="{3FA2E834-A9A1-4E48-ACBA-68A9242C01A6}" destId="{B2A893CC-2FF6-42DA-8C28-C9515A29C96D}" srcOrd="2" destOrd="0" presId="urn:microsoft.com/office/officeart/2005/8/layout/default"/>
    <dgm:cxn modelId="{DE170DAB-0541-4BFC-869E-84D84DB06F40}" type="presParOf" srcId="{3FA2E834-A9A1-4E48-ACBA-68A9242C01A6}" destId="{ADB461B5-0720-47F5-8330-FF0C93B24F64}" srcOrd="3" destOrd="0" presId="urn:microsoft.com/office/officeart/2005/8/layout/default"/>
    <dgm:cxn modelId="{A6817082-F944-4E6A-BDC5-CD522EFCBA02}" type="presParOf" srcId="{3FA2E834-A9A1-4E48-ACBA-68A9242C01A6}" destId="{CF611D74-E899-444E-BB63-432059EA87A8}" srcOrd="4" destOrd="0" presId="urn:microsoft.com/office/officeart/2005/8/layout/default"/>
    <dgm:cxn modelId="{293CFC72-CEEB-481A-972F-28030DA86608}" type="presParOf" srcId="{3FA2E834-A9A1-4E48-ACBA-68A9242C01A6}" destId="{80E2BBB2-6A25-4F4B-89D8-51413E2E1D95}" srcOrd="5" destOrd="0" presId="urn:microsoft.com/office/officeart/2005/8/layout/default"/>
    <dgm:cxn modelId="{3356B858-5F09-490F-8D98-70675C69BECF}" type="presParOf" srcId="{3FA2E834-A9A1-4E48-ACBA-68A9242C01A6}" destId="{A96922EA-FF25-4161-8E97-E515C3FA7A9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7EB6C-DF03-4CC8-B2C8-6B672953E7EB}">
      <dsp:nvSpPr>
        <dsp:cNvPr id="0" name=""/>
        <dsp:cNvSpPr/>
      </dsp:nvSpPr>
      <dsp:spPr>
        <a:xfrm>
          <a:off x="5229" y="305895"/>
          <a:ext cx="3193379" cy="1762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</a:rPr>
            <a:t>9651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Places</a:t>
          </a:r>
          <a:endParaRPr lang="en-IL" sz="3500" kern="1200" dirty="0">
            <a:solidFill>
              <a:schemeClr val="bg1"/>
            </a:solidFill>
          </a:endParaRPr>
        </a:p>
      </dsp:txBody>
      <dsp:txXfrm>
        <a:off x="5229" y="305895"/>
        <a:ext cx="3193379" cy="1762139"/>
      </dsp:txXfrm>
    </dsp:sp>
    <dsp:sp modelId="{B2A893CC-2FF6-42DA-8C28-C9515A29C96D}">
      <dsp:nvSpPr>
        <dsp:cNvPr id="0" name=""/>
        <dsp:cNvSpPr/>
      </dsp:nvSpPr>
      <dsp:spPr>
        <a:xfrm>
          <a:off x="3492298" y="305895"/>
          <a:ext cx="3075991" cy="1762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3997</a:t>
          </a:r>
          <a:endParaRPr lang="en-US" sz="4400" kern="1200" dirty="0"/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Chains</a:t>
          </a:r>
          <a:endParaRPr lang="en-IL" sz="3500" kern="1200" dirty="0"/>
        </a:p>
      </dsp:txBody>
      <dsp:txXfrm>
        <a:off x="3492298" y="305895"/>
        <a:ext cx="3075991" cy="1762139"/>
      </dsp:txXfrm>
    </dsp:sp>
    <dsp:sp modelId="{CF611D74-E899-444E-BB63-432059EA87A8}">
      <dsp:nvSpPr>
        <dsp:cNvPr id="0" name=""/>
        <dsp:cNvSpPr/>
      </dsp:nvSpPr>
      <dsp:spPr>
        <a:xfrm>
          <a:off x="0" y="2361724"/>
          <a:ext cx="3176198" cy="1762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484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Streets</a:t>
          </a:r>
          <a:endParaRPr lang="en-IL" sz="3500" kern="1200" dirty="0"/>
        </a:p>
      </dsp:txBody>
      <dsp:txXfrm>
        <a:off x="0" y="2361724"/>
        <a:ext cx="3176198" cy="1762139"/>
      </dsp:txXfrm>
    </dsp:sp>
    <dsp:sp modelId="{A96922EA-FF25-4161-8E97-E515C3FA7A94}">
      <dsp:nvSpPr>
        <dsp:cNvPr id="0" name=""/>
        <dsp:cNvSpPr/>
      </dsp:nvSpPr>
      <dsp:spPr>
        <a:xfrm>
          <a:off x="3471388" y="2361724"/>
          <a:ext cx="3100631" cy="1762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44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Seats in a place</a:t>
          </a:r>
          <a:endParaRPr lang="en-IL" sz="3500" kern="1200" dirty="0"/>
        </a:p>
      </dsp:txBody>
      <dsp:txXfrm>
        <a:off x="3471388" y="2361724"/>
        <a:ext cx="3100631" cy="1762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8830C25-B4DA-4B54-B7F0-97263A0E57D9}" type="datetimeFigureOut">
              <a:rPr lang="en-IL" smtClean="0"/>
              <a:t>26/10/2020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E60DF398-FD8A-4C19-ACC1-478186BD01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377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2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9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37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7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8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1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2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0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0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9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e Budapest café where robots serve (and occasionally spill) coffee -  Emerging Europe | Intelligence, Community, News">
            <a:extLst>
              <a:ext uri="{FF2B5EF4-FFF2-40B4-BE49-F238E27FC236}">
                <a16:creationId xmlns:a16="http://schemas.microsoft.com/office/drawing/2014/main" id="{5CF6E65E-3828-4CBD-BF6D-36CBD595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9808"/>
            <a:ext cx="12192000" cy="507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137F2BFF-0AFC-439C-8BF3-26A1199FD39F}"/>
              </a:ext>
            </a:extLst>
          </p:cNvPr>
          <p:cNvSpPr/>
          <p:nvPr/>
        </p:nvSpPr>
        <p:spPr>
          <a:xfrm>
            <a:off x="-228966" y="-158333"/>
            <a:ext cx="12649932" cy="120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0" b="1" dirty="0">
                <a:solidFill>
                  <a:schemeClr val="bg2">
                    <a:lumMod val="25000"/>
                  </a:schemeClr>
                </a:solidFill>
                <a:latin typeface="+mj-lt"/>
                <a:cs typeface="Gisha" panose="020B0502040204020203" pitchFamily="34" charset="-79"/>
              </a:rPr>
              <a:t>Café Robots In LA – Dream Or Reality?</a:t>
            </a:r>
            <a:endParaRPr lang="en-IL" sz="5200" b="1" dirty="0">
              <a:solidFill>
                <a:schemeClr val="bg2">
                  <a:lumMod val="25000"/>
                </a:schemeClr>
              </a:solidFill>
              <a:latin typeface="+mj-lt"/>
              <a:cs typeface="Gisha" panose="020B0502040204020203" pitchFamily="34" charset="-79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EF862B1A-9225-4961-8BF0-00A577F8937B}"/>
              </a:ext>
            </a:extLst>
          </p:cNvPr>
          <p:cNvSpPr/>
          <p:nvPr/>
        </p:nvSpPr>
        <p:spPr>
          <a:xfrm>
            <a:off x="-437612" y="5953760"/>
            <a:ext cx="12385772" cy="1046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  <a:cs typeface="Gisha" panose="020B0502040204020203" pitchFamily="34" charset="-79"/>
              </a:rPr>
              <a:t>Ron Sherwi    Data Analyst   OCT-2020</a:t>
            </a:r>
            <a:endParaRPr lang="en-IL" sz="4000" b="1" dirty="0">
              <a:solidFill>
                <a:schemeClr val="bg1"/>
              </a:solidFill>
              <a:latin typeface="+mj-lt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365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0628D9-AD1E-48CA-9329-BD2E8172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B11CA4-5F17-469A-9FC0-05C72F43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7CD4D0C-567F-409D-9190-A088775B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0"/>
            <a:ext cx="8418195" cy="612400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1393ABD-D996-4F38-B331-80FA381BC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321" y="0"/>
            <a:ext cx="2011680" cy="612400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2AEAB8E-6BD9-433D-AF13-37E1E8A6C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599" y="0"/>
            <a:ext cx="2011680" cy="61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4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19CEC9-FEF8-4B3C-A9DE-542CC23B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334952-C27C-4B99-A05A-9B72DAD2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ADE9705-CEFD-4501-828E-ECE69355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1"/>
            <a:ext cx="7071360" cy="610252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E90D369-1700-4F25-8109-A0DC43E59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641" y="1"/>
            <a:ext cx="2499360" cy="610252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0C77FC4-3F0E-4DB9-8DAD-5DFB30FA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21280" cy="61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31D987E2-6B20-4E38-96E2-2F6CF143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22" y="-15240"/>
            <a:ext cx="8715829" cy="611632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F79BB3B-851E-4AAC-8F82-420BD69E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851" y="-15240"/>
            <a:ext cx="1074149" cy="610108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8B43AAB6-770D-4CBB-A288-89F85296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240"/>
            <a:ext cx="2410729" cy="610108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4FA7E3B7-8AC8-402E-98D1-5548A902F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90" y="111760"/>
            <a:ext cx="2293164" cy="23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5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6FEA92-8BC3-4054-A901-CF84153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56" y="350530"/>
            <a:ext cx="9759346" cy="1282254"/>
          </a:xfrm>
        </p:spPr>
        <p:txBody>
          <a:bodyPr>
            <a:noAutofit/>
          </a:bodyPr>
          <a:lstStyle/>
          <a:p>
            <a:pPr algn="ctr"/>
            <a:r>
              <a:rPr lang="en-US" u="sng" dirty="0"/>
              <a:t>conclusions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Streets &amp; Average number of seats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BAFA33-F972-4B8E-9D62-4B09146F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327" y="1915985"/>
            <a:ext cx="10223833" cy="3539935"/>
          </a:xfrm>
        </p:spPr>
        <p:txBody>
          <a:bodyPr>
            <a:normAutofit fontScale="92500" lnSpcReduction="20000"/>
          </a:bodyPr>
          <a:lstStyle/>
          <a:p>
            <a:endParaRPr lang="en-US" sz="3200" dirty="0"/>
          </a:p>
          <a:p>
            <a:r>
              <a:rPr lang="en-US" sz="3200" dirty="0"/>
              <a:t>Top 10 streets have 250 – 400 restaurants each one.</a:t>
            </a:r>
          </a:p>
          <a:p>
            <a:r>
              <a:rPr lang="en-US" sz="3200" dirty="0"/>
              <a:t>59% of the streets have more than one restaurant.</a:t>
            </a:r>
          </a:p>
          <a:p>
            <a:r>
              <a:rPr lang="en-US" sz="3200" dirty="0"/>
              <a:t>Restaurants and bars have the greatest average number of seats – more than 45 seats each one.</a:t>
            </a:r>
          </a:p>
          <a:p>
            <a:r>
              <a:rPr lang="en-US" sz="3200" dirty="0"/>
              <a:t>Bakeries (22 seats) and café (25 seats) are behind.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3892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6FEA92-8BC3-4054-A901-CF84153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36" y="633731"/>
            <a:ext cx="9759346" cy="1282254"/>
          </a:xfrm>
        </p:spPr>
        <p:txBody>
          <a:bodyPr>
            <a:noAutofit/>
          </a:bodyPr>
          <a:lstStyle/>
          <a:p>
            <a:pPr algn="ctr"/>
            <a:r>
              <a:rPr lang="en-US" sz="4400" u="sng" dirty="0"/>
              <a:t>RECCOMENDATIONS</a:t>
            </a: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endParaRPr lang="en-IL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BAFA33-F972-4B8E-9D62-4B09146F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327" y="1915985"/>
            <a:ext cx="10843593" cy="3539935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Open a restaurant - more customers        more revenues.</a:t>
            </a:r>
          </a:p>
          <a:p>
            <a:r>
              <a:rPr lang="en-US" sz="3200" dirty="0"/>
              <a:t>In popular street – great marketing.</a:t>
            </a:r>
          </a:p>
          <a:p>
            <a:r>
              <a:rPr lang="en-US" sz="3200" dirty="0"/>
              <a:t>Start with chain – adapting ourselves to the trend.</a:t>
            </a:r>
          </a:p>
          <a:p>
            <a:endParaRPr lang="en-IL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CEFC8D52-5782-44ED-8020-8B82810F8B70}"/>
              </a:ext>
            </a:extLst>
          </p:cNvPr>
          <p:cNvCxnSpPr>
            <a:cxnSpLocks/>
          </p:cNvCxnSpPr>
          <p:nvPr/>
        </p:nvCxnSpPr>
        <p:spPr>
          <a:xfrm>
            <a:off x="7745563" y="2997200"/>
            <a:ext cx="738037" cy="0"/>
          </a:xfrm>
          <a:prstGeom prst="straightConnector1">
            <a:avLst/>
          </a:prstGeom>
          <a:ln w="10795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5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6FEA92-8BC3-4054-A901-CF84153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56" y="350530"/>
            <a:ext cx="9759346" cy="1282254"/>
          </a:xfrm>
        </p:spPr>
        <p:txBody>
          <a:bodyPr>
            <a:noAutofit/>
          </a:bodyPr>
          <a:lstStyle/>
          <a:p>
            <a:pPr algn="ctr"/>
            <a:r>
              <a:rPr lang="en-US" u="sng" dirty="0"/>
              <a:t>The goal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Choosing the best place to use a robot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BAFA33-F972-4B8E-9D62-4B09146F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327" y="2291905"/>
            <a:ext cx="9603275" cy="3450613"/>
          </a:xfrm>
        </p:spPr>
        <p:txBody>
          <a:bodyPr/>
          <a:lstStyle/>
          <a:p>
            <a:r>
              <a:rPr lang="en-US" sz="3200" dirty="0"/>
              <a:t>Type of restaurant</a:t>
            </a:r>
          </a:p>
          <a:p>
            <a:r>
              <a:rPr lang="en-US" sz="3200" dirty="0"/>
              <a:t>Chain / individual place</a:t>
            </a:r>
          </a:p>
          <a:p>
            <a:r>
              <a:rPr lang="en-US" sz="3200" dirty="0"/>
              <a:t>Street</a:t>
            </a:r>
          </a:p>
          <a:p>
            <a:r>
              <a:rPr lang="en-US" sz="3200" dirty="0"/>
              <a:t>Number of seats in a restaurant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1627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FCAC3-BD37-4F42-A856-4A08C749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352580"/>
            <a:ext cx="9730880" cy="1049235"/>
          </a:xfrm>
        </p:spPr>
        <p:txBody>
          <a:bodyPr>
            <a:noAutofit/>
          </a:bodyPr>
          <a:lstStyle/>
          <a:p>
            <a:pPr algn="ctr"/>
            <a:r>
              <a:rPr lang="en-US" u="sng" dirty="0"/>
              <a:t>General stats</a:t>
            </a:r>
            <a:br>
              <a:rPr lang="en-US" u="sng" dirty="0"/>
            </a:br>
            <a:br>
              <a:rPr lang="en-US" u="sng" dirty="0"/>
            </a:br>
            <a:r>
              <a:rPr lang="en-US" dirty="0"/>
              <a:t>restaurants in los </a:t>
            </a:r>
            <a:r>
              <a:rPr lang="en-US" dirty="0" err="1"/>
              <a:t>angeles</a:t>
            </a:r>
            <a:endParaRPr lang="en-IL" dirty="0"/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7E2D8293-3C12-497B-978C-820EC54E37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082295"/>
              </p:ext>
            </p:extLst>
          </p:nvPr>
        </p:nvGraphicFramePr>
        <p:xfrm>
          <a:off x="2387600" y="1767840"/>
          <a:ext cx="6573520" cy="442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85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F678FAF-7E99-48C4-ADB5-C5D699C31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286" y="-132080"/>
            <a:ext cx="12595286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3C75FABB-2381-4137-84A0-BE1258A6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8613" y="0"/>
            <a:ext cx="3657600" cy="610616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F088797-B758-4DD1-8285-37828406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827" y="0"/>
            <a:ext cx="3657600" cy="610616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827E6C2-BDA0-422B-A2B0-D726D341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3" y="284480"/>
            <a:ext cx="2510537" cy="376324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BCAEA61-8CFE-4326-A808-41367BAD9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87" y="69266"/>
            <a:ext cx="6444933" cy="603689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5207D15-F6B1-48A1-BF4D-9A3231C9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20" y="0"/>
            <a:ext cx="6705600" cy="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6FEA92-8BC3-4054-A901-CF84153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56" y="350530"/>
            <a:ext cx="9759346" cy="1282254"/>
          </a:xfrm>
        </p:spPr>
        <p:txBody>
          <a:bodyPr>
            <a:noAutofit/>
          </a:bodyPr>
          <a:lstStyle/>
          <a:p>
            <a:pPr algn="ctr"/>
            <a:r>
              <a:rPr lang="en-US" u="sng" dirty="0"/>
              <a:t>conclusions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Types of restaurants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BAFA33-F972-4B8E-9D62-4B09146F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327" y="1915985"/>
            <a:ext cx="9603275" cy="3450613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More than 7000 places are regular restaurants</a:t>
            </a:r>
          </a:p>
          <a:p>
            <a:r>
              <a:rPr lang="en-US" sz="3200" dirty="0"/>
              <a:t> Behind them, more than 1000 are fast food.</a:t>
            </a:r>
          </a:p>
          <a:p>
            <a:r>
              <a:rPr lang="en-US" sz="3200" dirty="0"/>
              <a:t>Café, bars, pizza and bakeries have 280 – 430 restaurants for each type.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6329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87842DD-F9AD-44CE-9A7F-D474C3D0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76" y="0"/>
            <a:ext cx="6580665" cy="613664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DC72D30-34C7-4BFE-A4AC-3607D7D49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341" y="0"/>
            <a:ext cx="2730659" cy="613664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8B441A1-7DDF-40D6-A8D3-4E6BC3A7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599" y="0"/>
            <a:ext cx="2982276" cy="613664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FD22114-8E0F-4314-9934-91A76A90A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0" y="583015"/>
            <a:ext cx="2982276" cy="16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8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EA9AE92A-270E-45D4-B683-CC1D25F50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389360" cy="610454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BBAC4BD-A59B-4322-B361-54055A1C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745" y="0"/>
            <a:ext cx="931255" cy="610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3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6FEA92-8BC3-4054-A901-CF84153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56" y="350530"/>
            <a:ext cx="9759346" cy="1282254"/>
          </a:xfrm>
        </p:spPr>
        <p:txBody>
          <a:bodyPr>
            <a:noAutofit/>
          </a:bodyPr>
          <a:lstStyle/>
          <a:p>
            <a:pPr algn="ctr"/>
            <a:r>
              <a:rPr lang="en-US" u="sng" dirty="0"/>
              <a:t>conclusions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chains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BAFA33-F972-4B8E-9D62-4B09146F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327" y="1915985"/>
            <a:ext cx="9858073" cy="3450613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41% of the restaurants are chains (3997 places).</a:t>
            </a:r>
          </a:p>
          <a:p>
            <a:r>
              <a:rPr lang="en-US" sz="3200" dirty="0"/>
              <a:t>All the bakeries belong to chains.</a:t>
            </a:r>
          </a:p>
          <a:p>
            <a:r>
              <a:rPr lang="en-US" sz="3200" dirty="0"/>
              <a:t>Most of the fast food &amp; café (60%) also belong to chains.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90099536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233</Words>
  <Application>Microsoft Office PowerPoint</Application>
  <PresentationFormat>מסך רחב</PresentationFormat>
  <Paragraphs>37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גלריה</vt:lpstr>
      <vt:lpstr>מצגת של PowerPoint‏</vt:lpstr>
      <vt:lpstr>The goal   Choosing the best place to use a robot</vt:lpstr>
      <vt:lpstr>General stats  restaurants in los angeles</vt:lpstr>
      <vt:lpstr>מצגת של PowerPoint‏</vt:lpstr>
      <vt:lpstr>מצגת של PowerPoint‏</vt:lpstr>
      <vt:lpstr>conclusions   Types of restaurants</vt:lpstr>
      <vt:lpstr>מצגת של PowerPoint‏</vt:lpstr>
      <vt:lpstr>מצגת של PowerPoint‏</vt:lpstr>
      <vt:lpstr>conclusions   chains</vt:lpstr>
      <vt:lpstr>מצגת של PowerPoint‏</vt:lpstr>
      <vt:lpstr>מצגת של PowerPoint‏</vt:lpstr>
      <vt:lpstr>מצגת של PowerPoint‏</vt:lpstr>
      <vt:lpstr>conclusions   Streets &amp; Average number of seats</vt:lpstr>
      <vt:lpstr>RECCOMENDATIONS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Ron Sherwi</dc:creator>
  <cp:lastModifiedBy>Ron Sherwi</cp:lastModifiedBy>
  <cp:revision>45</cp:revision>
  <dcterms:created xsi:type="dcterms:W3CDTF">2020-10-26T10:06:35Z</dcterms:created>
  <dcterms:modified xsi:type="dcterms:W3CDTF">2020-10-26T12:56:44Z</dcterms:modified>
</cp:coreProperties>
</file>