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4790" r:id="rId15"/>
    <p:sldId id="27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F0302020204030204" pitchFamily="34" charset="0"/>
      <p:regular r:id="rId22"/>
      <p:italic r:id="rId23"/>
    </p:embeddedFont>
    <p:embeddedFont>
      <p:font typeface="Roboto Medium" panose="020F05020202040302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38" autoAdjust="0"/>
    <p:restoredTop sz="91199" autoAdjust="0"/>
  </p:normalViewPr>
  <p:slideViewPr>
    <p:cSldViewPr snapToGrid="0" showGuides="1">
      <p:cViewPr>
        <p:scale>
          <a:sx n="131" d="100"/>
          <a:sy n="131" d="100"/>
        </p:scale>
        <p:origin x="1328" y="4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2/12/2024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sp>
        <p:nvSpPr>
          <p:cNvPr id="5" name="TextBox 4">
            <a:extLst>
              <a:ext uri="{FF2B5EF4-FFF2-40B4-BE49-F238E27FC236}">
                <a16:creationId xmlns:a16="http://schemas.microsoft.com/office/drawing/2014/main" id="{73954BCF-80A2-0ADD-0A15-07EA49E9757B}"/>
              </a:ext>
            </a:extLst>
          </p:cNvPr>
          <p:cNvSpPr txBox="1"/>
          <p:nvPr/>
        </p:nvSpPr>
        <p:spPr>
          <a:xfrm>
            <a:off x="-374573" y="4098275"/>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latin typeface="Times New Roman" panose="02020603050405020304" pitchFamily="18" charset="0"/>
                <a:cs typeface="Times New Roman" panose="02020603050405020304" pitchFamily="18" charset="0"/>
              </a:rPr>
              <a:t>The control store is constructed to reflect performance of the trial store rather than the average of other stores. See e.g. stores 77(trial) and 233(control):</a:t>
            </a:r>
            <a:endParaRPr lang="en-AU" dirty="0">
              <a:latin typeface="Times New Roman" panose="02020603050405020304" pitchFamily="18" charset="0"/>
              <a:cs typeface="Times New Roman" panose="02020603050405020304" pitchFamily="18" charset="0"/>
            </a:endParaRPr>
          </a:p>
        </p:txBody>
      </p:sp>
      <p:pic>
        <p:nvPicPr>
          <p:cNvPr id="5" name="Picture 4" descr="A graph with lines and numbers&#10;&#10;Description automatically generated">
            <a:extLst>
              <a:ext uri="{FF2B5EF4-FFF2-40B4-BE49-F238E27FC236}">
                <a16:creationId xmlns:a16="http://schemas.microsoft.com/office/drawing/2014/main" id="{346C848F-5CAB-FD7F-A4BD-EE1B1F224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577974"/>
            <a:ext cx="5994400" cy="4213225"/>
          </a:xfrm>
          <a:prstGeom prst="rect">
            <a:avLst/>
          </a:prstGeom>
        </p:spPr>
      </p:pic>
      <p:pic>
        <p:nvPicPr>
          <p:cNvPr id="7" name="Picture 6" descr="A graph with lines and numbers&#10;&#10;Description automatically generated">
            <a:extLst>
              <a:ext uri="{FF2B5EF4-FFF2-40B4-BE49-F238E27FC236}">
                <a16:creationId xmlns:a16="http://schemas.microsoft.com/office/drawing/2014/main" id="{CADA78EA-59D6-1E19-925E-A38C4A2A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1577974"/>
            <a:ext cx="4987925" cy="4086226"/>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IN" dirty="0">
                <a:latin typeface="Times New Roman" panose="02020603050405020304" pitchFamily="18" charset="0"/>
                <a:cs typeface="Times New Roman" panose="02020603050405020304" pitchFamily="18" charset="0"/>
              </a:rPr>
              <a:t>Trial store 77 and control store 233: trial success, with increases in sales and customer numbers.</a:t>
            </a:r>
            <a:endParaRPr lang="en-AU"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A graph with different colored lines&#10;&#10;Description automatically generated">
            <a:extLst>
              <a:ext uri="{FF2B5EF4-FFF2-40B4-BE49-F238E27FC236}">
                <a16:creationId xmlns:a16="http://schemas.microsoft.com/office/drawing/2014/main" id="{C7D1BCE4-4B09-79D1-F7EF-897B4E63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342526"/>
            <a:ext cx="4276725" cy="4688188"/>
          </a:xfrm>
          <a:prstGeom prst="rect">
            <a:avLst/>
          </a:prstGeom>
        </p:spPr>
      </p:pic>
      <p:pic>
        <p:nvPicPr>
          <p:cNvPr id="7" name="Picture 6" descr="A graph with colorful lines and text&#10;&#10;Description automatically generated">
            <a:extLst>
              <a:ext uri="{FF2B5EF4-FFF2-40B4-BE49-F238E27FC236}">
                <a16:creationId xmlns:a16="http://schemas.microsoft.com/office/drawing/2014/main" id="{D507F88D-B1AD-53E8-9A94-E52FBB81A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4200" y="1342526"/>
            <a:ext cx="6400800" cy="4752943"/>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76F87-728B-9714-D6AA-BCC613E0245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EF7F42EA-61DD-ACFA-FE8A-3BAB9696A049}"/>
              </a:ext>
            </a:extLst>
          </p:cNvPr>
          <p:cNvSpPr>
            <a:spLocks noGrp="1"/>
          </p:cNvSpPr>
          <p:nvPr>
            <p:ph type="body" sz="quarter" idx="10"/>
          </p:nvPr>
        </p:nvSpPr>
        <p:spPr>
          <a:xfrm>
            <a:off x="1196975" y="252203"/>
            <a:ext cx="10479600" cy="824400"/>
          </a:xfrm>
        </p:spPr>
        <p:txBody>
          <a:bodyPr/>
          <a:lstStyle/>
          <a:p>
            <a:r>
              <a:rPr lang="en-IN" dirty="0">
                <a:latin typeface="Times New Roman" panose="02020603050405020304" pitchFamily="18" charset="0"/>
                <a:cs typeface="Times New Roman" panose="02020603050405020304" pitchFamily="18" charset="0"/>
              </a:rPr>
              <a:t>Trial store 86 and control store 155: trial success is modest, with increases customer numbers, and sales significantly different in one out of there months</a:t>
            </a:r>
            <a:endParaRPr lang="en-AU" dirty="0">
              <a:latin typeface="Times New Roman" panose="02020603050405020304" pitchFamily="18" charset="0"/>
              <a:cs typeface="Times New Roman" panose="02020603050405020304" pitchFamily="18" charset="0"/>
            </a:endParaRPr>
          </a:p>
        </p:txBody>
      </p:sp>
      <p:pic>
        <p:nvPicPr>
          <p:cNvPr id="13" name="Picture 12" descr="A graph with colorful lines and numbers&#10;&#10;Description automatically generated">
            <a:extLst>
              <a:ext uri="{FF2B5EF4-FFF2-40B4-BE49-F238E27FC236}">
                <a16:creationId xmlns:a16="http://schemas.microsoft.com/office/drawing/2014/main" id="{DD5C215E-604C-0112-C1C8-A9C93786A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375" y="1277770"/>
            <a:ext cx="6306625" cy="4722335"/>
          </a:xfrm>
          <a:prstGeom prst="rect">
            <a:avLst/>
          </a:prstGeom>
        </p:spPr>
      </p:pic>
      <p:pic>
        <p:nvPicPr>
          <p:cNvPr id="15" name="Picture 14" descr="A graph with lines and numbers&#10;&#10;Description automatically generated">
            <a:extLst>
              <a:ext uri="{FF2B5EF4-FFF2-40B4-BE49-F238E27FC236}">
                <a16:creationId xmlns:a16="http://schemas.microsoft.com/office/drawing/2014/main" id="{5ABB49A2-ECE3-2983-D70D-2F232E42F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63" y="1298387"/>
            <a:ext cx="5154637" cy="4701719"/>
          </a:xfrm>
          <a:prstGeom prst="rect">
            <a:avLst/>
          </a:prstGeom>
        </p:spPr>
      </p:pic>
    </p:spTree>
    <p:extLst>
      <p:ext uri="{BB962C8B-B14F-4D97-AF65-F5344CB8AC3E}">
        <p14:creationId xmlns:p14="http://schemas.microsoft.com/office/powerpoint/2010/main" val="1048388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89A7C-E953-B26B-471A-752D90600DC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2FEDAF7-BEA0-7815-A7F8-1ABEC5548C1A}"/>
              </a:ext>
            </a:extLst>
          </p:cNvPr>
          <p:cNvSpPr>
            <a:spLocks noGrp="1"/>
          </p:cNvSpPr>
          <p:nvPr>
            <p:ph type="body" sz="quarter" idx="10"/>
          </p:nvPr>
        </p:nvSpPr>
        <p:spPr/>
        <p:txBody>
          <a:bodyPr/>
          <a:lstStyle/>
          <a:p>
            <a:r>
              <a:rPr lang="en-IN" dirty="0">
                <a:latin typeface="Times New Roman" panose="02020603050405020304" pitchFamily="18" charset="0"/>
                <a:cs typeface="Times New Roman" panose="02020603050405020304" pitchFamily="18" charset="0"/>
              </a:rPr>
              <a:t>Trial store 88 and control store 237: trial success, with increases in sales.</a:t>
            </a:r>
            <a:endParaRPr lang="en-AU" dirty="0">
              <a:latin typeface="Times New Roman" panose="02020603050405020304" pitchFamily="18" charset="0"/>
              <a:cs typeface="Times New Roman" panose="02020603050405020304" pitchFamily="18" charset="0"/>
            </a:endParaRPr>
          </a:p>
        </p:txBody>
      </p:sp>
      <p:pic>
        <p:nvPicPr>
          <p:cNvPr id="5" name="Picture 4" descr="A graph of a customer&#10;&#10;Description automatically generated">
            <a:extLst>
              <a:ext uri="{FF2B5EF4-FFF2-40B4-BE49-F238E27FC236}">
                <a16:creationId xmlns:a16="http://schemas.microsoft.com/office/drawing/2014/main" id="{D07E7C95-0B90-5230-14F3-61A269568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799" y="1409700"/>
            <a:ext cx="6299201" cy="4626843"/>
          </a:xfrm>
          <a:prstGeom prst="rect">
            <a:avLst/>
          </a:prstGeom>
        </p:spPr>
      </p:pic>
      <p:pic>
        <p:nvPicPr>
          <p:cNvPr id="7" name="Picture 6" descr="A graph with different colored lines&#10;&#10;Description automatically generated">
            <a:extLst>
              <a:ext uri="{FF2B5EF4-FFF2-40B4-BE49-F238E27FC236}">
                <a16:creationId xmlns:a16="http://schemas.microsoft.com/office/drawing/2014/main" id="{7D19F7F2-B92A-4427-2BC7-422EC84B0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375" y="1604243"/>
            <a:ext cx="4942425" cy="4432300"/>
          </a:xfrm>
          <a:prstGeom prst="rect">
            <a:avLst/>
          </a:prstGeom>
        </p:spPr>
      </p:pic>
    </p:spTree>
    <p:extLst>
      <p:ext uri="{BB962C8B-B14F-4D97-AF65-F5344CB8AC3E}">
        <p14:creationId xmlns:p14="http://schemas.microsoft.com/office/powerpoint/2010/main" val="4136123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BFF427-CB04-3B58-141D-283F12C1115D}"/>
              </a:ext>
            </a:extLst>
          </p:cNvPr>
          <p:cNvSpPr>
            <a:spLocks noGrp="1"/>
          </p:cNvSpPr>
          <p:nvPr>
            <p:ph type="body" sz="quarter" idx="10"/>
          </p:nvPr>
        </p:nvSpPr>
        <p:spPr>
          <a:xfrm>
            <a:off x="1196975" y="453371"/>
            <a:ext cx="10479600" cy="451886"/>
          </a:xfrm>
        </p:spPr>
        <p:txBody>
          <a:bodyPr/>
          <a:lstStyle/>
          <a:p>
            <a:r>
              <a:rPr lang="en-IN" dirty="0">
                <a:latin typeface="Times New Roman" panose="02020603050405020304" pitchFamily="18" charset="0"/>
                <a:cs typeface="Times New Roman" panose="02020603050405020304" pitchFamily="18" charset="0"/>
              </a:rPr>
              <a:t>Conclusion</a:t>
            </a: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BB0E87-C569-6F50-258C-BA0410F0B83E}"/>
              </a:ext>
            </a:extLst>
          </p:cNvPr>
          <p:cNvSpPr txBox="1"/>
          <p:nvPr/>
        </p:nvSpPr>
        <p:spPr>
          <a:xfrm>
            <a:off x="5980176" y="2907792"/>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4" name="TextBox 3">
            <a:extLst>
              <a:ext uri="{FF2B5EF4-FFF2-40B4-BE49-F238E27FC236}">
                <a16:creationId xmlns:a16="http://schemas.microsoft.com/office/drawing/2014/main" id="{526C5DC6-253F-B2B6-785E-CBC839B3EFF2}"/>
              </a:ext>
            </a:extLst>
          </p:cNvPr>
          <p:cNvSpPr txBox="1"/>
          <p:nvPr/>
        </p:nvSpPr>
        <p:spPr>
          <a:xfrm>
            <a:off x="2258568" y="1463040"/>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92E225C2-7C4A-130D-7EBF-2CADF8BE3C2C}"/>
              </a:ext>
            </a:extLst>
          </p:cNvPr>
          <p:cNvSpPr txBox="1"/>
          <p:nvPr/>
        </p:nvSpPr>
        <p:spPr>
          <a:xfrm>
            <a:off x="1362456" y="1060704"/>
            <a:ext cx="5148072" cy="1746504"/>
          </a:xfrm>
          <a:prstGeom prst="rect">
            <a:avLst/>
          </a:prstGeom>
          <a:noFill/>
        </p:spPr>
        <p:txBody>
          <a:bodyPr wrap="square" lIns="0" tIns="0" rIns="0" bIns="0" rtlCol="0" anchor="t">
            <a:no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We've found control stores 233, 155, 237 for trial stores 77, 86 and 88 respectively.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results for trial stores 77 and 88 during the trial period show a significant difference in at least two of the three trial months but this is not the case for trial store 86. </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We can check with the client if the implementation of the trial was different in trial store 86 but overall, the trial shows a significant increase in sales.</a:t>
            </a:r>
          </a:p>
          <a:p>
            <a:pPr marL="171450" indent="-171450" algn="just">
              <a:buFont typeface="Arial" panose="020B0604020202020204" pitchFamily="34" charset="0"/>
              <a:buChar char="•"/>
            </a:pPr>
            <a:endParaRPr lang="en-US" sz="1200" dirty="0" err="1">
              <a:latin typeface="Roboto Light" panose="02000000000000000000" pitchFamily="2" charset="0"/>
              <a:ea typeface="Roboto Light" panose="02000000000000000000" pitchFamily="2" charset="0"/>
            </a:endParaRPr>
          </a:p>
        </p:txBody>
      </p:sp>
      <p:sp>
        <p:nvSpPr>
          <p:cNvPr id="6" name="Text Placeholder 1">
            <a:extLst>
              <a:ext uri="{FF2B5EF4-FFF2-40B4-BE49-F238E27FC236}">
                <a16:creationId xmlns:a16="http://schemas.microsoft.com/office/drawing/2014/main" id="{312F4366-2B9E-66FF-EB0A-6B4BB66E97DC}"/>
              </a:ext>
            </a:extLst>
          </p:cNvPr>
          <p:cNvSpPr txBox="1">
            <a:spLocks/>
          </p:cNvSpPr>
          <p:nvPr/>
        </p:nvSpPr>
        <p:spPr>
          <a:xfrm>
            <a:off x="1196975" y="3030845"/>
            <a:ext cx="10479600" cy="451886"/>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Recommendation</a:t>
            </a:r>
          </a:p>
          <a:p>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BA89FC7-5AB3-8F30-8A1C-FDF019C4E0D5}"/>
              </a:ext>
            </a:extLst>
          </p:cNvPr>
          <p:cNvSpPr txBox="1"/>
          <p:nvPr/>
        </p:nvSpPr>
        <p:spPr>
          <a:xfrm>
            <a:off x="1362456" y="3553967"/>
            <a:ext cx="5330952" cy="2360449"/>
          </a:xfrm>
          <a:prstGeom prst="rect">
            <a:avLst/>
          </a:prstGeom>
          <a:noFill/>
        </p:spPr>
        <p:txBody>
          <a:bodyPr wrap="square" lIns="0" tIns="0" rIns="0" bIns="0" rtlCol="0" anchor="t">
            <a:noAutofit/>
          </a:bodyPr>
          <a:lstStyle/>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Stocks should be high in December before the Christmas </a:t>
            </a:r>
          </a:p>
          <a:p>
            <a:pPr algn="just"/>
            <a:endParaRPr lang="en-IN"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 Kettle, Smiths, Doritos and Pringles should be kept in stocks as they are the most sold </a:t>
            </a:r>
          </a:p>
          <a:p>
            <a:pPr marL="171450" indent="-17145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 Mainstream young singles/couples, retirees are the account for a great share of chips sale, so they need much attention. </a:t>
            </a:r>
          </a:p>
          <a:p>
            <a:pPr marL="171450" indent="-17145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 Budget older families have the maximum contribution to sales. </a:t>
            </a:r>
          </a:p>
          <a:p>
            <a:pPr marL="171450" indent="-17145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 Control stores 233, 155, 237 for trial stores 77, 86 and 88 respectively would be a good choice</a:t>
            </a:r>
            <a:endParaRPr lang="en-US" sz="1200" dirty="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50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F1FE7B-06B3-90DF-31FA-4D6B598642AD}"/>
              </a:ext>
            </a:extLst>
          </p:cNvPr>
          <p:cNvSpPr txBox="1"/>
          <p:nvPr/>
        </p:nvSpPr>
        <p:spPr>
          <a:xfrm>
            <a:off x="1192696" y="569843"/>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5FE45E55-61A4-66D4-651D-B32C0BEFA5AE}"/>
              </a:ext>
            </a:extLst>
          </p:cNvPr>
          <p:cNvSpPr txBox="1"/>
          <p:nvPr/>
        </p:nvSpPr>
        <p:spPr>
          <a:xfrm>
            <a:off x="8256104" y="2557670"/>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427AC16C-58FB-C7A9-A6EE-72C548D9E777}"/>
              </a:ext>
            </a:extLst>
          </p:cNvPr>
          <p:cNvSpPr txBox="1"/>
          <p:nvPr/>
        </p:nvSpPr>
        <p:spPr>
          <a:xfrm>
            <a:off x="7924800" y="2822713"/>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latin typeface="Times New Roman" panose="02020603050405020304" pitchFamily="18" charset="0"/>
                <a:cs typeface="Times New Roman" panose="02020603050405020304" pitchFamily="18"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85995" y="4529001"/>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2159998" cy="1718741"/>
          </a:xfrm>
          <a:prstGeom prst="rect">
            <a:avLst/>
          </a:prstGeom>
          <a:noFill/>
        </p:spPr>
        <p:txBody>
          <a:bodyPr wrap="square" lIns="0" tIns="0" rIns="0" bIns="0" rtlCol="0" anchor="t">
            <a:noAutofit/>
          </a:bodyPr>
          <a:lstStyle/>
          <a:p>
            <a:pPr algn="l"/>
            <a:r>
              <a:rPr lang="en-AU" sz="1600" dirty="0">
                <a:latin typeface="Times New Roman" panose="02020603050405020304" pitchFamily="18" charset="0"/>
                <a:ea typeface="Roboto" panose="02000000000000000000" pitchFamily="2" charset="0"/>
                <a:cs typeface="Times New Roman" panose="02020603050405020304" pitchFamily="18" charset="0"/>
              </a:rPr>
              <a:t>Chips Category Review </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5" y="4685888"/>
            <a:ext cx="1896185" cy="1718741"/>
          </a:xfrm>
          <a:prstGeom prst="rect">
            <a:avLst/>
          </a:prstGeom>
          <a:noFill/>
        </p:spPr>
        <p:txBody>
          <a:bodyPr wrap="square" lIns="0" tIns="0" rIns="0" bIns="0" rtlCol="0" anchor="t">
            <a:noAutofit/>
          </a:bodyPr>
          <a:lstStyle/>
          <a:p>
            <a:pPr algn="l"/>
            <a:r>
              <a:rPr lang="en-AU" sz="1600" dirty="0">
                <a:latin typeface="Times New Roman" panose="02020603050405020304" pitchFamily="18" charset="0"/>
                <a:ea typeface="Roboto" panose="02000000000000000000" pitchFamily="2" charset="0"/>
                <a:cs typeface="Times New Roman" panose="02020603050405020304" pitchFamily="18" charset="0"/>
              </a:rPr>
              <a:t>Trial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6"/>
            <a:ext cx="7580989" cy="2418584"/>
          </a:xfrm>
          <a:prstGeom prst="rect">
            <a:avLst/>
          </a:prstGeom>
          <a:noFill/>
        </p:spPr>
        <p:txBody>
          <a:bodyPr wrap="square" lIns="0" tIns="0" rIns="0" bIns="0" rtlCol="0" anchor="t">
            <a:noAutofit/>
          </a:bodyPr>
          <a:lstStyle/>
          <a:p>
            <a:pPr algn="just"/>
            <a:r>
              <a:rPr lang="en-IN" sz="1400" dirty="0">
                <a:latin typeface="Times New Roman" panose="02020603050405020304" pitchFamily="18" charset="0"/>
                <a:cs typeface="Times New Roman" panose="02020603050405020304" pitchFamily="18" charset="0"/>
              </a:rPr>
              <a:t>The sales number of chips transactions dramatically increase in the month of </a:t>
            </a:r>
            <a:r>
              <a:rPr lang="en-IN" sz="1400" b="1" dirty="0">
                <a:latin typeface="Times New Roman" panose="02020603050405020304" pitchFamily="18" charset="0"/>
                <a:cs typeface="Times New Roman" panose="02020603050405020304" pitchFamily="18" charset="0"/>
              </a:rPr>
              <a:t>December</a:t>
            </a:r>
            <a:r>
              <a:rPr lang="en-IN" sz="1400" dirty="0">
                <a:latin typeface="Times New Roman" panose="02020603050405020304" pitchFamily="18" charset="0"/>
                <a:cs typeface="Times New Roman" panose="02020603050405020304" pitchFamily="18" charset="0"/>
              </a:rPr>
              <a:t> before Christmas (except the day itself). So, these are the crucial times. </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The </a:t>
            </a:r>
            <a:r>
              <a:rPr lang="en-IN" sz="1400" b="1" dirty="0">
                <a:latin typeface="Times New Roman" panose="02020603050405020304" pitchFamily="18" charset="0"/>
                <a:cs typeface="Times New Roman" panose="02020603050405020304" pitchFamily="18" charset="0"/>
              </a:rPr>
              <a:t>three highest contributing segments</a:t>
            </a:r>
            <a:r>
              <a:rPr lang="en-IN" sz="1400" dirty="0">
                <a:latin typeface="Times New Roman" panose="02020603050405020304" pitchFamily="18" charset="0"/>
                <a:cs typeface="Times New Roman" panose="02020603050405020304" pitchFamily="18" charset="0"/>
              </a:rPr>
              <a:t> to total sales are: 1. Budget - older families, 2. Mainstream - young singles/couples 3. Mainstream</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Factor driving sales</a:t>
            </a:r>
            <a:r>
              <a:rPr lang="en-IN" sz="1400" dirty="0">
                <a:latin typeface="Times New Roman" panose="02020603050405020304" pitchFamily="18" charset="0"/>
                <a:cs typeface="Times New Roman" panose="02020603050405020304" pitchFamily="18" charset="0"/>
              </a:rPr>
              <a:t>: Older Families have the highest average quantity per order, while Mainstream - young singles/couples and Mainstream – retirees have the highest population.</a:t>
            </a: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Mainstream young singles and couples </a:t>
            </a:r>
            <a:r>
              <a:rPr lang="en-IN" sz="1400" dirty="0">
                <a:latin typeface="Times New Roman" panose="02020603050405020304" pitchFamily="18" charset="0"/>
                <a:cs typeface="Times New Roman" panose="02020603050405020304" pitchFamily="18" charset="0"/>
              </a:rPr>
              <a:t>are 28% more likely to purchase KETTLE chips compared to the rest of the population. Also 175-gram packets are most sold.</a:t>
            </a:r>
          </a:p>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a:t>
            </a:r>
            <a:endParaRPr lang="en-AU" sz="1400" dirty="0">
              <a:latin typeface="Times New Roman" panose="02020603050405020304" pitchFamily="18" charset="0"/>
              <a:ea typeface="Roboto Light" panose="02000000000000000000" pitchFamily="2" charset="0"/>
              <a:cs typeface="Times New Roman" panose="02020603050405020304" pitchFamily="18"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4" y="4685888"/>
            <a:ext cx="7580989" cy="1277590"/>
          </a:xfrm>
          <a:prstGeom prst="rect">
            <a:avLst/>
          </a:prstGeom>
          <a:noFill/>
        </p:spPr>
        <p:txBody>
          <a:bodyPr wrap="square" lIns="0" tIns="0" rIns="0" bIns="0" rtlCol="0" anchor="t">
            <a:noAutofit/>
          </a:bodyPr>
          <a:lstStyle/>
          <a:p>
            <a:r>
              <a:rPr lang="en-AU" sz="1400" dirty="0">
                <a:latin typeface="Times New Roman" panose="02020603050405020304" pitchFamily="18" charset="0"/>
                <a:cs typeface="Times New Roman" panose="02020603050405020304" pitchFamily="18" charset="0"/>
              </a:rPr>
              <a:t>One </a:t>
            </a:r>
            <a:r>
              <a:rPr lang="en-AU" sz="1400" b="1" dirty="0">
                <a:latin typeface="Times New Roman" panose="02020603050405020304" pitchFamily="18" charset="0"/>
                <a:cs typeface="Times New Roman" panose="02020603050405020304" pitchFamily="18" charset="0"/>
              </a:rPr>
              <a:t>Control store </a:t>
            </a:r>
            <a:r>
              <a:rPr lang="en-AU" sz="1400" dirty="0">
                <a:latin typeface="Times New Roman" panose="02020603050405020304" pitchFamily="18" charset="0"/>
                <a:cs typeface="Times New Roman" panose="02020603050405020304" pitchFamily="18" charset="0"/>
              </a:rPr>
              <a:t>was selected for each </a:t>
            </a:r>
            <a:r>
              <a:rPr lang="en-AU" sz="1400" b="1" dirty="0">
                <a:latin typeface="Times New Roman" panose="02020603050405020304" pitchFamily="18" charset="0"/>
                <a:cs typeface="Times New Roman" panose="02020603050405020304" pitchFamily="18" charset="0"/>
              </a:rPr>
              <a:t>trial store </a:t>
            </a:r>
            <a:r>
              <a:rPr lang="en-AU" sz="1400" dirty="0">
                <a:latin typeface="Times New Roman" panose="02020603050405020304" pitchFamily="18" charset="0"/>
                <a:cs typeface="Times New Roman" panose="02020603050405020304" pitchFamily="18" charset="0"/>
              </a:rPr>
              <a:t>and the values of metrics were compared in trial and pre-trial period.</a:t>
            </a:r>
          </a:p>
          <a:p>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The results for trial stores 77 and 88 during the trial period show a </a:t>
            </a:r>
            <a:r>
              <a:rPr lang="en-AU" sz="1400" b="1" dirty="0">
                <a:latin typeface="Times New Roman" panose="02020603050405020304" pitchFamily="18" charset="0"/>
                <a:cs typeface="Times New Roman" panose="02020603050405020304" pitchFamily="18" charset="0"/>
              </a:rPr>
              <a:t>significant difference </a:t>
            </a:r>
            <a:r>
              <a:rPr lang="en-AU" sz="1400" dirty="0">
                <a:latin typeface="Times New Roman" panose="02020603050405020304" pitchFamily="18" charset="0"/>
                <a:cs typeface="Times New Roman" panose="02020603050405020304" pitchFamily="18" charset="0"/>
              </a:rPr>
              <a:t>in at least two of the three trial months but this is not the case for trial store 86.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3600" dirty="0">
                <a:latin typeface="Times New Roman" panose="02020603050405020304" pitchFamily="18" charset="0"/>
                <a:cs typeface="Times New Roman" panose="02020603050405020304" pitchFamily="18" charset="0"/>
              </a:rPr>
              <a:t>Category</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1943" y="5245291"/>
            <a:ext cx="10479600" cy="824400"/>
          </a:xfrm>
        </p:spPr>
        <p:txBody>
          <a:bodyPr/>
          <a:lstStyle/>
          <a:p>
            <a:r>
              <a:rPr lang="en-IN" sz="1800" dirty="0">
                <a:latin typeface="Times New Roman" panose="02020603050405020304" pitchFamily="18" charset="0"/>
                <a:cs typeface="Times New Roman" panose="02020603050405020304" pitchFamily="18" charset="0"/>
              </a:rPr>
              <a:t>The number of Chips transitions has remained relatively consistent over the last 52 weeks; a notable increase occurred in the week leading up to Christmas</a:t>
            </a:r>
            <a:endParaRPr lang="en-AU" sz="1800" dirty="0">
              <a:latin typeface="Times New Roman" panose="02020603050405020304" pitchFamily="18" charset="0"/>
              <a:cs typeface="Times New Roman" panose="02020603050405020304" pitchFamily="18" charset="0"/>
            </a:endParaRPr>
          </a:p>
        </p:txBody>
      </p:sp>
      <p:pic>
        <p:nvPicPr>
          <p:cNvPr id="11" name="Picture 10" descr="A graph showing a number of times&#10;&#10;Description automatically generated">
            <a:extLst>
              <a:ext uri="{FF2B5EF4-FFF2-40B4-BE49-F238E27FC236}">
                <a16:creationId xmlns:a16="http://schemas.microsoft.com/office/drawing/2014/main" id="{4BE53489-2168-882F-1D44-8348F7096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930" y="819983"/>
            <a:ext cx="10158903" cy="4217157"/>
          </a:xfrm>
          <a:prstGeom prst="rect">
            <a:avLst/>
          </a:prstGeom>
        </p:spPr>
      </p:pic>
      <p:sp>
        <p:nvSpPr>
          <p:cNvPr id="12" name="Text Placeholder 1">
            <a:extLst>
              <a:ext uri="{FF2B5EF4-FFF2-40B4-BE49-F238E27FC236}">
                <a16:creationId xmlns:a16="http://schemas.microsoft.com/office/drawing/2014/main" id="{A908DFE0-B0CA-F663-B3CD-78E6AF58A7DB}"/>
              </a:ext>
            </a:extLst>
          </p:cNvPr>
          <p:cNvSpPr txBox="1">
            <a:spLocks/>
          </p:cNvSpPr>
          <p:nvPr/>
        </p:nvSpPr>
        <p:spPr>
          <a:xfrm>
            <a:off x="1099930" y="289884"/>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latin typeface="Times New Roman" panose="02020603050405020304" pitchFamily="18" charset="0"/>
                <a:cs typeface="Times New Roman" panose="02020603050405020304" pitchFamily="18" charset="0"/>
              </a:rPr>
              <a:t>Sales Distribution </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57800" y="163272"/>
            <a:ext cx="10479600" cy="824400"/>
          </a:xfrm>
        </p:spPr>
        <p:txBody>
          <a:bodyPr/>
          <a:lstStyle/>
          <a:p>
            <a:r>
              <a:rPr lang="en-AU" dirty="0">
                <a:latin typeface="Times New Roman" panose="02020603050405020304" pitchFamily="18" charset="0"/>
                <a:cs typeface="Times New Roman" panose="02020603050405020304" pitchFamily="18" charset="0"/>
              </a:rPr>
              <a:t>Proportion of Sales and Customer in each Segment </a:t>
            </a:r>
          </a:p>
        </p:txBody>
      </p:sp>
      <p:pic>
        <p:nvPicPr>
          <p:cNvPr id="7" name="Picture 6" descr="A graph showing the percentage of sales&#10;&#10;Description automatically generated">
            <a:extLst>
              <a:ext uri="{FF2B5EF4-FFF2-40B4-BE49-F238E27FC236}">
                <a16:creationId xmlns:a16="http://schemas.microsoft.com/office/drawing/2014/main" id="{113EB56C-F5C2-10CA-4687-65FEE0CF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800" y="774700"/>
            <a:ext cx="6045200" cy="5372100"/>
          </a:xfrm>
          <a:prstGeom prst="rect">
            <a:avLst/>
          </a:prstGeom>
        </p:spPr>
      </p:pic>
      <p:pic>
        <p:nvPicPr>
          <p:cNvPr id="9" name="Picture 8" descr="A chart with different colored squares&#10;&#10;Description automatically generated">
            <a:extLst>
              <a:ext uri="{FF2B5EF4-FFF2-40B4-BE49-F238E27FC236}">
                <a16:creationId xmlns:a16="http://schemas.microsoft.com/office/drawing/2014/main" id="{CED62CA3-D957-7C66-6ECE-3E400ED65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987672"/>
            <a:ext cx="5372100" cy="4955928"/>
          </a:xfrm>
          <a:prstGeom prst="rect">
            <a:avLst/>
          </a:prstGeom>
        </p:spPr>
      </p:pic>
      <p:sp>
        <p:nvSpPr>
          <p:cNvPr id="10" name="Text Placeholder 3">
            <a:extLst>
              <a:ext uri="{FF2B5EF4-FFF2-40B4-BE49-F238E27FC236}">
                <a16:creationId xmlns:a16="http://schemas.microsoft.com/office/drawing/2014/main" id="{B1AC7141-8F65-F561-BA3B-13EAD9452E57}"/>
              </a:ext>
            </a:extLst>
          </p:cNvPr>
          <p:cNvSpPr txBox="1">
            <a:spLocks/>
          </p:cNvSpPr>
          <p:nvPr/>
        </p:nvSpPr>
        <p:spPr>
          <a:xfrm>
            <a:off x="3511550" y="6022728"/>
            <a:ext cx="575945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200" dirty="0">
                <a:latin typeface="Times New Roman" panose="02020603050405020304" pitchFamily="18" charset="0"/>
                <a:cs typeface="Times New Roman" panose="02020603050405020304" pitchFamily="18" charset="0"/>
              </a:rPr>
              <a:t>Sales are coming mainly from Budget - older families, Mainstream – young singles/couples, and Mainstream – retirees. Mainstream – young singles/couples have largest population</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09675" y="318079"/>
            <a:ext cx="10479600" cy="824400"/>
          </a:xfrm>
        </p:spPr>
        <p:txBody>
          <a:bodyPr/>
          <a:lstStyle/>
          <a:p>
            <a:r>
              <a:rPr lang="en-IN" dirty="0">
                <a:latin typeface="Times New Roman" panose="02020603050405020304" pitchFamily="18" charset="0"/>
                <a:cs typeface="Times New Roman" panose="02020603050405020304" pitchFamily="18" charset="0"/>
              </a:rPr>
              <a:t>Visualising the average order quantity by affluence and life stage</a:t>
            </a:r>
            <a:endParaRPr lang="en-AU"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descr="A graph of different colored bars&#10;&#10;Description automatically generated">
            <a:extLst>
              <a:ext uri="{FF2B5EF4-FFF2-40B4-BE49-F238E27FC236}">
                <a16:creationId xmlns:a16="http://schemas.microsoft.com/office/drawing/2014/main" id="{B45303C1-FFDA-5651-A2B7-56C990CD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922" y="1142479"/>
            <a:ext cx="10749105" cy="4636021"/>
          </a:xfrm>
          <a:prstGeom prst="rect">
            <a:avLst/>
          </a:prstGeom>
        </p:spPr>
      </p:pic>
      <p:sp>
        <p:nvSpPr>
          <p:cNvPr id="11" name="Text Placeholder 3">
            <a:extLst>
              <a:ext uri="{FF2B5EF4-FFF2-40B4-BE49-F238E27FC236}">
                <a16:creationId xmlns:a16="http://schemas.microsoft.com/office/drawing/2014/main" id="{D7995DA6-C061-714C-4EBE-81C9DDDD2C19}"/>
              </a:ext>
            </a:extLst>
          </p:cNvPr>
          <p:cNvSpPr txBox="1">
            <a:spLocks/>
          </p:cNvSpPr>
          <p:nvPr/>
        </p:nvSpPr>
        <p:spPr>
          <a:xfrm>
            <a:off x="3511550" y="6022728"/>
            <a:ext cx="575945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200" dirty="0">
                <a:latin typeface="Times New Roman" panose="02020603050405020304" pitchFamily="18" charset="0"/>
                <a:cs typeface="Times New Roman" panose="02020603050405020304" pitchFamily="18" charset="0"/>
              </a:rPr>
              <a:t>Older families and young families in general buy more chips per customer.</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CF6FF-1DDF-5DCE-2673-064759AE07D5}"/>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595EAFA-30F3-4F59-C19A-08D748658382}"/>
              </a:ext>
            </a:extLst>
          </p:cNvPr>
          <p:cNvSpPr>
            <a:spLocks noGrp="1"/>
          </p:cNvSpPr>
          <p:nvPr>
            <p:ph type="body" sz="quarter" idx="10"/>
          </p:nvPr>
        </p:nvSpPr>
        <p:spPr>
          <a:xfrm>
            <a:off x="1209675" y="318079"/>
            <a:ext cx="10479600" cy="824400"/>
          </a:xfrm>
        </p:spPr>
        <p:txBody>
          <a:bodyPr/>
          <a:lstStyle/>
          <a:p>
            <a:r>
              <a:rPr lang="en-IN" dirty="0">
                <a:latin typeface="Times New Roman" panose="02020603050405020304" pitchFamily="18" charset="0"/>
                <a:cs typeface="Times New Roman" panose="02020603050405020304" pitchFamily="18" charset="0"/>
              </a:rPr>
              <a:t>Visualising the average price per unit by affluence and life stage</a:t>
            </a:r>
            <a:endParaRPr lang="en-AU" dirty="0">
              <a:latin typeface="Times New Roman" panose="02020603050405020304" pitchFamily="18" charset="0"/>
              <a:cs typeface="Times New Roman" panose="02020603050405020304" pitchFamily="18" charset="0"/>
            </a:endParaRPr>
          </a:p>
        </p:txBody>
      </p:sp>
      <p:sp>
        <p:nvSpPr>
          <p:cNvPr id="11" name="Text Placeholder 3">
            <a:extLst>
              <a:ext uri="{FF2B5EF4-FFF2-40B4-BE49-F238E27FC236}">
                <a16:creationId xmlns:a16="http://schemas.microsoft.com/office/drawing/2014/main" id="{1431C603-821B-2223-C280-652C2AB18872}"/>
              </a:ext>
            </a:extLst>
          </p:cNvPr>
          <p:cNvSpPr txBox="1">
            <a:spLocks/>
          </p:cNvSpPr>
          <p:nvPr/>
        </p:nvSpPr>
        <p:spPr>
          <a:xfrm>
            <a:off x="4273550" y="5908428"/>
            <a:ext cx="490855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200" dirty="0">
                <a:latin typeface="Times New Roman" panose="02020603050405020304" pitchFamily="18" charset="0"/>
                <a:cs typeface="Times New Roman" panose="02020603050405020304" pitchFamily="18" charset="0"/>
              </a:rPr>
              <a:t>Mainstream mid-age and young singles and couples are more willing to pay more per packet of chips compared to their budget and premium counterparts.</a:t>
            </a:r>
          </a:p>
        </p:txBody>
      </p:sp>
      <p:pic>
        <p:nvPicPr>
          <p:cNvPr id="5" name="Picture 4" descr="A graph with different colored bars&#10;&#10;Description automatically generated">
            <a:extLst>
              <a:ext uri="{FF2B5EF4-FFF2-40B4-BE49-F238E27FC236}">
                <a16:creationId xmlns:a16="http://schemas.microsoft.com/office/drawing/2014/main" id="{599D0825-568D-5FEE-9E59-19C395771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142479"/>
            <a:ext cx="10121899" cy="4613067"/>
          </a:xfrm>
          <a:prstGeom prst="rect">
            <a:avLst/>
          </a:prstGeom>
        </p:spPr>
      </p:pic>
    </p:spTree>
    <p:extLst>
      <p:ext uri="{BB962C8B-B14F-4D97-AF65-F5344CB8AC3E}">
        <p14:creationId xmlns:p14="http://schemas.microsoft.com/office/powerpoint/2010/main" val="1728565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3600" dirty="0">
                <a:latin typeface="Times New Roman" panose="02020603050405020304" pitchFamily="18" charset="0"/>
                <a:cs typeface="Times New Roman" panose="02020603050405020304" pitchFamily="18" charset="0"/>
              </a:rPr>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6599</TotalTime>
  <Words>826</Words>
  <Application>Microsoft Macintosh PowerPoint</Application>
  <PresentationFormat>Widescreen</PresentationFormat>
  <Paragraphs>70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Times New Roman</vt:lpstr>
      <vt:lpstr>Roboto Medium</vt:lpstr>
      <vt:lpstr>Calibri</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Rounak saha</cp:lastModifiedBy>
  <cp:revision>467</cp:revision>
  <dcterms:created xsi:type="dcterms:W3CDTF">2018-02-07T23:23:24Z</dcterms:created>
  <dcterms:modified xsi:type="dcterms:W3CDTF">2024-12-02T21:42:10Z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