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1" r:id="rId2"/>
    <p:sldId id="260" r:id="rId3"/>
    <p:sldId id="264" r:id="rId4"/>
    <p:sldId id="257" r:id="rId5"/>
    <p:sldId id="258" r:id="rId6"/>
    <p:sldId id="259" r:id="rId7"/>
    <p:sldId id="263" r:id="rId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DA5FE23B-92EC-4BF4-BA85-C3BB2F73745C}" type="datetimeFigureOut">
              <a:rPr lang="he-IL" smtClean="0"/>
              <a:t>י"ד/סיון/תשפ"ה</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A786B7B0-DDBD-4A8F-BD51-48050136AE77}" type="slidenum">
              <a:rPr lang="he-IL" smtClean="0"/>
              <a:t>‹#›</a:t>
            </a:fld>
            <a:endParaRPr lang="he-IL"/>
          </a:p>
        </p:txBody>
      </p:sp>
    </p:spTree>
    <p:extLst>
      <p:ext uri="{BB962C8B-B14F-4D97-AF65-F5344CB8AC3E}">
        <p14:creationId xmlns:p14="http://schemas.microsoft.com/office/powerpoint/2010/main" val="217140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he-I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he-IL"/>
          </a:p>
        </p:txBody>
      </p:sp>
      <p:sp>
        <p:nvSpPr>
          <p:cNvPr id="4" name="Date Placeholder 3"/>
          <p:cNvSpPr>
            <a:spLocks noGrp="1"/>
          </p:cNvSpPr>
          <p:nvPr>
            <p:ph type="dt" sz="half" idx="10"/>
          </p:nvPr>
        </p:nvSpPr>
        <p:spPr/>
        <p:txBody>
          <a:bodyPr/>
          <a:lstStyle/>
          <a:p>
            <a:fld id="{E41EBCDB-A604-4B8F-B2D2-DA6CBA833BF4}" type="datetimeFigureOut">
              <a:rPr lang="he-IL" smtClean="0"/>
              <a:t>י"ד/סיון/תשפ"ה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FCD7FA9-8261-433A-9088-C6CAC6011C8F}" type="slidenum">
              <a:rPr lang="he-IL" smtClean="0"/>
              <a:t>‹#›</a:t>
            </a:fld>
            <a:endParaRPr lang="he-IL"/>
          </a:p>
        </p:txBody>
      </p:sp>
    </p:spTree>
    <p:extLst>
      <p:ext uri="{BB962C8B-B14F-4D97-AF65-F5344CB8AC3E}">
        <p14:creationId xmlns:p14="http://schemas.microsoft.com/office/powerpoint/2010/main" val="2366381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E41EBCDB-A604-4B8F-B2D2-DA6CBA833BF4}" type="datetimeFigureOut">
              <a:rPr lang="he-IL" smtClean="0"/>
              <a:t>י"ד/סיון/תשפ"ה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FCD7FA9-8261-433A-9088-C6CAC6011C8F}" type="slidenum">
              <a:rPr lang="he-IL" smtClean="0"/>
              <a:t>‹#›</a:t>
            </a:fld>
            <a:endParaRPr lang="he-IL"/>
          </a:p>
        </p:txBody>
      </p:sp>
    </p:spTree>
    <p:extLst>
      <p:ext uri="{BB962C8B-B14F-4D97-AF65-F5344CB8AC3E}">
        <p14:creationId xmlns:p14="http://schemas.microsoft.com/office/powerpoint/2010/main" val="1200598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he-I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E41EBCDB-A604-4B8F-B2D2-DA6CBA833BF4}" type="datetimeFigureOut">
              <a:rPr lang="he-IL" smtClean="0"/>
              <a:t>י"ד/סיון/תשפ"ה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FCD7FA9-8261-433A-9088-C6CAC6011C8F}" type="slidenum">
              <a:rPr lang="he-IL" smtClean="0"/>
              <a:t>‹#›</a:t>
            </a:fld>
            <a:endParaRPr lang="he-IL"/>
          </a:p>
        </p:txBody>
      </p:sp>
    </p:spTree>
    <p:extLst>
      <p:ext uri="{BB962C8B-B14F-4D97-AF65-F5344CB8AC3E}">
        <p14:creationId xmlns:p14="http://schemas.microsoft.com/office/powerpoint/2010/main" val="1086086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10"/>
          </p:nvPr>
        </p:nvSpPr>
        <p:spPr/>
        <p:txBody>
          <a:bodyPr/>
          <a:lstStyle/>
          <a:p>
            <a:fld id="{E41EBCDB-A604-4B8F-B2D2-DA6CBA833BF4}" type="datetimeFigureOut">
              <a:rPr lang="he-IL" smtClean="0"/>
              <a:t>י"ד/סיון/תשפ"ה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FCD7FA9-8261-433A-9088-C6CAC6011C8F}" type="slidenum">
              <a:rPr lang="he-IL" smtClean="0"/>
              <a:t>‹#›</a:t>
            </a:fld>
            <a:endParaRPr lang="he-IL"/>
          </a:p>
        </p:txBody>
      </p:sp>
    </p:spTree>
    <p:extLst>
      <p:ext uri="{BB962C8B-B14F-4D97-AF65-F5344CB8AC3E}">
        <p14:creationId xmlns:p14="http://schemas.microsoft.com/office/powerpoint/2010/main" val="1836883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he-I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1EBCDB-A604-4B8F-B2D2-DA6CBA833BF4}" type="datetimeFigureOut">
              <a:rPr lang="he-IL" smtClean="0"/>
              <a:t>י"ד/סיון/תשפ"ה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2FCD7FA9-8261-433A-9088-C6CAC6011C8F}" type="slidenum">
              <a:rPr lang="he-IL" smtClean="0"/>
              <a:t>‹#›</a:t>
            </a:fld>
            <a:endParaRPr lang="he-IL"/>
          </a:p>
        </p:txBody>
      </p:sp>
    </p:spTree>
    <p:extLst>
      <p:ext uri="{BB962C8B-B14F-4D97-AF65-F5344CB8AC3E}">
        <p14:creationId xmlns:p14="http://schemas.microsoft.com/office/powerpoint/2010/main" val="44605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Date Placeholder 4"/>
          <p:cNvSpPr>
            <a:spLocks noGrp="1"/>
          </p:cNvSpPr>
          <p:nvPr>
            <p:ph type="dt" sz="half" idx="10"/>
          </p:nvPr>
        </p:nvSpPr>
        <p:spPr/>
        <p:txBody>
          <a:bodyPr/>
          <a:lstStyle/>
          <a:p>
            <a:fld id="{E41EBCDB-A604-4B8F-B2D2-DA6CBA833BF4}" type="datetimeFigureOut">
              <a:rPr lang="he-IL" smtClean="0"/>
              <a:t>י"ד/סיון/תשפ"ה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FCD7FA9-8261-433A-9088-C6CAC6011C8F}" type="slidenum">
              <a:rPr lang="he-IL" smtClean="0"/>
              <a:t>‹#›</a:t>
            </a:fld>
            <a:endParaRPr lang="he-IL"/>
          </a:p>
        </p:txBody>
      </p:sp>
    </p:spTree>
    <p:extLst>
      <p:ext uri="{BB962C8B-B14F-4D97-AF65-F5344CB8AC3E}">
        <p14:creationId xmlns:p14="http://schemas.microsoft.com/office/powerpoint/2010/main" val="2679950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he-I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7" name="Date Placeholder 6"/>
          <p:cNvSpPr>
            <a:spLocks noGrp="1"/>
          </p:cNvSpPr>
          <p:nvPr>
            <p:ph type="dt" sz="half" idx="10"/>
          </p:nvPr>
        </p:nvSpPr>
        <p:spPr/>
        <p:txBody>
          <a:bodyPr/>
          <a:lstStyle/>
          <a:p>
            <a:fld id="{E41EBCDB-A604-4B8F-B2D2-DA6CBA833BF4}" type="datetimeFigureOut">
              <a:rPr lang="he-IL" smtClean="0"/>
              <a:t>י"ד/סיון/תשפ"ה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2FCD7FA9-8261-433A-9088-C6CAC6011C8F}" type="slidenum">
              <a:rPr lang="he-IL" smtClean="0"/>
              <a:t>‹#›</a:t>
            </a:fld>
            <a:endParaRPr lang="he-IL"/>
          </a:p>
        </p:txBody>
      </p:sp>
    </p:spTree>
    <p:extLst>
      <p:ext uri="{BB962C8B-B14F-4D97-AF65-F5344CB8AC3E}">
        <p14:creationId xmlns:p14="http://schemas.microsoft.com/office/powerpoint/2010/main" val="288621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he-IL"/>
          </a:p>
        </p:txBody>
      </p:sp>
      <p:sp>
        <p:nvSpPr>
          <p:cNvPr id="3" name="Date Placeholder 2"/>
          <p:cNvSpPr>
            <a:spLocks noGrp="1"/>
          </p:cNvSpPr>
          <p:nvPr>
            <p:ph type="dt" sz="half" idx="10"/>
          </p:nvPr>
        </p:nvSpPr>
        <p:spPr/>
        <p:txBody>
          <a:bodyPr/>
          <a:lstStyle/>
          <a:p>
            <a:fld id="{E41EBCDB-A604-4B8F-B2D2-DA6CBA833BF4}" type="datetimeFigureOut">
              <a:rPr lang="he-IL" smtClean="0"/>
              <a:t>י"ד/סיון/תשפ"ה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2FCD7FA9-8261-433A-9088-C6CAC6011C8F}" type="slidenum">
              <a:rPr lang="he-IL" smtClean="0"/>
              <a:t>‹#›</a:t>
            </a:fld>
            <a:endParaRPr lang="he-IL"/>
          </a:p>
        </p:txBody>
      </p:sp>
    </p:spTree>
    <p:extLst>
      <p:ext uri="{BB962C8B-B14F-4D97-AF65-F5344CB8AC3E}">
        <p14:creationId xmlns:p14="http://schemas.microsoft.com/office/powerpoint/2010/main" val="3334876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1EBCDB-A604-4B8F-B2D2-DA6CBA833BF4}" type="datetimeFigureOut">
              <a:rPr lang="he-IL" smtClean="0"/>
              <a:t>י"ד/סיון/תשפ"ה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2FCD7FA9-8261-433A-9088-C6CAC6011C8F}" type="slidenum">
              <a:rPr lang="he-IL" smtClean="0"/>
              <a:t>‹#›</a:t>
            </a:fld>
            <a:endParaRPr lang="he-IL"/>
          </a:p>
        </p:txBody>
      </p:sp>
    </p:spTree>
    <p:extLst>
      <p:ext uri="{BB962C8B-B14F-4D97-AF65-F5344CB8AC3E}">
        <p14:creationId xmlns:p14="http://schemas.microsoft.com/office/powerpoint/2010/main" val="3676215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1EBCDB-A604-4B8F-B2D2-DA6CBA833BF4}" type="datetimeFigureOut">
              <a:rPr lang="he-IL" smtClean="0"/>
              <a:t>י"ד/סיון/תשפ"ה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FCD7FA9-8261-433A-9088-C6CAC6011C8F}" type="slidenum">
              <a:rPr lang="he-IL" smtClean="0"/>
              <a:t>‹#›</a:t>
            </a:fld>
            <a:endParaRPr lang="he-IL"/>
          </a:p>
        </p:txBody>
      </p:sp>
    </p:spTree>
    <p:extLst>
      <p:ext uri="{BB962C8B-B14F-4D97-AF65-F5344CB8AC3E}">
        <p14:creationId xmlns:p14="http://schemas.microsoft.com/office/powerpoint/2010/main" val="3525023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he-I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1EBCDB-A604-4B8F-B2D2-DA6CBA833BF4}" type="datetimeFigureOut">
              <a:rPr lang="he-IL" smtClean="0"/>
              <a:t>י"ד/סיון/תשפ"ה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2FCD7FA9-8261-433A-9088-C6CAC6011C8F}" type="slidenum">
              <a:rPr lang="he-IL" smtClean="0"/>
              <a:t>‹#›</a:t>
            </a:fld>
            <a:endParaRPr lang="he-IL"/>
          </a:p>
        </p:txBody>
      </p:sp>
    </p:spTree>
    <p:extLst>
      <p:ext uri="{BB962C8B-B14F-4D97-AF65-F5344CB8AC3E}">
        <p14:creationId xmlns:p14="http://schemas.microsoft.com/office/powerpoint/2010/main" val="90069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he-I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1EBCDB-A604-4B8F-B2D2-DA6CBA833BF4}" type="datetimeFigureOut">
              <a:rPr lang="he-IL" smtClean="0"/>
              <a:t>י"ד/סיון/תשפ"ה</a:t>
            </a:fld>
            <a:endParaRPr lang="he-I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e-I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CD7FA9-8261-433A-9088-C6CAC6011C8F}" type="slidenum">
              <a:rPr lang="he-IL" smtClean="0"/>
              <a:t>‹#›</a:t>
            </a:fld>
            <a:endParaRPr lang="he-IL"/>
          </a:p>
        </p:txBody>
      </p:sp>
    </p:spTree>
    <p:extLst>
      <p:ext uri="{BB962C8B-B14F-4D97-AF65-F5344CB8AC3E}">
        <p14:creationId xmlns:p14="http://schemas.microsoft.com/office/powerpoint/2010/main" val="2235932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researchgate.net/publication/375164766_MF-SET_A_Multitask_Learning_Framework_for_Student_Evaluation_of_Teaching" TargetMode="External"/><Relationship Id="rId2" Type="http://schemas.openxmlformats.org/officeDocument/2006/relationships/hyperlink" Target="https://www.researchgate.net/publication/319052290_Sentiment_analysis_of_student_feedback_using_machine_learning_and_lexicon_based_approach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3683"/>
            <a:ext cx="9144000" cy="1559877"/>
          </a:xfrm>
        </p:spPr>
        <p:txBody>
          <a:bodyPr/>
          <a:lstStyle/>
          <a:p>
            <a:r>
              <a:rPr lang="en-US" b="1" dirty="0" smtClean="0"/>
              <a:t>Course review Classifier</a:t>
            </a:r>
            <a:endParaRPr lang="he-IL" dirty="0"/>
          </a:p>
        </p:txBody>
      </p:sp>
      <p:sp>
        <p:nvSpPr>
          <p:cNvPr id="3" name="Subtitle 2"/>
          <p:cNvSpPr>
            <a:spLocks noGrp="1"/>
          </p:cNvSpPr>
          <p:nvPr>
            <p:ph type="subTitle" idx="1"/>
          </p:nvPr>
        </p:nvSpPr>
        <p:spPr>
          <a:xfrm>
            <a:off x="1432560" y="3007678"/>
            <a:ext cx="9144000" cy="1655762"/>
          </a:xfrm>
        </p:spPr>
        <p:txBody>
          <a:bodyPr>
            <a:normAutofit lnSpcReduction="10000"/>
          </a:bodyPr>
          <a:lstStyle/>
          <a:p>
            <a:r>
              <a:rPr lang="en-US" dirty="0" err="1" smtClean="0"/>
              <a:t>Lukovsski</a:t>
            </a:r>
            <a:r>
              <a:rPr lang="en-US" dirty="0" smtClean="0"/>
              <a:t> Gleb</a:t>
            </a:r>
            <a:endParaRPr lang="he-IL" dirty="0" smtClean="0"/>
          </a:p>
          <a:p>
            <a:r>
              <a:rPr lang="en-US" dirty="0" smtClean="0"/>
              <a:t>Valentin </a:t>
            </a:r>
            <a:r>
              <a:rPr lang="en-US" dirty="0" err="1" smtClean="0"/>
              <a:t>Gundorov</a:t>
            </a:r>
            <a:endParaRPr lang="en-US" dirty="0" smtClean="0"/>
          </a:p>
          <a:p>
            <a:r>
              <a:rPr lang="en-US" dirty="0" smtClean="0"/>
              <a:t>Ron </a:t>
            </a:r>
            <a:r>
              <a:rPr lang="en-US" dirty="0" err="1" smtClean="0"/>
              <a:t>Twito</a:t>
            </a:r>
            <a:endParaRPr lang="en-US" dirty="0" smtClean="0"/>
          </a:p>
          <a:p>
            <a:r>
              <a:rPr lang="en-US" dirty="0" smtClean="0"/>
              <a:t>Omer </a:t>
            </a:r>
            <a:r>
              <a:rPr lang="en-US" dirty="0" err="1" smtClean="0"/>
              <a:t>Zaadi</a:t>
            </a:r>
            <a:endParaRPr lang="he-IL" dirty="0"/>
          </a:p>
        </p:txBody>
      </p:sp>
    </p:spTree>
    <p:extLst>
      <p:ext uri="{BB962C8B-B14F-4D97-AF65-F5344CB8AC3E}">
        <p14:creationId xmlns:p14="http://schemas.microsoft.com/office/powerpoint/2010/main" val="3864376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1029335"/>
          </a:xfrm>
        </p:spPr>
        <p:txBody>
          <a:bodyPr/>
          <a:lstStyle/>
          <a:p>
            <a:pPr algn="ctr"/>
            <a:r>
              <a:rPr lang="en-US" b="1" dirty="0" smtClean="0"/>
              <a:t>Background and Motivation</a:t>
            </a:r>
            <a:endParaRPr lang="he-IL" b="1" dirty="0"/>
          </a:p>
        </p:txBody>
      </p:sp>
      <p:sp>
        <p:nvSpPr>
          <p:cNvPr id="3" name="Content Placeholder 2"/>
          <p:cNvSpPr>
            <a:spLocks noGrp="1"/>
          </p:cNvSpPr>
          <p:nvPr>
            <p:ph idx="1"/>
          </p:nvPr>
        </p:nvSpPr>
        <p:spPr>
          <a:xfrm>
            <a:off x="320040" y="1576388"/>
            <a:ext cx="11287125" cy="5032375"/>
          </a:xfrm>
        </p:spPr>
        <p:txBody>
          <a:bodyPr/>
          <a:lstStyle/>
          <a:p>
            <a:r>
              <a:rPr lang="en-US" b="1" dirty="0" smtClean="0"/>
              <a:t>The Goal: </a:t>
            </a:r>
            <a:r>
              <a:rPr lang="en-US" dirty="0" smtClean="0"/>
              <a:t>To determine whether there is added value in using a “smart” model over a “dumber” one in order to precisely extract from a course feedback, the course’s difficulty level, level of interest, level of usefulness and the teaching quality on a scale of 1–3.</a:t>
            </a:r>
          </a:p>
          <a:p>
            <a:pPr marL="0" indent="0">
              <a:buNone/>
            </a:pPr>
            <a:endParaRPr lang="en-US" dirty="0" smtClean="0"/>
          </a:p>
          <a:p>
            <a:r>
              <a:rPr lang="en-US" b="1" dirty="0" smtClean="0"/>
              <a:t>Dataset: </a:t>
            </a:r>
            <a:r>
              <a:rPr lang="en-US" dirty="0" smtClean="0"/>
              <a:t>Two sets of course reviews, with 4 labels each. First set was manually labeled and the second one was generated and labeled using </a:t>
            </a:r>
            <a:r>
              <a:rPr lang="en-US" dirty="0" err="1" smtClean="0"/>
              <a:t>ChatGPT</a:t>
            </a:r>
            <a:r>
              <a:rPr lang="en-US" dirty="0" smtClean="0"/>
              <a:t>. Each label is tagged on a scale of 1–3, or 0 if the response does not refer to the label.</a:t>
            </a:r>
          </a:p>
          <a:p>
            <a:endParaRPr lang="en-US" dirty="0" smtClean="0"/>
          </a:p>
          <a:p>
            <a:r>
              <a:rPr lang="en-US" b="1" dirty="0" smtClean="0"/>
              <a:t>Evaluation: </a:t>
            </a:r>
            <a:r>
              <a:rPr lang="en-US" dirty="0" smtClean="0"/>
              <a:t>Accuracy: Exact match of labels, 4 of 4  and  3 of 4. </a:t>
            </a:r>
          </a:p>
          <a:p>
            <a:endParaRPr lang="he-IL" dirty="0"/>
          </a:p>
        </p:txBody>
      </p:sp>
    </p:spTree>
    <p:extLst>
      <p:ext uri="{BB962C8B-B14F-4D97-AF65-F5344CB8AC3E}">
        <p14:creationId xmlns:p14="http://schemas.microsoft.com/office/powerpoint/2010/main" val="1727050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1984" y="-63500"/>
            <a:ext cx="10515600" cy="995045"/>
          </a:xfrm>
        </p:spPr>
        <p:txBody>
          <a:bodyPr>
            <a:normAutofit/>
          </a:bodyPr>
          <a:lstStyle/>
          <a:p>
            <a:pPr algn="ctr"/>
            <a:r>
              <a:rPr lang="en-US" sz="5300" b="1" dirty="0" smtClean="0">
                <a:effectLst>
                  <a:outerShdw blurRad="38100" dist="38100" dir="2700000" algn="tl">
                    <a:srgbClr val="000000">
                      <a:alpha val="43137"/>
                    </a:srgbClr>
                  </a:outerShdw>
                </a:effectLst>
              </a:rPr>
              <a:t>Prior Art</a:t>
            </a:r>
            <a:endParaRPr lang="he-IL" sz="5300" b="1" dirty="0">
              <a:effectLst>
                <a:outerShdw blurRad="38100" dist="38100" dir="2700000" algn="tl">
                  <a:srgbClr val="000000">
                    <a:alpha val="43137"/>
                  </a:srgbClr>
                </a:outerShdw>
              </a:effectLst>
            </a:endParaRPr>
          </a:p>
        </p:txBody>
      </p:sp>
      <p:graphicFrame>
        <p:nvGraphicFramePr>
          <p:cNvPr id="4" name="object 6"/>
          <p:cNvGraphicFramePr>
            <a:graphicFrameLocks noGrp="1"/>
          </p:cNvGraphicFramePr>
          <p:nvPr>
            <p:extLst/>
          </p:nvPr>
        </p:nvGraphicFramePr>
        <p:xfrm>
          <a:off x="15241" y="801382"/>
          <a:ext cx="12176760" cy="8020055"/>
        </p:xfrm>
        <a:graphic>
          <a:graphicData uri="http://schemas.openxmlformats.org/drawingml/2006/table">
            <a:tbl>
              <a:tblPr firstRow="1" bandRow="1">
                <a:tableStyleId>{2D5ABB26-0587-4C30-8999-92F81FD0307C}</a:tableStyleId>
              </a:tblPr>
              <a:tblGrid>
                <a:gridCol w="1563777">
                  <a:extLst>
                    <a:ext uri="{9D8B030D-6E8A-4147-A177-3AD203B41FA5}">
                      <a16:colId xmlns:a16="http://schemas.microsoft.com/office/drawing/2014/main" val="20000"/>
                    </a:ext>
                  </a:extLst>
                </a:gridCol>
                <a:gridCol w="3344165">
                  <a:extLst>
                    <a:ext uri="{9D8B030D-6E8A-4147-A177-3AD203B41FA5}">
                      <a16:colId xmlns:a16="http://schemas.microsoft.com/office/drawing/2014/main" val="20001"/>
                    </a:ext>
                  </a:extLst>
                </a:gridCol>
                <a:gridCol w="3692830">
                  <a:extLst>
                    <a:ext uri="{9D8B030D-6E8A-4147-A177-3AD203B41FA5}">
                      <a16:colId xmlns:a16="http://schemas.microsoft.com/office/drawing/2014/main" val="20002"/>
                    </a:ext>
                  </a:extLst>
                </a:gridCol>
                <a:gridCol w="3575988">
                  <a:extLst>
                    <a:ext uri="{9D8B030D-6E8A-4147-A177-3AD203B41FA5}">
                      <a16:colId xmlns:a16="http://schemas.microsoft.com/office/drawing/2014/main" val="20003"/>
                    </a:ext>
                  </a:extLst>
                </a:gridCol>
              </a:tblGrid>
              <a:tr h="434983">
                <a:tc>
                  <a:txBody>
                    <a:bodyPr/>
                    <a:lstStyle/>
                    <a:p>
                      <a:pPr marL="110489">
                        <a:lnSpc>
                          <a:spcPct val="100000"/>
                        </a:lnSpc>
                        <a:spcBef>
                          <a:spcPts val="885"/>
                        </a:spcBef>
                      </a:pPr>
                      <a:r>
                        <a:rPr sz="1450" b="1" spc="-10" dirty="0">
                          <a:solidFill>
                            <a:srgbClr val="FFFFFF"/>
                          </a:solidFill>
                          <a:latin typeface="Arial"/>
                          <a:cs typeface="Arial"/>
                        </a:rPr>
                        <a:t>Criteria</a:t>
                      </a:r>
                      <a:endParaRPr sz="1450" dirty="0">
                        <a:latin typeface="Arial"/>
                        <a:cs typeface="Arial"/>
                      </a:endParaRPr>
                    </a:p>
                  </a:txBody>
                  <a:tcPr marL="0" marR="0" marT="1123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61FF"/>
                    </a:solidFill>
                  </a:tcPr>
                </a:tc>
                <a:tc>
                  <a:txBody>
                    <a:bodyPr/>
                    <a:lstStyle/>
                    <a:p>
                      <a:pPr marL="107950">
                        <a:lnSpc>
                          <a:spcPct val="100000"/>
                        </a:lnSpc>
                        <a:spcBef>
                          <a:spcPts val="885"/>
                        </a:spcBef>
                      </a:pPr>
                      <a:r>
                        <a:rPr sz="1450" b="1" dirty="0">
                          <a:solidFill>
                            <a:srgbClr val="FFFFFF"/>
                          </a:solidFill>
                          <a:latin typeface="Arial"/>
                          <a:cs typeface="Arial"/>
                        </a:rPr>
                        <a:t>Paper </a:t>
                      </a:r>
                      <a:r>
                        <a:rPr sz="1450" b="1" spc="-50" dirty="0">
                          <a:solidFill>
                            <a:srgbClr val="FFFFFF"/>
                          </a:solidFill>
                          <a:latin typeface="Arial"/>
                          <a:cs typeface="Arial"/>
                        </a:rPr>
                        <a:t>1</a:t>
                      </a:r>
                      <a:endParaRPr sz="1450">
                        <a:latin typeface="Arial"/>
                        <a:cs typeface="Arial"/>
                      </a:endParaRPr>
                    </a:p>
                  </a:txBody>
                  <a:tcPr marL="0" marR="0" marT="1123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61FF"/>
                    </a:solidFill>
                  </a:tcPr>
                </a:tc>
                <a:tc>
                  <a:txBody>
                    <a:bodyPr/>
                    <a:lstStyle/>
                    <a:p>
                      <a:pPr marL="106045">
                        <a:lnSpc>
                          <a:spcPct val="100000"/>
                        </a:lnSpc>
                        <a:spcBef>
                          <a:spcPts val="885"/>
                        </a:spcBef>
                      </a:pPr>
                      <a:r>
                        <a:rPr sz="1450" b="1" dirty="0">
                          <a:solidFill>
                            <a:srgbClr val="FFFFFF"/>
                          </a:solidFill>
                          <a:latin typeface="Arial"/>
                          <a:cs typeface="Arial"/>
                        </a:rPr>
                        <a:t>Paper </a:t>
                      </a:r>
                      <a:r>
                        <a:rPr sz="1450" b="1" spc="-50" dirty="0">
                          <a:solidFill>
                            <a:srgbClr val="FFFFFF"/>
                          </a:solidFill>
                          <a:latin typeface="Arial"/>
                          <a:cs typeface="Arial"/>
                        </a:rPr>
                        <a:t>2</a:t>
                      </a:r>
                      <a:endParaRPr sz="1450" dirty="0">
                        <a:latin typeface="Arial"/>
                        <a:cs typeface="Arial"/>
                      </a:endParaRPr>
                    </a:p>
                  </a:txBody>
                  <a:tcPr marL="0" marR="0" marT="1123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61FF"/>
                    </a:solidFill>
                  </a:tcPr>
                </a:tc>
                <a:tc>
                  <a:txBody>
                    <a:bodyPr/>
                    <a:lstStyle/>
                    <a:p>
                      <a:pPr marL="112395">
                        <a:lnSpc>
                          <a:spcPct val="100000"/>
                        </a:lnSpc>
                        <a:spcBef>
                          <a:spcPts val="885"/>
                        </a:spcBef>
                      </a:pPr>
                      <a:r>
                        <a:rPr sz="1450" b="1" dirty="0">
                          <a:solidFill>
                            <a:srgbClr val="FFFFFF"/>
                          </a:solidFill>
                          <a:latin typeface="Arial"/>
                          <a:cs typeface="Arial"/>
                        </a:rPr>
                        <a:t>Paper </a:t>
                      </a:r>
                      <a:r>
                        <a:rPr sz="1450" b="1" spc="-50" dirty="0">
                          <a:solidFill>
                            <a:srgbClr val="FFFFFF"/>
                          </a:solidFill>
                          <a:latin typeface="Arial"/>
                          <a:cs typeface="Arial"/>
                        </a:rPr>
                        <a:t>3</a:t>
                      </a:r>
                      <a:endParaRPr sz="1450">
                        <a:latin typeface="Arial"/>
                        <a:cs typeface="Arial"/>
                      </a:endParaRPr>
                    </a:p>
                  </a:txBody>
                  <a:tcPr marL="0" marR="0" marT="11239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961FF"/>
                    </a:solidFill>
                  </a:tcPr>
                </a:tc>
                <a:extLst>
                  <a:ext uri="{0D108BD9-81ED-4DB2-BD59-A6C34878D82A}">
                    <a16:rowId xmlns:a16="http://schemas.microsoft.com/office/drawing/2014/main" val="10000"/>
                  </a:ext>
                </a:extLst>
              </a:tr>
              <a:tr h="2204527">
                <a:tc>
                  <a:txBody>
                    <a:bodyPr/>
                    <a:lstStyle/>
                    <a:p>
                      <a:pPr marL="92710">
                        <a:lnSpc>
                          <a:spcPct val="100000"/>
                        </a:lnSpc>
                        <a:spcBef>
                          <a:spcPts val="745"/>
                        </a:spcBef>
                      </a:pPr>
                      <a:r>
                        <a:rPr sz="1450" spc="-10" dirty="0">
                          <a:solidFill>
                            <a:srgbClr val="333333"/>
                          </a:solidFill>
                          <a:latin typeface="Arial"/>
                          <a:cs typeface="Arial"/>
                        </a:rPr>
                        <a:t>Source/Title</a:t>
                      </a:r>
                      <a:endParaRPr sz="1450" dirty="0">
                        <a:latin typeface="Arial"/>
                        <a:cs typeface="Arial"/>
                      </a:endParaRPr>
                    </a:p>
                  </a:txBody>
                  <a:tcPr marL="0" marR="0" marT="946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tc>
                  <a:txBody>
                    <a:bodyPr/>
                    <a:lstStyle/>
                    <a:p>
                      <a:r>
                        <a:rPr lang="en-US" sz="1200" dirty="0">
                          <a:cs typeface="+mn-cs"/>
                        </a:rPr>
                        <a:t>“</a:t>
                      </a:r>
                      <a:r>
                        <a:rPr lang="en-US" sz="1200" spc="-10" dirty="0">
                          <a:solidFill>
                            <a:srgbClr val="333333"/>
                          </a:solidFill>
                          <a:latin typeface="Arial"/>
                          <a:ea typeface="+mn-ea"/>
                          <a:cs typeface="+mn-cs"/>
                        </a:rPr>
                        <a:t>Sentiment Analysis of Student Feedback Using Machine Learning and Lexicon-Based Approaches”, 2017</a:t>
                      </a:r>
                      <a:r>
                        <a:rPr lang="en-US" sz="1200" spc="-10" dirty="0" smtClean="0">
                          <a:solidFill>
                            <a:srgbClr val="333333"/>
                          </a:solidFill>
                          <a:latin typeface="Arial"/>
                          <a:ea typeface="+mn-ea"/>
                          <a:cs typeface="+mn-cs"/>
                        </a:rPr>
                        <a:t>.</a:t>
                      </a:r>
                    </a:p>
                    <a:p>
                      <a:r>
                        <a:rPr lang="en-US" sz="1200" spc="-10" dirty="0" smtClean="0">
                          <a:solidFill>
                            <a:srgbClr val="333333"/>
                          </a:solidFill>
                          <a:latin typeface="Arial"/>
                          <a:ea typeface="+mn-ea"/>
                          <a:cs typeface="+mn-cs"/>
                        </a:rPr>
                        <a:t>Institute of Business Administration(IBA).</a:t>
                      </a:r>
                      <a:endParaRPr lang="en-US" sz="1200" spc="-10" dirty="0">
                        <a:solidFill>
                          <a:srgbClr val="333333"/>
                        </a:solidFill>
                        <a:latin typeface="Arial"/>
                        <a:ea typeface="+mn-ea"/>
                        <a:cs typeface="+mn-cs"/>
                      </a:endParaRPr>
                    </a:p>
                    <a:p>
                      <a:endParaRPr lang="en-US" sz="1200" spc="-10" dirty="0">
                        <a:solidFill>
                          <a:srgbClr val="333333"/>
                        </a:solidFill>
                        <a:latin typeface="Arial"/>
                        <a:ea typeface="+mn-ea"/>
                        <a:cs typeface="+mn-cs"/>
                      </a:endParaRPr>
                    </a:p>
                    <a:p>
                      <a:r>
                        <a:rPr lang="en-US" sz="1200" spc="-10" dirty="0">
                          <a:solidFill>
                            <a:srgbClr val="333333"/>
                          </a:solidFill>
                          <a:latin typeface="Arial"/>
                          <a:ea typeface="+mn-ea"/>
                          <a:cs typeface="+mn-cs"/>
                          <a:hlinkClick r:id="rId2"/>
                        </a:rPr>
                        <a:t>https://</a:t>
                      </a:r>
                      <a:r>
                        <a:rPr lang="en-US" sz="1200" spc="-10" dirty="0" smtClean="0">
                          <a:solidFill>
                            <a:srgbClr val="333333"/>
                          </a:solidFill>
                          <a:latin typeface="Arial"/>
                          <a:ea typeface="+mn-ea"/>
                          <a:cs typeface="+mn-cs"/>
                          <a:hlinkClick r:id="rId2"/>
                        </a:rPr>
                        <a:t>www.researchgate.net/publication/319052290_Sentiment_analysis_of_student_feedback_using_machine_learning_and_lexicon_based_approaches</a:t>
                      </a:r>
                      <a:endParaRPr lang="he-IL" sz="1200" spc="-10" dirty="0" smtClean="0">
                        <a:solidFill>
                          <a:srgbClr val="333333"/>
                        </a:solidFill>
                        <a:latin typeface="Arial"/>
                        <a:ea typeface="+mn-ea"/>
                        <a:cs typeface="+mn-cs"/>
                      </a:endParaRPr>
                    </a:p>
                    <a:p>
                      <a:endParaRPr lang="en-US" sz="1200" spc="-10" dirty="0">
                        <a:solidFill>
                          <a:srgbClr val="333333"/>
                        </a:solidFill>
                        <a:latin typeface="Arial"/>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tc>
                  <a:txBody>
                    <a:bodyPr/>
                    <a:lstStyle/>
                    <a:p>
                      <a:pPr marL="88265" marR="370840" lvl="0" indent="0" algn="ctr" defTabSz="914400" rtl="0" eaLnBrk="1" fontAlgn="auto" latinLnBrk="0" hangingPunct="1">
                        <a:lnSpc>
                          <a:spcPct val="108200"/>
                        </a:lnSpc>
                        <a:spcBef>
                          <a:spcPts val="605"/>
                        </a:spcBef>
                        <a:spcAft>
                          <a:spcPts val="0"/>
                        </a:spcAft>
                        <a:buClrTx/>
                        <a:buSzTx/>
                        <a:buFontTx/>
                        <a:buNone/>
                        <a:tabLst/>
                        <a:defRPr/>
                      </a:pPr>
                      <a:r>
                        <a:rPr lang="en-US" sz="1200" dirty="0" smtClean="0">
                          <a:cs typeface="+mn-cs"/>
                        </a:rPr>
                        <a:t>MF-SET: A Multitask Learning Framework for Student Evaluation of Teaching (2023), </a:t>
                      </a:r>
                      <a:r>
                        <a:rPr lang="en-US" sz="1200" dirty="0" smtClean="0">
                          <a:cs typeface="+mn-cs"/>
                          <a:hlinkClick r:id="rId3"/>
                        </a:rPr>
                        <a:t>link</a:t>
                      </a:r>
                      <a:endParaRPr lang="en-US" sz="1200" dirty="0" smtClean="0">
                        <a:cs typeface="+mn-cs"/>
                      </a:endParaRPr>
                    </a:p>
                    <a:p>
                      <a:pPr marL="88265" marR="370840" lvl="0" indent="0" algn="ctr" defTabSz="914400" rtl="0" eaLnBrk="1" fontAlgn="auto" latinLnBrk="0" hangingPunct="1">
                        <a:lnSpc>
                          <a:spcPct val="108200"/>
                        </a:lnSpc>
                        <a:spcBef>
                          <a:spcPts val="605"/>
                        </a:spcBef>
                        <a:spcAft>
                          <a:spcPts val="0"/>
                        </a:spcAft>
                        <a:buClrTx/>
                        <a:buSzTx/>
                        <a:buFontTx/>
                        <a:buNone/>
                        <a:tabLst/>
                        <a:defRPr/>
                      </a:pPr>
                      <a:r>
                        <a:rPr lang="en-US" sz="1200" dirty="0" smtClean="0">
                          <a:cs typeface="+mn-cs"/>
                        </a:rPr>
                        <a:t>2 tasks:</a:t>
                      </a:r>
                    </a:p>
                    <a:p>
                      <a:r>
                        <a:rPr lang="en-US" sz="1200" dirty="0" smtClean="0"/>
                        <a:t>  1.. Tag three labels—“intellectual challenge offered,”  </a:t>
                      </a:r>
                    </a:p>
                    <a:p>
                      <a:r>
                        <a:rPr lang="en-US" sz="1200" dirty="0" smtClean="0"/>
                        <a:t>        “average recommendation,” and “average learning </a:t>
                      </a:r>
                    </a:p>
                    <a:p>
                      <a:r>
                        <a:rPr lang="en-US" sz="1200" dirty="0" smtClean="0"/>
                        <a:t>         guidance”—on a scale of 1–3.</a:t>
                      </a:r>
                    </a:p>
                    <a:p>
                      <a:endParaRPr lang="en-US" sz="1200" dirty="0" smtClean="0"/>
                    </a:p>
                    <a:p>
                      <a:r>
                        <a:rPr lang="en-US" sz="1200" dirty="0" smtClean="0"/>
                        <a:t>  2. Assign the response to the aspects it refers to.</a:t>
                      </a:r>
                    </a:p>
                    <a:p>
                      <a:pPr marL="88265" marR="370840" lvl="0" indent="0" algn="ctr" defTabSz="914400" rtl="0" eaLnBrk="1" fontAlgn="auto" latinLnBrk="0" hangingPunct="1">
                        <a:lnSpc>
                          <a:spcPct val="108200"/>
                        </a:lnSpc>
                        <a:spcBef>
                          <a:spcPts val="605"/>
                        </a:spcBef>
                        <a:spcAft>
                          <a:spcPts val="0"/>
                        </a:spcAft>
                        <a:buClrTx/>
                        <a:buSzTx/>
                        <a:buFontTx/>
                        <a:buNone/>
                        <a:tabLst/>
                        <a:defRPr/>
                      </a:pPr>
                      <a:endParaRPr lang="en-US" sz="1200" dirty="0" smtClean="0">
                        <a:cs typeface="+mn-cs"/>
                      </a:endParaRPr>
                    </a:p>
                    <a:p>
                      <a:pPr marL="88265" marR="370840" algn="ctr">
                        <a:lnSpc>
                          <a:spcPct val="108200"/>
                        </a:lnSpc>
                        <a:spcBef>
                          <a:spcPts val="605"/>
                        </a:spcBef>
                      </a:pPr>
                      <a:endParaRPr sz="1200" dirty="0">
                        <a:latin typeface="Arial"/>
                        <a:cs typeface="+mn-cs"/>
                      </a:endParaRPr>
                    </a:p>
                  </a:txBody>
                  <a:tcPr marL="0" marR="0" marT="768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tc>
                  <a:txBody>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effectLst/>
                          <a:latin typeface="+mn-lt"/>
                          <a:ea typeface="+mn-ea"/>
                          <a:cs typeface="+mn-cs"/>
                        </a:rPr>
                        <a:t>Deep Learning for Opinion Mining and Topic Classification of Course Reviews.</a:t>
                      </a:r>
                    </a:p>
                    <a:p>
                      <a:pPr marL="0" marR="0" lvl="0" indent="0" algn="ctr" defTabSz="914400" rtl="1"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effectLst/>
                          <a:latin typeface="+mn-lt"/>
                          <a:ea typeface="+mn-ea"/>
                          <a:cs typeface="+mn-cs"/>
                        </a:rPr>
                        <a:t>https://arxiv.org/pdf/2304.03394</a:t>
                      </a:r>
                    </a:p>
                    <a:p>
                      <a:pPr marL="94615" marR="290830">
                        <a:lnSpc>
                          <a:spcPct val="108200"/>
                        </a:lnSpc>
                        <a:spcBef>
                          <a:spcPts val="605"/>
                        </a:spcBef>
                      </a:pPr>
                      <a:endParaRPr sz="1200" dirty="0">
                        <a:latin typeface="Arial"/>
                        <a:cs typeface="+mn-cs"/>
                      </a:endParaRPr>
                    </a:p>
                  </a:txBody>
                  <a:tcPr marL="0" marR="0" marT="768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extLst>
                  <a:ext uri="{0D108BD9-81ED-4DB2-BD59-A6C34878D82A}">
                    <a16:rowId xmlns:a16="http://schemas.microsoft.com/office/drawing/2014/main" val="10001"/>
                  </a:ext>
                </a:extLst>
              </a:tr>
              <a:tr h="929195">
                <a:tc>
                  <a:txBody>
                    <a:bodyPr/>
                    <a:lstStyle/>
                    <a:p>
                      <a:pPr marL="92710">
                        <a:lnSpc>
                          <a:spcPct val="100000"/>
                        </a:lnSpc>
                        <a:spcBef>
                          <a:spcPts val="745"/>
                        </a:spcBef>
                      </a:pPr>
                      <a:r>
                        <a:rPr sz="1450" spc="-10" dirty="0">
                          <a:solidFill>
                            <a:srgbClr val="333333"/>
                          </a:solidFill>
                          <a:latin typeface="Arial"/>
                          <a:cs typeface="Arial"/>
                        </a:rPr>
                        <a:t>Approach/Model</a:t>
                      </a:r>
                      <a:endParaRPr sz="1450">
                        <a:latin typeface="Arial"/>
                        <a:cs typeface="Arial"/>
                      </a:endParaRPr>
                    </a:p>
                  </a:txBody>
                  <a:tcPr marL="0" marR="0" marT="946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6F6">
                        <a:alpha val="70199"/>
                      </a:srgbClr>
                    </a:solidFill>
                  </a:tcPr>
                </a:tc>
                <a:tc>
                  <a:txBody>
                    <a:bodyPr/>
                    <a:lstStyle/>
                    <a:p>
                      <a:pPr marL="90170" marR="257175">
                        <a:lnSpc>
                          <a:spcPct val="108200"/>
                        </a:lnSpc>
                        <a:spcBef>
                          <a:spcPts val="605"/>
                        </a:spcBef>
                      </a:pPr>
                      <a:r>
                        <a:rPr lang="en-US" sz="1200" dirty="0">
                          <a:solidFill>
                            <a:srgbClr val="333333"/>
                          </a:solidFill>
                          <a:latin typeface="Arial"/>
                          <a:cs typeface="+mn-cs"/>
                        </a:rPr>
                        <a:t>  TF-IDF + features Machine Learning models</a:t>
                      </a:r>
                      <a:r>
                        <a:rPr lang="en-US" sz="1200" dirty="0" smtClean="0">
                          <a:solidFill>
                            <a:srgbClr val="333333"/>
                          </a:solidFill>
                          <a:latin typeface="Arial"/>
                          <a:cs typeface="+mn-cs"/>
                        </a:rPr>
                        <a:t>: SVM</a:t>
                      </a:r>
                      <a:r>
                        <a:rPr lang="en-US" sz="1200" baseline="0" dirty="0" smtClean="0">
                          <a:solidFill>
                            <a:srgbClr val="333333"/>
                          </a:solidFill>
                          <a:latin typeface="Arial"/>
                          <a:cs typeface="+mn-cs"/>
                        </a:rPr>
                        <a:t> and</a:t>
                      </a:r>
                      <a:r>
                        <a:rPr lang="en-US" sz="1200" dirty="0" smtClean="0">
                          <a:solidFill>
                            <a:srgbClr val="333333"/>
                          </a:solidFill>
                          <a:latin typeface="Arial"/>
                          <a:cs typeface="+mn-cs"/>
                        </a:rPr>
                        <a:t> </a:t>
                      </a:r>
                      <a:r>
                        <a:rPr lang="en-US" sz="1200" dirty="0">
                          <a:solidFill>
                            <a:srgbClr val="333333"/>
                          </a:solidFill>
                          <a:latin typeface="Arial"/>
                          <a:cs typeface="+mn-cs"/>
                        </a:rPr>
                        <a:t>Random </a:t>
                      </a:r>
                      <a:r>
                        <a:rPr lang="en-US" sz="1200" dirty="0" smtClean="0">
                          <a:solidFill>
                            <a:srgbClr val="333333"/>
                          </a:solidFill>
                          <a:latin typeface="Arial"/>
                          <a:cs typeface="+mn-cs"/>
                        </a:rPr>
                        <a:t>Forest</a:t>
                      </a:r>
                      <a:endParaRPr sz="1200" dirty="0">
                        <a:latin typeface="Arial"/>
                        <a:cs typeface="+mn-cs"/>
                      </a:endParaRPr>
                    </a:p>
                  </a:txBody>
                  <a:tcPr marL="0" marR="0" marT="768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6F6">
                        <a:alpha val="70199"/>
                      </a:srgbClr>
                    </a:solidFill>
                  </a:tcPr>
                </a:tc>
                <a:tc>
                  <a:txBody>
                    <a:bodyPr/>
                    <a:lstStyle/>
                    <a:p>
                      <a:pPr algn="ctr"/>
                      <a:r>
                        <a:rPr lang="en-US" sz="1200" dirty="0" smtClean="0">
                          <a:cs typeface="+mn-cs"/>
                        </a:rPr>
                        <a:t> BERT and GPT-3</a:t>
                      </a:r>
                    </a:p>
                  </a:txBody>
                  <a:tcPr marL="0" marR="0" marT="768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6F6">
                        <a:alpha val="70199"/>
                      </a:srgbClr>
                    </a:solidFill>
                  </a:tcPr>
                </a:tc>
                <a:tc>
                  <a:txBody>
                    <a:bodyPr/>
                    <a:lstStyle/>
                    <a:p>
                      <a:pPr marL="94615" marR="0" lvl="0" indent="0" algn="l" defTabSz="914400" rtl="0" eaLnBrk="1" fontAlgn="auto" latinLnBrk="0" hangingPunct="1">
                        <a:lnSpc>
                          <a:spcPct val="100000"/>
                        </a:lnSpc>
                        <a:spcBef>
                          <a:spcPts val="745"/>
                        </a:spcBef>
                        <a:spcAft>
                          <a:spcPts val="0"/>
                        </a:spcAft>
                        <a:buClrTx/>
                        <a:buSzTx/>
                        <a:buFontTx/>
                        <a:buNone/>
                        <a:tabLst/>
                        <a:defRPr/>
                      </a:pPr>
                      <a:r>
                        <a:rPr lang="en-US" sz="1200" i="1" dirty="0" err="1" smtClean="0">
                          <a:cs typeface="+mn-cs"/>
                        </a:rPr>
                        <a:t>RoBERTa</a:t>
                      </a:r>
                      <a:r>
                        <a:rPr lang="en-US" sz="1200" dirty="0" smtClean="0">
                          <a:cs typeface="+mn-cs"/>
                        </a:rPr>
                        <a:t>, </a:t>
                      </a:r>
                      <a:r>
                        <a:rPr lang="en-US" sz="1200" i="1" dirty="0" smtClean="0">
                          <a:cs typeface="+mn-cs"/>
                        </a:rPr>
                        <a:t>BERT</a:t>
                      </a:r>
                      <a:r>
                        <a:rPr lang="en-US" sz="1200" dirty="0" smtClean="0">
                          <a:cs typeface="+mn-cs"/>
                        </a:rPr>
                        <a:t>, </a:t>
                      </a:r>
                      <a:r>
                        <a:rPr lang="en-US" sz="1200" i="1" dirty="0" err="1" smtClean="0">
                          <a:cs typeface="+mn-cs"/>
                        </a:rPr>
                        <a:t>XLNet</a:t>
                      </a:r>
                      <a:r>
                        <a:rPr lang="en-US" sz="1200" dirty="0" smtClean="0">
                          <a:cs typeface="+mn-cs"/>
                        </a:rPr>
                        <a:t>, CNN, LSTM, SVM, Naïve Bayes, k-NN</a:t>
                      </a:r>
                    </a:p>
                    <a:p>
                      <a:pPr marL="94615">
                        <a:lnSpc>
                          <a:spcPct val="100000"/>
                        </a:lnSpc>
                        <a:spcBef>
                          <a:spcPts val="745"/>
                        </a:spcBef>
                      </a:pPr>
                      <a:endParaRPr sz="1200" dirty="0">
                        <a:latin typeface="Arial"/>
                        <a:cs typeface="+mn-cs"/>
                      </a:endParaRPr>
                    </a:p>
                  </a:txBody>
                  <a:tcPr marL="0" marR="0" marT="946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6F6">
                        <a:alpha val="70199"/>
                      </a:srgbClr>
                    </a:solidFill>
                  </a:tcPr>
                </a:tc>
                <a:extLst>
                  <a:ext uri="{0D108BD9-81ED-4DB2-BD59-A6C34878D82A}">
                    <a16:rowId xmlns:a16="http://schemas.microsoft.com/office/drawing/2014/main" val="10002"/>
                  </a:ext>
                </a:extLst>
              </a:tr>
              <a:tr h="1385123">
                <a:tc>
                  <a:txBody>
                    <a:bodyPr/>
                    <a:lstStyle/>
                    <a:p>
                      <a:pPr marL="92710">
                        <a:lnSpc>
                          <a:spcPct val="100000"/>
                        </a:lnSpc>
                        <a:spcBef>
                          <a:spcPts val="745"/>
                        </a:spcBef>
                      </a:pPr>
                      <a:r>
                        <a:rPr sz="1450" spc="-20" dirty="0">
                          <a:solidFill>
                            <a:srgbClr val="333333"/>
                          </a:solidFill>
                          <a:latin typeface="Arial"/>
                          <a:cs typeface="Arial"/>
                        </a:rPr>
                        <a:t>Data</a:t>
                      </a:r>
                      <a:endParaRPr sz="1450">
                        <a:latin typeface="Arial"/>
                        <a:cs typeface="Arial"/>
                      </a:endParaRPr>
                    </a:p>
                  </a:txBody>
                  <a:tcPr marL="0" marR="0" marT="946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tc>
                  <a:txBody>
                    <a:bodyPr/>
                    <a:lstStyle/>
                    <a:p>
                      <a:pPr marL="90170" marR="650240">
                        <a:lnSpc>
                          <a:spcPct val="108200"/>
                        </a:lnSpc>
                        <a:spcBef>
                          <a:spcPts val="605"/>
                        </a:spcBef>
                      </a:pPr>
                      <a:r>
                        <a:rPr lang="he-IL" sz="1200" dirty="0" smtClean="0">
                          <a:solidFill>
                            <a:srgbClr val="333333"/>
                          </a:solidFill>
                          <a:latin typeface="Arial"/>
                          <a:cs typeface="+mn-cs"/>
                        </a:rPr>
                        <a:t>1230</a:t>
                      </a:r>
                      <a:r>
                        <a:rPr lang="en-US" sz="1200" dirty="0" smtClean="0">
                          <a:solidFill>
                            <a:srgbClr val="333333"/>
                          </a:solidFill>
                          <a:latin typeface="Arial"/>
                          <a:cs typeface="+mn-cs"/>
                        </a:rPr>
                        <a:t> </a:t>
                      </a:r>
                      <a:r>
                        <a:rPr lang="en-US" sz="1200" dirty="0">
                          <a:solidFill>
                            <a:srgbClr val="333333"/>
                          </a:solidFill>
                          <a:latin typeface="Arial"/>
                          <a:cs typeface="+mn-cs"/>
                        </a:rPr>
                        <a:t>open-ended student feedback </a:t>
                      </a:r>
                      <a:r>
                        <a:rPr lang="en-US" sz="1200" dirty="0" smtClean="0">
                          <a:solidFill>
                            <a:srgbClr val="333333"/>
                          </a:solidFill>
                          <a:latin typeface="Arial"/>
                          <a:cs typeface="+mn-cs"/>
                        </a:rPr>
                        <a:t>entries. 1</a:t>
                      </a:r>
                      <a:r>
                        <a:rPr lang="en-US" sz="1200" baseline="0" dirty="0" smtClean="0">
                          <a:solidFill>
                            <a:srgbClr val="333333"/>
                          </a:solidFill>
                          <a:latin typeface="Arial"/>
                          <a:cs typeface="+mn-cs"/>
                        </a:rPr>
                        <a:t> label,</a:t>
                      </a:r>
                      <a:r>
                        <a:rPr lang="en-US" sz="1200" dirty="0" smtClean="0">
                          <a:solidFill>
                            <a:srgbClr val="333333"/>
                          </a:solidFill>
                          <a:latin typeface="Arial"/>
                          <a:cs typeface="+mn-cs"/>
                        </a:rPr>
                        <a:t> </a:t>
                      </a:r>
                      <a:r>
                        <a:rPr lang="en-US" sz="1200" dirty="0">
                          <a:solidFill>
                            <a:srgbClr val="333333"/>
                          </a:solidFill>
                          <a:latin typeface="Arial"/>
                          <a:cs typeface="+mn-cs"/>
                        </a:rPr>
                        <a:t>m</a:t>
                      </a:r>
                      <a:r>
                        <a:rPr lang="en-US" sz="1200" dirty="0" smtClean="0">
                          <a:solidFill>
                            <a:srgbClr val="333333"/>
                          </a:solidFill>
                          <a:latin typeface="Arial"/>
                          <a:cs typeface="+mn-cs"/>
                        </a:rPr>
                        <a:t>anually </a:t>
                      </a:r>
                      <a:r>
                        <a:rPr lang="en-US" sz="1200" dirty="0">
                          <a:solidFill>
                            <a:srgbClr val="333333"/>
                          </a:solidFill>
                          <a:latin typeface="Arial"/>
                          <a:cs typeface="+mn-cs"/>
                        </a:rPr>
                        <a:t>labeled as Positive, Negative, or Neutral</a:t>
                      </a:r>
                      <a:endParaRPr sz="1200" dirty="0">
                        <a:latin typeface="Arial"/>
                        <a:cs typeface="+mn-cs"/>
                      </a:endParaRPr>
                    </a:p>
                  </a:txBody>
                  <a:tcPr marL="0" marR="0" marT="768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he-IL" sz="1100" dirty="0" smtClean="0">
                          <a:latin typeface="+mj-lt"/>
                          <a:cs typeface="+mn-cs"/>
                        </a:rPr>
                        <a:t> </a:t>
                      </a:r>
                      <a:r>
                        <a:rPr lang="he-IL" sz="1100" smtClean="0">
                          <a:latin typeface="+mj-lt"/>
                          <a:cs typeface="+mn-cs"/>
                        </a:rPr>
                        <a:t>3500  </a:t>
                      </a:r>
                      <a:r>
                        <a:rPr lang="en-US" sz="1100" smtClean="0">
                          <a:latin typeface="+mj-lt"/>
                          <a:cs typeface="+mn-cs"/>
                        </a:rPr>
                        <a:t> </a:t>
                      </a:r>
                      <a:r>
                        <a:rPr lang="en-US" sz="1100" kern="1200" dirty="0" smtClean="0">
                          <a:solidFill>
                            <a:schemeClr val="tx1"/>
                          </a:solidFill>
                          <a:latin typeface="+mn-lt"/>
                          <a:ea typeface="+mn-ea"/>
                          <a:cs typeface="+mn-cs"/>
                        </a:rPr>
                        <a:t>(BERT)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latin typeface="+mn-lt"/>
                          <a:ea typeface="+mn-ea"/>
                          <a:cs typeface="+mn-cs"/>
                        </a:rPr>
                        <a:t>   (3 labels: </a:t>
                      </a:r>
                      <a:r>
                        <a:rPr lang="en-US" sz="1100" kern="1200" dirty="0" smtClean="0">
                          <a:solidFill>
                            <a:schemeClr val="tx1"/>
                          </a:solidFill>
                          <a:effectLst/>
                          <a:latin typeface="+mn-lt"/>
                          <a:ea typeface="+mn-ea"/>
                          <a:cs typeface="+mn-cs"/>
                        </a:rPr>
                        <a:t>Intellectual Challenge, Recommendation, Learning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a:t>
                      </a:r>
                      <a:r>
                        <a:rPr lang="en-US" sz="1100" kern="1200" baseline="0" dirty="0" smtClean="0">
                          <a:solidFill>
                            <a:schemeClr val="tx1"/>
                          </a:solidFill>
                          <a:effectLst/>
                          <a:latin typeface="+mn-lt"/>
                          <a:ea typeface="+mn-ea"/>
                          <a:cs typeface="+mn-cs"/>
                        </a:rPr>
                        <a:t> </a:t>
                      </a:r>
                      <a:r>
                        <a:rPr lang="en-US" sz="1100" kern="1200" dirty="0" smtClean="0">
                          <a:solidFill>
                            <a:schemeClr val="tx1"/>
                          </a:solidFill>
                          <a:effectLst/>
                          <a:latin typeface="+mn-lt"/>
                          <a:ea typeface="+mn-ea"/>
                          <a:cs typeface="+mn-cs"/>
                        </a:rPr>
                        <a:t>Guidance)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smtClean="0">
                          <a:solidFill>
                            <a:schemeClr val="tx1"/>
                          </a:solidFill>
                          <a:effectLst/>
                          <a:latin typeface="+mn-lt"/>
                          <a:ea typeface="+mn-ea"/>
                          <a:cs typeface="+mn-cs"/>
                        </a:rPr>
                        <a:t>   ( 3 values -</a:t>
                      </a:r>
                      <a:r>
                        <a:rPr lang="en-US" sz="1100" dirty="0" smtClean="0"/>
                        <a:t>Needs Improvement, Satisfactory, Great</a:t>
                      </a:r>
                      <a:r>
                        <a:rPr lang="en-US" sz="1100" kern="1200" dirty="0" smtClean="0">
                          <a:solidFill>
                            <a:schemeClr val="tx1"/>
                          </a:solidFill>
                          <a:effectLst/>
                          <a:latin typeface="+mn-lt"/>
                          <a:ea typeface="+mn-ea"/>
                          <a:cs typeface="+mn-cs"/>
                        </a:rPr>
                        <a:t> )</a:t>
                      </a:r>
                      <a:endParaRPr lang="fr-FR" sz="1100" kern="1200" dirty="0" smtClean="0">
                        <a:solidFill>
                          <a:schemeClr val="tx1"/>
                        </a:solidFill>
                        <a:latin typeface="+mn-lt"/>
                        <a:ea typeface="+mn-ea"/>
                        <a:cs typeface="+mn-cs"/>
                      </a:endParaRPr>
                    </a:p>
                    <a:p>
                      <a:pPr algn="l" rtl="0"/>
                      <a:endParaRPr lang="en-US" sz="1200" dirty="0" smtClean="0">
                        <a:latin typeface="+mj-lt"/>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he-IL" sz="1100" kern="1200" dirty="0" smtClean="0">
                          <a:solidFill>
                            <a:schemeClr val="tx1"/>
                          </a:solidFill>
                          <a:latin typeface="Calibri (Body)"/>
                          <a:ea typeface="+mn-ea"/>
                          <a:cs typeface="+mn-cs"/>
                        </a:rPr>
                        <a:t>2000   </a:t>
                      </a:r>
                      <a:r>
                        <a:rPr lang="en-US" sz="1100" kern="1200" dirty="0" smtClean="0">
                          <a:solidFill>
                            <a:schemeClr val="tx1"/>
                          </a:solidFill>
                          <a:latin typeface="Calibri (Body)"/>
                          <a:ea typeface="+mn-ea"/>
                          <a:cs typeface="+mn-cs"/>
                        </a:rPr>
                        <a:t> (GPT-ADA)</a:t>
                      </a:r>
                      <a:r>
                        <a:rPr lang="en-US" sz="1100" kern="1200" baseline="0" dirty="0" smtClean="0">
                          <a:solidFill>
                            <a:schemeClr val="tx1"/>
                          </a:solidFill>
                          <a:latin typeface="Calibri (Body)"/>
                          <a:ea typeface="+mn-ea"/>
                          <a:cs typeface="+mn-cs"/>
                        </a:rPr>
                        <a:t>: </a:t>
                      </a:r>
                      <a:r>
                        <a:rPr lang="en-US" sz="1100" dirty="0" smtClean="0">
                          <a:latin typeface="Calibri (Body)"/>
                          <a:cs typeface="+mn-cs"/>
                        </a:rPr>
                        <a:t>(9</a:t>
                      </a:r>
                      <a:r>
                        <a:rPr lang="en-US" sz="1100" baseline="0" dirty="0" smtClean="0">
                          <a:latin typeface="Calibri (Body)"/>
                          <a:cs typeface="+mn-cs"/>
                        </a:rPr>
                        <a:t> labels, belongs or not)</a:t>
                      </a:r>
                      <a:endParaRPr sz="1100" dirty="0">
                        <a:latin typeface="Calibri (Body)"/>
                        <a:cs typeface="+mn-cs"/>
                      </a:endParaRPr>
                    </a:p>
                  </a:txBody>
                  <a:tcPr marL="0" marR="0" marT="768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tc>
                  <a:txBody>
                    <a:bodyPr/>
                    <a:lstStyle/>
                    <a:p>
                      <a:pPr marL="94615" marR="196215" lvl="0" indent="0" algn="l" defTabSz="914400" rtl="0" eaLnBrk="1" fontAlgn="auto" latinLnBrk="0" hangingPunct="1">
                        <a:lnSpc>
                          <a:spcPct val="108200"/>
                        </a:lnSpc>
                        <a:spcBef>
                          <a:spcPts val="605"/>
                        </a:spcBef>
                        <a:spcAft>
                          <a:spcPts val="0"/>
                        </a:spcAft>
                        <a:buClrTx/>
                        <a:buSzTx/>
                        <a:buFontTx/>
                        <a:buNone/>
                        <a:tabLst/>
                        <a:defRPr/>
                      </a:pPr>
                      <a:r>
                        <a:rPr lang="en-US" sz="1200" dirty="0" smtClean="0">
                          <a:cs typeface="+mn-cs"/>
                        </a:rPr>
                        <a:t>The resulting dataset had 10,610 reviews (text comments). The review text length ranges from a minimum of 2 words to a maximum of 4,219 words, with an average of 245 words and a standard deviation of 251.</a:t>
                      </a:r>
                    </a:p>
                    <a:p>
                      <a:pPr marL="94615" marR="196215">
                        <a:lnSpc>
                          <a:spcPct val="108200"/>
                        </a:lnSpc>
                        <a:spcBef>
                          <a:spcPts val="605"/>
                        </a:spcBef>
                      </a:pPr>
                      <a:endParaRPr sz="1200" dirty="0">
                        <a:latin typeface="Arial"/>
                        <a:cs typeface="+mn-cs"/>
                      </a:endParaRPr>
                    </a:p>
                  </a:txBody>
                  <a:tcPr marL="0" marR="0" marT="7683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extLst>
                  <a:ext uri="{0D108BD9-81ED-4DB2-BD59-A6C34878D82A}">
                    <a16:rowId xmlns:a16="http://schemas.microsoft.com/office/drawing/2014/main" val="10003"/>
                  </a:ext>
                </a:extLst>
              </a:tr>
              <a:tr h="1431801">
                <a:tc>
                  <a:txBody>
                    <a:bodyPr/>
                    <a:lstStyle/>
                    <a:p>
                      <a:pPr marL="92710">
                        <a:lnSpc>
                          <a:spcPct val="100000"/>
                        </a:lnSpc>
                        <a:spcBef>
                          <a:spcPts val="745"/>
                        </a:spcBef>
                      </a:pPr>
                      <a:r>
                        <a:rPr sz="1450" spc="-10" dirty="0">
                          <a:solidFill>
                            <a:srgbClr val="333333"/>
                          </a:solidFill>
                          <a:latin typeface="Arial"/>
                          <a:cs typeface="Arial"/>
                        </a:rPr>
                        <a:t>Metrics</a:t>
                      </a:r>
                      <a:endParaRPr sz="1450" dirty="0">
                        <a:latin typeface="Arial"/>
                        <a:cs typeface="Arial"/>
                      </a:endParaRPr>
                    </a:p>
                  </a:txBody>
                  <a:tcPr marL="0" marR="0" marT="946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6F6">
                        <a:alpha val="70199"/>
                      </a:srgbClr>
                    </a:solidFill>
                  </a:tcPr>
                </a:tc>
                <a:tc>
                  <a:txBody>
                    <a:bodyPr/>
                    <a:lstStyle/>
                    <a:p>
                      <a:pPr marL="90170" marR="829944">
                        <a:lnSpc>
                          <a:spcPct val="112200"/>
                        </a:lnSpc>
                        <a:spcBef>
                          <a:spcPts val="535"/>
                        </a:spcBef>
                      </a:pPr>
                      <a:r>
                        <a:rPr sz="1200" dirty="0">
                          <a:solidFill>
                            <a:srgbClr val="333333"/>
                          </a:solidFill>
                          <a:latin typeface="Arial"/>
                          <a:cs typeface="+mn-cs"/>
                        </a:rPr>
                        <a:t>Accuracy,</a:t>
                      </a:r>
                      <a:r>
                        <a:rPr sz="1200" spc="-100" dirty="0">
                          <a:solidFill>
                            <a:srgbClr val="333333"/>
                          </a:solidFill>
                          <a:latin typeface="Arial"/>
                          <a:cs typeface="+mn-cs"/>
                        </a:rPr>
                        <a:t> </a:t>
                      </a:r>
                      <a:r>
                        <a:rPr sz="1200" dirty="0">
                          <a:solidFill>
                            <a:srgbClr val="333333"/>
                          </a:solidFill>
                          <a:latin typeface="Arial"/>
                          <a:cs typeface="+mn-cs"/>
                        </a:rPr>
                        <a:t>F1-</a:t>
                      </a:r>
                      <a:r>
                        <a:rPr sz="1200" spc="-10" dirty="0">
                          <a:solidFill>
                            <a:srgbClr val="333333"/>
                          </a:solidFill>
                          <a:latin typeface="Arial"/>
                          <a:cs typeface="+mn-cs"/>
                        </a:rPr>
                        <a:t>score, </a:t>
                      </a:r>
                      <a:r>
                        <a:rPr lang="en-US" sz="1200" spc="-10" dirty="0" smtClean="0">
                          <a:solidFill>
                            <a:srgbClr val="333333"/>
                          </a:solidFill>
                          <a:latin typeface="Arial"/>
                          <a:cs typeface="+mn-cs"/>
                        </a:rPr>
                        <a:t>precision, recall</a:t>
                      </a:r>
                      <a:r>
                        <a:rPr lang="en-US" sz="1200" spc="-10" dirty="0">
                          <a:solidFill>
                            <a:srgbClr val="333333"/>
                          </a:solidFill>
                          <a:latin typeface="Arial"/>
                          <a:cs typeface="+mn-cs"/>
                        </a:rPr>
                        <a:t>.</a:t>
                      </a:r>
                      <a:endParaRPr sz="1200" dirty="0">
                        <a:latin typeface="Arial"/>
                        <a:cs typeface="+mn-cs"/>
                      </a:endParaRPr>
                    </a:p>
                  </a:txBody>
                  <a:tcPr marL="0" marR="0" marT="679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6F6">
                        <a:alpha val="70199"/>
                      </a:srgbClr>
                    </a:solidFill>
                  </a:tcPr>
                </a:tc>
                <a:tc>
                  <a:txBody>
                    <a:bodyPr/>
                    <a:lstStyle/>
                    <a:p>
                      <a:pPr algn="l" rtl="0"/>
                      <a:r>
                        <a:rPr lang="en-US" sz="1200" baseline="0" dirty="0" smtClean="0">
                          <a:cs typeface="+mn-cs"/>
                        </a:rPr>
                        <a:t>Mission 1: Accuracy, macro AVG, weighted AVG </a:t>
                      </a:r>
                    </a:p>
                    <a:p>
                      <a:pPr algn="l" rtl="0"/>
                      <a:r>
                        <a:rPr lang="en-US" sz="1200" baseline="0" dirty="0" smtClean="0">
                          <a:cs typeface="+mn-cs"/>
                        </a:rPr>
                        <a:t>Mission 2, </a:t>
                      </a:r>
                      <a:r>
                        <a:rPr lang="en-US" sz="1200" dirty="0" err="1" smtClean="0"/>
                        <a:t>Krippendorff's</a:t>
                      </a:r>
                      <a:r>
                        <a:rPr lang="en-US" sz="1200" dirty="0" smtClean="0"/>
                        <a:t> Alpha</a:t>
                      </a:r>
                      <a:endParaRPr lang="en-US" sz="1200" baseline="0" dirty="0" smtClean="0">
                        <a:cs typeface="+mn-cs"/>
                      </a:endParaRPr>
                    </a:p>
                  </a:txBody>
                  <a:tcPr marL="0" marR="0" marT="723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6F6">
                        <a:alpha val="70199"/>
                      </a:srgbClr>
                    </a:solidFill>
                  </a:tcPr>
                </a:tc>
                <a:tc>
                  <a:txBody>
                    <a:bodyPr/>
                    <a:lstStyle/>
                    <a:p>
                      <a:r>
                        <a:rPr lang="en-US" sz="1200" b="1" dirty="0" smtClean="0">
                          <a:cs typeface="+mn-cs"/>
                        </a:rPr>
                        <a:t>Sentiment classification</a:t>
                      </a:r>
                      <a:r>
                        <a:rPr lang="en-US" sz="1200" dirty="0" smtClean="0">
                          <a:cs typeface="+mn-cs"/>
                        </a:rPr>
                        <a:t>:</a:t>
                      </a:r>
                    </a:p>
                    <a:p>
                      <a:r>
                        <a:rPr lang="en-US" sz="1200" dirty="0" err="1" smtClean="0">
                          <a:cs typeface="+mn-cs"/>
                        </a:rPr>
                        <a:t>RoBERTa</a:t>
                      </a:r>
                      <a:r>
                        <a:rPr lang="en-US" sz="1200" dirty="0" smtClean="0">
                          <a:cs typeface="+mn-cs"/>
                        </a:rPr>
                        <a:t>: Accuracy 95.5%, F1-macro 84.7%</a:t>
                      </a:r>
                    </a:p>
                    <a:p>
                      <a:r>
                        <a:rPr lang="en-US" sz="1200" dirty="0" smtClean="0">
                          <a:cs typeface="+mn-cs"/>
                        </a:rPr>
                        <a:t>CNN (</a:t>
                      </a:r>
                      <a:r>
                        <a:rPr lang="en-US" sz="1200" dirty="0" err="1" smtClean="0">
                          <a:cs typeface="+mn-cs"/>
                        </a:rPr>
                        <a:t>pretrained</a:t>
                      </a:r>
                      <a:r>
                        <a:rPr lang="en-US" sz="1200" dirty="0" smtClean="0">
                          <a:cs typeface="+mn-cs"/>
                        </a:rPr>
                        <a:t>): Accuracy 92.1%, F1-macro 82.4%</a:t>
                      </a:r>
                    </a:p>
                    <a:p>
                      <a:r>
                        <a:rPr lang="en-US" sz="1200" b="1" dirty="0" smtClean="0">
                          <a:cs typeface="+mn-cs"/>
                        </a:rPr>
                        <a:t>Topic classification</a:t>
                      </a:r>
                      <a:r>
                        <a:rPr lang="en-US" sz="1200" dirty="0" smtClean="0">
                          <a:cs typeface="+mn-cs"/>
                        </a:rPr>
                        <a:t>:</a:t>
                      </a:r>
                    </a:p>
                    <a:p>
                      <a:r>
                        <a:rPr lang="en-US" sz="1200" dirty="0" smtClean="0">
                          <a:cs typeface="+mn-cs"/>
                        </a:rPr>
                        <a:t>SVM: Accuracy 79.8%, F1-macro 80.6%</a:t>
                      </a:r>
                    </a:p>
                    <a:p>
                      <a:r>
                        <a:rPr lang="en-US" sz="1200" dirty="0" smtClean="0">
                          <a:cs typeface="+mn-cs"/>
                        </a:rPr>
                        <a:t>BERT (</a:t>
                      </a:r>
                      <a:r>
                        <a:rPr lang="en-US" sz="1200" dirty="0" err="1" smtClean="0">
                          <a:cs typeface="+mn-cs"/>
                        </a:rPr>
                        <a:t>maxlen</a:t>
                      </a:r>
                      <a:r>
                        <a:rPr lang="en-US" sz="1200" dirty="0" smtClean="0">
                          <a:cs typeface="+mn-cs"/>
                        </a:rPr>
                        <a:t>=100): Accuracy 79.9%, F1-macro 82.5%</a:t>
                      </a:r>
                    </a:p>
                    <a:p>
                      <a:pPr marL="94615" marR="149225">
                        <a:lnSpc>
                          <a:spcPct val="112200"/>
                        </a:lnSpc>
                        <a:spcBef>
                          <a:spcPts val="535"/>
                        </a:spcBef>
                      </a:pPr>
                      <a:endParaRPr sz="1200" dirty="0">
                        <a:latin typeface="Arial"/>
                        <a:cs typeface="+mn-cs"/>
                      </a:endParaRPr>
                    </a:p>
                  </a:txBody>
                  <a:tcPr marL="0" marR="0" marT="6794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6F6F6">
                        <a:alpha val="70199"/>
                      </a:srgbClr>
                    </a:solidFill>
                  </a:tcPr>
                </a:tc>
                <a:extLst>
                  <a:ext uri="{0D108BD9-81ED-4DB2-BD59-A6C34878D82A}">
                    <a16:rowId xmlns:a16="http://schemas.microsoft.com/office/drawing/2014/main" val="10004"/>
                  </a:ext>
                </a:extLst>
              </a:tr>
              <a:tr h="1627900">
                <a:tc>
                  <a:txBody>
                    <a:bodyPr/>
                    <a:lstStyle/>
                    <a:p>
                      <a:pPr marL="92710">
                        <a:lnSpc>
                          <a:spcPct val="100000"/>
                        </a:lnSpc>
                        <a:spcBef>
                          <a:spcPts val="745"/>
                        </a:spcBef>
                      </a:pPr>
                      <a:r>
                        <a:rPr sz="1450" spc="-10" dirty="0">
                          <a:solidFill>
                            <a:srgbClr val="333333"/>
                          </a:solidFill>
                          <a:latin typeface="Arial"/>
                          <a:cs typeface="Arial"/>
                        </a:rPr>
                        <a:t>Results</a:t>
                      </a:r>
                      <a:endParaRPr sz="1450" dirty="0">
                        <a:latin typeface="Arial"/>
                        <a:cs typeface="Arial"/>
                      </a:endParaRPr>
                    </a:p>
                  </a:txBody>
                  <a:tcPr marL="0" marR="0" marT="9461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tc>
                  <a:txBody>
                    <a:bodyPr/>
                    <a:lstStyle/>
                    <a:p>
                      <a:pPr marL="90170" marR="829944">
                        <a:lnSpc>
                          <a:spcPct val="112200"/>
                        </a:lnSpc>
                        <a:spcBef>
                          <a:spcPts val="535"/>
                        </a:spcBef>
                      </a:pPr>
                      <a:r>
                        <a:rPr lang="en-US" sz="1200" baseline="0" dirty="0" smtClean="0">
                          <a:solidFill>
                            <a:srgbClr val="333333"/>
                          </a:solidFill>
                          <a:latin typeface="Arial"/>
                          <a:ea typeface="+mn-ea"/>
                          <a:cs typeface="+mn-cs"/>
                        </a:rPr>
                        <a:t>Best Result: TF-IDF + </a:t>
                      </a:r>
                      <a:r>
                        <a:rPr lang="en-US" sz="1200" dirty="0" smtClean="0">
                          <a:solidFill>
                            <a:srgbClr val="333333"/>
                          </a:solidFill>
                          <a:latin typeface="Arial"/>
                          <a:ea typeface="+mn-ea"/>
                          <a:cs typeface="+mn-cs"/>
                        </a:rPr>
                        <a:t>Random</a:t>
                      </a:r>
                      <a:r>
                        <a:rPr lang="en-US" sz="1200" baseline="0" dirty="0" smtClean="0">
                          <a:solidFill>
                            <a:srgbClr val="333333"/>
                          </a:solidFill>
                          <a:latin typeface="Arial"/>
                          <a:ea typeface="+mn-ea"/>
                          <a:cs typeface="+mn-cs"/>
                        </a:rPr>
                        <a:t> Forest– 0.934 Accuracy.</a:t>
                      </a:r>
                      <a:endParaRPr sz="1200" dirty="0">
                        <a:solidFill>
                          <a:srgbClr val="333333"/>
                        </a:solidFill>
                        <a:latin typeface="Arial"/>
                        <a:ea typeface="+mn-ea"/>
                        <a:cs typeface="+mn-cs"/>
                      </a:endParaRPr>
                    </a:p>
                  </a:txBody>
                  <a:tcPr marL="0" marR="0" marT="7366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tc>
                  <a:txBody>
                    <a:bodyPr/>
                    <a:lstStyle/>
                    <a:p>
                      <a:pPr marL="88265" marR="416559" algn="l">
                        <a:lnSpc>
                          <a:spcPct val="110200"/>
                        </a:lnSpc>
                        <a:spcBef>
                          <a:spcPts val="570"/>
                        </a:spcBef>
                      </a:pPr>
                      <a:r>
                        <a:rPr lang="en-US" sz="1200" dirty="0" smtClean="0">
                          <a:latin typeface="Arial"/>
                          <a:cs typeface="+mn-cs"/>
                        </a:rPr>
                        <a:t>BERT</a:t>
                      </a:r>
                      <a:r>
                        <a:rPr lang="en-US" sz="1200" baseline="0" dirty="0" smtClean="0">
                          <a:latin typeface="Arial"/>
                          <a:cs typeface="+mn-cs"/>
                        </a:rPr>
                        <a:t> achieved good accuracy </a:t>
                      </a:r>
                      <a:r>
                        <a:rPr lang="he-IL" sz="1200" dirty="0" smtClean="0"/>
                        <a:t>≈</a:t>
                      </a:r>
                      <a:r>
                        <a:rPr lang="en-US" sz="1200" dirty="0" smtClean="0"/>
                        <a:t> 0.89</a:t>
                      </a:r>
                      <a:r>
                        <a:rPr lang="en-US" sz="1200" baseline="0" dirty="0" smtClean="0">
                          <a:latin typeface="Arial"/>
                          <a:cs typeface="+mn-cs"/>
                        </a:rPr>
                        <a:t>. </a:t>
                      </a:r>
                    </a:p>
                    <a:p>
                      <a:pPr marL="88265" marR="416559" lvl="0" indent="0" algn="l" defTabSz="914400" rtl="0" eaLnBrk="1" fontAlgn="auto" latinLnBrk="0" hangingPunct="1">
                        <a:lnSpc>
                          <a:spcPct val="110200"/>
                        </a:lnSpc>
                        <a:spcBef>
                          <a:spcPts val="570"/>
                        </a:spcBef>
                        <a:spcAft>
                          <a:spcPts val="0"/>
                        </a:spcAft>
                        <a:buClrTx/>
                        <a:buSzTx/>
                        <a:buFontTx/>
                        <a:buNone/>
                        <a:tabLst/>
                        <a:defRPr/>
                      </a:pPr>
                      <a:r>
                        <a:rPr lang="en-US" sz="1200" baseline="0" dirty="0" smtClean="0">
                          <a:latin typeface="Arial"/>
                          <a:cs typeface="+mn-cs"/>
                        </a:rPr>
                        <a:t>GPT 3 achieved low results - </a:t>
                      </a:r>
                      <a:r>
                        <a:rPr lang="en-US" sz="1200" dirty="0" err="1" smtClean="0"/>
                        <a:t>Krippendorff's</a:t>
                      </a:r>
                      <a:r>
                        <a:rPr lang="en-US" sz="1200" dirty="0" smtClean="0"/>
                        <a:t> Alpha</a:t>
                      </a:r>
                      <a:r>
                        <a:rPr lang="en-US" sz="1200" baseline="0" dirty="0" smtClean="0">
                          <a:cs typeface="+mn-cs"/>
                        </a:rPr>
                        <a:t>: 62.27% </a:t>
                      </a:r>
                      <a:r>
                        <a:rPr lang="en-US" sz="1200" baseline="0" dirty="0" smtClean="0">
                          <a:latin typeface="Arial"/>
                          <a:cs typeface="+mn-cs"/>
                        </a:rPr>
                        <a:t>due to dataset labeling inconsistency</a:t>
                      </a:r>
                      <a:endParaRPr sz="1200" dirty="0">
                        <a:latin typeface="Arial"/>
                        <a:cs typeface="+mn-cs"/>
                      </a:endParaRPr>
                    </a:p>
                  </a:txBody>
                  <a:tcPr marL="0" marR="0" marT="723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tc>
                  <a:txBody>
                    <a:bodyPr/>
                    <a:lstStyle/>
                    <a:p>
                      <a:r>
                        <a:rPr lang="en-US" sz="1200" dirty="0" smtClean="0">
                          <a:cs typeface="+mn-cs"/>
                        </a:rPr>
                        <a:t>Transformer models (esp. </a:t>
                      </a:r>
                      <a:r>
                        <a:rPr lang="en-US" sz="1200" dirty="0" err="1" smtClean="0">
                          <a:cs typeface="+mn-cs"/>
                        </a:rPr>
                        <a:t>RoBERTa</a:t>
                      </a:r>
                      <a:r>
                        <a:rPr lang="en-US" sz="1200" dirty="0" smtClean="0">
                          <a:cs typeface="+mn-cs"/>
                        </a:rPr>
                        <a:t>) excel at sentiment classification</a:t>
                      </a:r>
                    </a:p>
                    <a:p>
                      <a:r>
                        <a:rPr lang="en-US" sz="1200" dirty="0" smtClean="0">
                          <a:cs typeface="+mn-cs"/>
                        </a:rPr>
                        <a:t>Traditional models (esp. SVM) best for topic classification</a:t>
                      </a:r>
                    </a:p>
                    <a:p>
                      <a:r>
                        <a:rPr lang="en-US" sz="1200" dirty="0" smtClean="0">
                          <a:cs typeface="+mn-cs"/>
                        </a:rPr>
                        <a:t>Pre-trained </a:t>
                      </a:r>
                      <a:r>
                        <a:rPr lang="en-US" sz="1200" dirty="0" err="1" smtClean="0">
                          <a:cs typeface="+mn-cs"/>
                        </a:rPr>
                        <a:t>embeddings</a:t>
                      </a:r>
                      <a:r>
                        <a:rPr lang="en-US" sz="1200" dirty="0" smtClean="0">
                          <a:cs typeface="+mn-cs"/>
                        </a:rPr>
                        <a:t> and higher </a:t>
                      </a:r>
                      <a:r>
                        <a:rPr lang="en-US" sz="1200" dirty="0" err="1" smtClean="0">
                          <a:cs typeface="+mn-cs"/>
                        </a:rPr>
                        <a:t>maxlen</a:t>
                      </a:r>
                      <a:r>
                        <a:rPr lang="en-US" sz="1200" dirty="0" smtClean="0">
                          <a:cs typeface="+mn-cs"/>
                        </a:rPr>
                        <a:t> improve results</a:t>
                      </a:r>
                    </a:p>
                    <a:p>
                      <a:r>
                        <a:rPr lang="en-US" sz="1200" dirty="0" smtClean="0">
                          <a:cs typeface="+mn-cs"/>
                        </a:rPr>
                        <a:t>Models can support educators in analyzing feedback efficiently</a:t>
                      </a:r>
                    </a:p>
                    <a:p>
                      <a:pPr marL="94615" marR="232410">
                        <a:lnSpc>
                          <a:spcPct val="110200"/>
                        </a:lnSpc>
                        <a:spcBef>
                          <a:spcPts val="570"/>
                        </a:spcBef>
                      </a:pPr>
                      <a:endParaRPr sz="1200" dirty="0">
                        <a:latin typeface="Arial"/>
                        <a:cs typeface="+mn-cs"/>
                      </a:endParaRPr>
                    </a:p>
                  </a:txBody>
                  <a:tcPr marL="0" marR="0" marT="7239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alpha val="70199"/>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760849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470" y="0"/>
            <a:ext cx="10515600" cy="662939"/>
          </a:xfrm>
        </p:spPr>
        <p:txBody>
          <a:bodyPr>
            <a:normAutofit fontScale="90000"/>
          </a:bodyPr>
          <a:lstStyle/>
          <a:p>
            <a:pPr algn="ctr"/>
            <a:r>
              <a:rPr lang="en-US" b="1" dirty="0" smtClean="0"/>
              <a:t>Steps</a:t>
            </a:r>
            <a:endParaRPr lang="he-IL" b="1" dirty="0"/>
          </a:p>
        </p:txBody>
      </p:sp>
      <p:sp>
        <p:nvSpPr>
          <p:cNvPr id="3" name="Content Placeholder 2"/>
          <p:cNvSpPr>
            <a:spLocks noGrp="1"/>
          </p:cNvSpPr>
          <p:nvPr>
            <p:ph idx="1"/>
          </p:nvPr>
        </p:nvSpPr>
        <p:spPr>
          <a:xfrm>
            <a:off x="180974" y="800100"/>
            <a:ext cx="11889105" cy="6057900"/>
          </a:xfrm>
        </p:spPr>
        <p:txBody>
          <a:bodyPr>
            <a:normAutofit fontScale="92500" lnSpcReduction="20000"/>
          </a:bodyPr>
          <a:lstStyle/>
          <a:p>
            <a:r>
              <a:rPr lang="en-US" sz="2000" b="1" dirty="0" smtClean="0"/>
              <a:t>Preprocessing:                                                                                                       </a:t>
            </a:r>
          </a:p>
          <a:p>
            <a:pPr marL="0" indent="0">
              <a:buNone/>
            </a:pPr>
            <a:r>
              <a:rPr lang="en-US" sz="2000" dirty="0"/>
              <a:t> </a:t>
            </a:r>
            <a:r>
              <a:rPr lang="en-US" sz="2000" dirty="0" smtClean="0"/>
              <a:t>  - Generating mini datasets with </a:t>
            </a:r>
            <a:r>
              <a:rPr lang="en-US" sz="2000" dirty="0" err="1" smtClean="0"/>
              <a:t>ChatGPT</a:t>
            </a:r>
            <a:r>
              <a:rPr lang="en-US" sz="2000" dirty="0" smtClean="0"/>
              <a:t>, a total of 3500 labeled course reviews using  </a:t>
            </a:r>
          </a:p>
          <a:p>
            <a:pPr marL="0" indent="0">
              <a:buNone/>
            </a:pPr>
            <a:r>
              <a:rPr lang="en-US" sz="2000" dirty="0"/>
              <a:t> </a:t>
            </a:r>
            <a:r>
              <a:rPr lang="en-US" sz="2000" dirty="0" smtClean="0"/>
              <a:t>    distinct, carefully crafted prompts for each individual label at each step, as well as combinations of labels and then </a:t>
            </a:r>
          </a:p>
          <a:p>
            <a:pPr marL="0" indent="0">
              <a:buNone/>
            </a:pPr>
            <a:r>
              <a:rPr lang="en-US" sz="2000" dirty="0"/>
              <a:t> </a:t>
            </a:r>
            <a:r>
              <a:rPr lang="en-US" sz="2000" dirty="0" smtClean="0"/>
              <a:t>    combining them together.</a:t>
            </a:r>
          </a:p>
          <a:p>
            <a:pPr marL="0" indent="0">
              <a:buNone/>
            </a:pPr>
            <a:r>
              <a:rPr lang="en-US" sz="2000" dirty="0"/>
              <a:t> </a:t>
            </a:r>
            <a:r>
              <a:rPr lang="en-US" sz="2000" dirty="0" smtClean="0"/>
              <a:t>  - Downloading 1000 unlabeled course reviews from </a:t>
            </a:r>
            <a:r>
              <a:rPr lang="en-US" sz="2000" dirty="0" err="1" smtClean="0"/>
              <a:t>Kaggle</a:t>
            </a:r>
            <a:r>
              <a:rPr lang="en-US" sz="2000" dirty="0" smtClean="0"/>
              <a:t>.</a:t>
            </a:r>
          </a:p>
          <a:p>
            <a:pPr marL="0" indent="0">
              <a:buNone/>
            </a:pPr>
            <a:endParaRPr lang="en-US" sz="2000" dirty="0" smtClean="0"/>
          </a:p>
          <a:p>
            <a:r>
              <a:rPr lang="en-US" sz="2000" b="1" dirty="0" smtClean="0"/>
              <a:t>Labeling:</a:t>
            </a:r>
          </a:p>
          <a:p>
            <a:pPr marL="0" indent="0">
              <a:buNone/>
            </a:pPr>
            <a:r>
              <a:rPr lang="en-US" sz="2000" dirty="0"/>
              <a:t> </a:t>
            </a:r>
            <a:r>
              <a:rPr lang="en-US" sz="2000" dirty="0" smtClean="0"/>
              <a:t>   - Manually labelling the 1000 unlabeled reviews by 4 different persons. Each labels 250 reviews.</a:t>
            </a:r>
          </a:p>
          <a:p>
            <a:pPr marL="0" indent="0">
              <a:buNone/>
            </a:pPr>
            <a:r>
              <a:rPr lang="en-US" sz="2000" dirty="0"/>
              <a:t> </a:t>
            </a:r>
            <a:r>
              <a:rPr lang="en-US" sz="2000" dirty="0" smtClean="0"/>
              <a:t>   - A manual manual check of each mini dataset created by </a:t>
            </a:r>
            <a:r>
              <a:rPr lang="en-US" sz="2000" dirty="0" err="1" smtClean="0"/>
              <a:t>ChatGPT</a:t>
            </a:r>
            <a:r>
              <a:rPr lang="en-US" sz="2000" dirty="0" smtClean="0"/>
              <a:t> to assess the quality of the data</a:t>
            </a:r>
          </a:p>
          <a:p>
            <a:pPr marL="0" indent="0">
              <a:buNone/>
            </a:pPr>
            <a:r>
              <a:rPr lang="en-US" sz="2000" dirty="0"/>
              <a:t> </a:t>
            </a:r>
            <a:r>
              <a:rPr lang="en-US" sz="2000" dirty="0" smtClean="0"/>
              <a:t>     generated at different stage.</a:t>
            </a:r>
          </a:p>
          <a:p>
            <a:pPr marL="0" indent="0">
              <a:buNone/>
            </a:pPr>
            <a:endParaRPr lang="en-US" sz="2000" b="1" dirty="0"/>
          </a:p>
          <a:p>
            <a:r>
              <a:rPr lang="en-US" sz="2000" b="1" dirty="0" smtClean="0"/>
              <a:t>Models:  </a:t>
            </a:r>
            <a:r>
              <a:rPr lang="en-US" sz="2000" dirty="0" smtClean="0"/>
              <a:t>TF-IDF with Naïve Bayes   VS   BERT. </a:t>
            </a:r>
          </a:p>
          <a:p>
            <a:pPr marL="0" indent="0">
              <a:buNone/>
            </a:pPr>
            <a:r>
              <a:rPr lang="en-US" sz="2000" dirty="0"/>
              <a:t> </a:t>
            </a:r>
            <a:r>
              <a:rPr lang="en-US" sz="2000" dirty="0" smtClean="0"/>
              <a:t>    - Each model will be trained separately on these two datasets.</a:t>
            </a:r>
          </a:p>
          <a:p>
            <a:pPr marL="0" indent="0">
              <a:buNone/>
            </a:pPr>
            <a:r>
              <a:rPr lang="en-US" sz="2000" dirty="0"/>
              <a:t> </a:t>
            </a:r>
            <a:r>
              <a:rPr lang="en-US" sz="2000" dirty="0" smtClean="0"/>
              <a:t>    - For each model, a mechanism was defined to identify the optimal values of the three most </a:t>
            </a:r>
          </a:p>
          <a:p>
            <a:pPr marL="0" indent="0">
              <a:buNone/>
            </a:pPr>
            <a:r>
              <a:rPr lang="en-US" sz="2000" dirty="0"/>
              <a:t> </a:t>
            </a:r>
            <a:r>
              <a:rPr lang="en-US" sz="2000" dirty="0" smtClean="0"/>
              <a:t>      influential </a:t>
            </a:r>
            <a:r>
              <a:rPr lang="en-US" sz="2000" dirty="0" err="1" smtClean="0"/>
              <a:t>hyperparameters</a:t>
            </a:r>
            <a:r>
              <a:rPr lang="en-US" sz="2000" dirty="0" smtClean="0"/>
              <a:t> (CLF Alpha, </a:t>
            </a:r>
            <a:r>
              <a:rPr lang="en-US" sz="2000" dirty="0" err="1" smtClean="0"/>
              <a:t>tfidf_max_features</a:t>
            </a:r>
            <a:r>
              <a:rPr lang="en-US" sz="2000" dirty="0" smtClean="0"/>
              <a:t>, </a:t>
            </a:r>
            <a:r>
              <a:rPr lang="en-US" sz="2000" dirty="0" err="1" smtClean="0"/>
              <a:t>tfidf_ngram_range</a:t>
            </a:r>
            <a:r>
              <a:rPr lang="en-US" sz="2000" dirty="0" smtClean="0"/>
              <a:t>).</a:t>
            </a:r>
          </a:p>
          <a:p>
            <a:pPr marL="0" indent="0">
              <a:buNone/>
            </a:pPr>
            <a:endParaRPr lang="en-US" sz="2000" dirty="0" smtClean="0"/>
          </a:p>
          <a:p>
            <a:r>
              <a:rPr lang="en-US" sz="2000" b="1" dirty="0" smtClean="0"/>
              <a:t>Evaluation: </a:t>
            </a:r>
            <a:r>
              <a:rPr lang="en-US" sz="2000" dirty="0" smtClean="0"/>
              <a:t>80-10-10  using Accuracy metric: Exact match of labels, 4 of 4  and  3 of 4. </a:t>
            </a:r>
          </a:p>
          <a:p>
            <a:endParaRPr lang="en-US" sz="2400" dirty="0"/>
          </a:p>
        </p:txBody>
      </p:sp>
    </p:spTree>
    <p:extLst>
      <p:ext uri="{BB962C8B-B14F-4D97-AF65-F5344CB8AC3E}">
        <p14:creationId xmlns:p14="http://schemas.microsoft.com/office/powerpoint/2010/main" val="226826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0"/>
            <a:ext cx="10515600" cy="1325563"/>
          </a:xfrm>
        </p:spPr>
        <p:txBody>
          <a:bodyPr/>
          <a:lstStyle/>
          <a:p>
            <a:pPr algn="ctr"/>
            <a:r>
              <a:rPr lang="en-US" dirty="0" smtClean="0"/>
              <a:t>Exploration and Baseline.</a:t>
            </a:r>
            <a:endParaRPr lang="he-IL" dirty="0"/>
          </a:p>
        </p:txBody>
      </p:sp>
      <p:sp>
        <p:nvSpPr>
          <p:cNvPr id="3" name="Content Placeholder 2"/>
          <p:cNvSpPr>
            <a:spLocks noGrp="1"/>
          </p:cNvSpPr>
          <p:nvPr>
            <p:ph idx="1"/>
          </p:nvPr>
        </p:nvSpPr>
        <p:spPr>
          <a:xfrm>
            <a:off x="388620" y="911224"/>
            <a:ext cx="11277600" cy="5649596"/>
          </a:xfrm>
        </p:spPr>
        <p:txBody>
          <a:bodyPr>
            <a:normAutofit/>
          </a:bodyPr>
          <a:lstStyle/>
          <a:p>
            <a:r>
              <a:rPr lang="en-US" sz="2200" b="1" dirty="0" smtClean="0"/>
              <a:t>Dataset:</a:t>
            </a:r>
          </a:p>
          <a:p>
            <a:pPr marL="0" indent="0">
              <a:buNone/>
            </a:pPr>
            <a:r>
              <a:rPr lang="en-US" sz="2200" dirty="0" smtClean="0"/>
              <a:t>     - Around 27 different combinations of </a:t>
            </a:r>
            <a:r>
              <a:rPr lang="en-US" sz="2200" dirty="0" err="1" smtClean="0"/>
              <a:t>labelization</a:t>
            </a:r>
            <a:r>
              <a:rPr lang="en-US" sz="2200" dirty="0" smtClean="0"/>
              <a:t>.</a:t>
            </a:r>
          </a:p>
          <a:p>
            <a:pPr marL="0" indent="0">
              <a:buNone/>
            </a:pPr>
            <a:r>
              <a:rPr lang="en-US" sz="2200" dirty="0" smtClean="0"/>
              <a:t>     - The most dominant value is 0, around 60% of the reviews had at least one 0 label. </a:t>
            </a:r>
          </a:p>
          <a:p>
            <a:pPr marL="0" indent="0">
              <a:buNone/>
            </a:pPr>
            <a:r>
              <a:rPr lang="en-US" sz="2200" dirty="0" smtClean="0"/>
              <a:t>     - Low number of reviews with no 0 </a:t>
            </a:r>
            <a:r>
              <a:rPr lang="en-US" sz="2200" dirty="0" err="1" smtClean="0"/>
              <a:t>labelization</a:t>
            </a:r>
            <a:r>
              <a:rPr lang="en-US" sz="2200" dirty="0" smtClean="0"/>
              <a:t>, only 200 reviews.</a:t>
            </a:r>
          </a:p>
          <a:p>
            <a:pPr marL="0" indent="0">
              <a:buNone/>
            </a:pPr>
            <a:r>
              <a:rPr lang="en-US" sz="2200" dirty="0" smtClean="0"/>
              <a:t>     - The shorter the review, the higher the likelihood that at least one label will be 0.</a:t>
            </a:r>
          </a:p>
          <a:p>
            <a:pPr marL="0" indent="0">
              <a:buNone/>
            </a:pPr>
            <a:r>
              <a:rPr lang="en-US" sz="2200" dirty="0" smtClean="0"/>
              <a:t>     - Average review length is: 9.79 words and the median response length is: 8 words..</a:t>
            </a:r>
          </a:p>
          <a:p>
            <a:pPr marL="0" indent="0">
              <a:buNone/>
            </a:pPr>
            <a:endParaRPr lang="en-US" sz="2200" dirty="0" smtClean="0"/>
          </a:p>
          <a:p>
            <a:pPr marL="0" indent="0">
              <a:buNone/>
            </a:pPr>
            <a:r>
              <a:rPr lang="en-US" sz="2200" b="1" dirty="0" smtClean="0"/>
              <a:t>Results:</a:t>
            </a:r>
          </a:p>
          <a:p>
            <a:pPr marL="0" indent="0">
              <a:buNone/>
            </a:pPr>
            <a:r>
              <a:rPr lang="en-US" sz="2200" dirty="0" smtClean="0"/>
              <a:t>     - Using the manual dataset, achieved </a:t>
            </a:r>
            <a:r>
              <a:rPr lang="en-US" sz="2200" dirty="0"/>
              <a:t>e</a:t>
            </a:r>
            <a:r>
              <a:rPr lang="en-US" sz="2200" dirty="0" smtClean="0"/>
              <a:t>xtremely low accuracy of 4 out of 4, around 0.3.</a:t>
            </a:r>
          </a:p>
          <a:p>
            <a:pPr marL="0" indent="0">
              <a:buNone/>
            </a:pPr>
            <a:r>
              <a:rPr lang="en-US" sz="2200" dirty="0" smtClean="0"/>
              <a:t>     - Using GPT`s dataset, </a:t>
            </a:r>
            <a:r>
              <a:rPr lang="en-US" sz="2200" dirty="0"/>
              <a:t>w</a:t>
            </a:r>
            <a:r>
              <a:rPr lang="en-US" sz="2200" dirty="0" smtClean="0"/>
              <a:t>orst configuration of Hyper parameters achieved an accuracy of 0.53 </a:t>
            </a:r>
          </a:p>
          <a:p>
            <a:pPr marL="0" indent="0">
              <a:buNone/>
            </a:pPr>
            <a:r>
              <a:rPr lang="en-US" sz="2200" dirty="0" smtClean="0"/>
              <a:t>       guessing 4 out of 4 .</a:t>
            </a:r>
          </a:p>
          <a:p>
            <a:pPr marL="0" indent="0">
              <a:buNone/>
            </a:pPr>
            <a:r>
              <a:rPr lang="en-US" sz="2200" dirty="0" smtClean="0"/>
              <a:t>     - Using GPT`s dataset, Best configuration of Hyper parameters achieved an accuracy of </a:t>
            </a:r>
          </a:p>
          <a:p>
            <a:pPr marL="0" indent="0">
              <a:buNone/>
            </a:pPr>
            <a:r>
              <a:rPr lang="en-US" sz="2200" dirty="0" smtClean="0"/>
              <a:t>       0.77 guessing 4 out of 4  and </a:t>
            </a:r>
            <a:r>
              <a:rPr lang="en-US" sz="2200" dirty="0" smtClean="0"/>
              <a:t>0.9 </a:t>
            </a:r>
            <a:r>
              <a:rPr lang="en-US" sz="2200" dirty="0" smtClean="0"/>
              <a:t>for each label separately.</a:t>
            </a:r>
            <a:endParaRPr lang="he-IL" sz="2200" dirty="0" smtClean="0"/>
          </a:p>
        </p:txBody>
      </p:sp>
    </p:spTree>
    <p:extLst>
      <p:ext uri="{BB962C8B-B14F-4D97-AF65-F5344CB8AC3E}">
        <p14:creationId xmlns:p14="http://schemas.microsoft.com/office/powerpoint/2010/main" val="40205039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pPr algn="ctr"/>
            <a:r>
              <a:rPr lang="en-US" b="1" dirty="0" smtClean="0"/>
              <a:t>Conclusions</a:t>
            </a:r>
            <a:endParaRPr lang="he-IL" b="1" dirty="0"/>
          </a:p>
        </p:txBody>
      </p:sp>
      <p:sp>
        <p:nvSpPr>
          <p:cNvPr id="3" name="Content Placeholder 2"/>
          <p:cNvSpPr>
            <a:spLocks noGrp="1"/>
          </p:cNvSpPr>
          <p:nvPr>
            <p:ph idx="1"/>
          </p:nvPr>
        </p:nvSpPr>
        <p:spPr>
          <a:xfrm>
            <a:off x="838200" y="1151254"/>
            <a:ext cx="10515600" cy="5626735"/>
          </a:xfrm>
        </p:spPr>
        <p:txBody>
          <a:bodyPr>
            <a:normAutofit/>
          </a:bodyPr>
          <a:lstStyle/>
          <a:p>
            <a:r>
              <a:rPr lang="en-US" sz="2200" dirty="0" smtClean="0"/>
              <a:t>There was inconsistency in the manual dataset: the same response was labeled differently by different people. Probably as a result of this, the model did not learn well. The Use of the manually labeled dataset should be rejected.</a:t>
            </a:r>
          </a:p>
          <a:p>
            <a:r>
              <a:rPr lang="en-US" sz="2200" dirty="0" smtClean="0"/>
              <a:t>The labeling needs to be done consistently and following the same train of thought.</a:t>
            </a:r>
          </a:p>
          <a:p>
            <a:r>
              <a:rPr lang="en-US" sz="2200" dirty="0" err="1" smtClean="0"/>
              <a:t>ChatGPT`s</a:t>
            </a:r>
            <a:r>
              <a:rPr lang="en-US" sz="2200" dirty="0" smtClean="0"/>
              <a:t> dataset is unbalanced. Too much reviews with 0 </a:t>
            </a:r>
            <a:r>
              <a:rPr lang="en-US" sz="2200" dirty="0" err="1" smtClean="0"/>
              <a:t>labelization</a:t>
            </a:r>
            <a:r>
              <a:rPr lang="en-US" sz="2200" dirty="0" smtClean="0"/>
              <a:t>, and very low number of reviews with no 0 </a:t>
            </a:r>
            <a:r>
              <a:rPr lang="en-US" sz="2200" dirty="0" err="1" smtClean="0"/>
              <a:t>labelization</a:t>
            </a:r>
            <a:r>
              <a:rPr lang="en-US" sz="2200" dirty="0" smtClean="0"/>
              <a:t>. Adding non 0 </a:t>
            </a:r>
            <a:r>
              <a:rPr lang="en-US" sz="2200" dirty="0" err="1" smtClean="0"/>
              <a:t>labelized</a:t>
            </a:r>
            <a:r>
              <a:rPr lang="en-US" sz="2200" dirty="0" smtClean="0"/>
              <a:t> reviews, may increase the accuracy.</a:t>
            </a:r>
          </a:p>
          <a:p>
            <a:r>
              <a:rPr lang="en-US" sz="2200" dirty="0" smtClean="0"/>
              <a:t>The longer the response, the greater the likelihood of correctly identifying all four labels. The ideal is at least 10 words. Consider adding more reviews with at least 10 words each. This may improve the learning process and the accuracy results.</a:t>
            </a:r>
          </a:p>
          <a:p>
            <a:r>
              <a:rPr lang="en-US" sz="2200" dirty="0" smtClean="0"/>
              <a:t>The mechanism that was defined to identify the optimal values of the three most influential hyper parameters improved </a:t>
            </a:r>
            <a:r>
              <a:rPr lang="en-US" sz="2200" dirty="0" err="1" smtClean="0"/>
              <a:t>significantely</a:t>
            </a:r>
            <a:r>
              <a:rPr lang="en-US" sz="2200" dirty="0" smtClean="0"/>
              <a:t> the accuracy results. Consider to add more than </a:t>
            </a:r>
            <a:r>
              <a:rPr lang="en-US" sz="2200" smtClean="0"/>
              <a:t>3 hyper-parameters </a:t>
            </a:r>
            <a:r>
              <a:rPr lang="en-US" sz="2200" dirty="0" smtClean="0"/>
              <a:t>for self auto tuning.</a:t>
            </a:r>
          </a:p>
          <a:p>
            <a:r>
              <a:rPr lang="en-US" sz="2200" dirty="0" smtClean="0"/>
              <a:t>The results of the baseline are pretty descent and cheap.</a:t>
            </a:r>
          </a:p>
          <a:p>
            <a:endParaRPr lang="he-IL" sz="2200" dirty="0"/>
          </a:p>
        </p:txBody>
      </p:sp>
    </p:spTree>
    <p:extLst>
      <p:ext uri="{BB962C8B-B14F-4D97-AF65-F5344CB8AC3E}">
        <p14:creationId xmlns:p14="http://schemas.microsoft.com/office/powerpoint/2010/main" val="37669357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3830" y="0"/>
            <a:ext cx="5002958" cy="3139440"/>
          </a:xfrm>
          <a:prstGeom prst="rect">
            <a:avLst/>
          </a:prstGeom>
        </p:spPr>
      </p:pic>
      <p:pic>
        <p:nvPicPr>
          <p:cNvPr id="5" name="Picture 4"/>
          <p:cNvPicPr>
            <a:picLocks noChangeAspect="1"/>
          </p:cNvPicPr>
          <p:nvPr/>
        </p:nvPicPr>
        <p:blipFill>
          <a:blip r:embed="rId3"/>
          <a:stretch>
            <a:fillRect/>
          </a:stretch>
        </p:blipFill>
        <p:spPr>
          <a:xfrm>
            <a:off x="5166788" y="1"/>
            <a:ext cx="7025212" cy="3417860"/>
          </a:xfrm>
          <a:prstGeom prst="rect">
            <a:avLst/>
          </a:prstGeom>
        </p:spPr>
      </p:pic>
      <p:pic>
        <p:nvPicPr>
          <p:cNvPr id="6" name="Picture 5"/>
          <p:cNvPicPr>
            <a:picLocks noChangeAspect="1"/>
          </p:cNvPicPr>
          <p:nvPr/>
        </p:nvPicPr>
        <p:blipFill>
          <a:blip r:embed="rId4"/>
          <a:stretch>
            <a:fillRect/>
          </a:stretch>
        </p:blipFill>
        <p:spPr>
          <a:xfrm>
            <a:off x="9310687" y="3417861"/>
            <a:ext cx="2714625" cy="304800"/>
          </a:xfrm>
          <a:prstGeom prst="rect">
            <a:avLst/>
          </a:prstGeom>
        </p:spPr>
      </p:pic>
      <p:pic>
        <p:nvPicPr>
          <p:cNvPr id="7" name="Picture 6"/>
          <p:cNvPicPr>
            <a:picLocks noChangeAspect="1"/>
          </p:cNvPicPr>
          <p:nvPr/>
        </p:nvPicPr>
        <p:blipFill>
          <a:blip r:embed="rId5"/>
          <a:stretch>
            <a:fillRect/>
          </a:stretch>
        </p:blipFill>
        <p:spPr>
          <a:xfrm>
            <a:off x="6577965" y="3417861"/>
            <a:ext cx="2419350" cy="371475"/>
          </a:xfrm>
          <a:prstGeom prst="rect">
            <a:avLst/>
          </a:prstGeom>
        </p:spPr>
      </p:pic>
      <p:pic>
        <p:nvPicPr>
          <p:cNvPr id="8" name="Picture 7"/>
          <p:cNvPicPr>
            <a:picLocks noChangeAspect="1"/>
          </p:cNvPicPr>
          <p:nvPr/>
        </p:nvPicPr>
        <p:blipFill>
          <a:blip r:embed="rId6"/>
          <a:stretch>
            <a:fillRect/>
          </a:stretch>
        </p:blipFill>
        <p:spPr>
          <a:xfrm>
            <a:off x="81439" y="3722661"/>
            <a:ext cx="5135801" cy="3135339"/>
          </a:xfrm>
          <a:prstGeom prst="rect">
            <a:avLst/>
          </a:prstGeom>
        </p:spPr>
      </p:pic>
      <p:pic>
        <p:nvPicPr>
          <p:cNvPr id="9" name="Picture 8"/>
          <p:cNvPicPr>
            <a:picLocks noChangeAspect="1"/>
          </p:cNvPicPr>
          <p:nvPr/>
        </p:nvPicPr>
        <p:blipFill>
          <a:blip r:embed="rId7"/>
          <a:stretch>
            <a:fillRect/>
          </a:stretch>
        </p:blipFill>
        <p:spPr>
          <a:xfrm>
            <a:off x="5217240" y="3789336"/>
            <a:ext cx="6899940" cy="2828925"/>
          </a:xfrm>
          <a:prstGeom prst="rect">
            <a:avLst/>
          </a:prstGeom>
        </p:spPr>
      </p:pic>
    </p:spTree>
    <p:extLst>
      <p:ext uri="{BB962C8B-B14F-4D97-AF65-F5344CB8AC3E}">
        <p14:creationId xmlns:p14="http://schemas.microsoft.com/office/powerpoint/2010/main" val="7143804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TotalTime>
  <Words>1043</Words>
  <Application>Microsoft Office PowerPoint</Application>
  <PresentationFormat>Widescreen</PresentationFormat>
  <Paragraphs>100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(Body)</vt:lpstr>
      <vt:lpstr>Calibri Light</vt:lpstr>
      <vt:lpstr>Times New Roman</vt:lpstr>
      <vt:lpstr>Office Theme</vt:lpstr>
      <vt:lpstr>Course review Classifier</vt:lpstr>
      <vt:lpstr>Background and Motivation</vt:lpstr>
      <vt:lpstr>Prior Art</vt:lpstr>
      <vt:lpstr>Steps</vt:lpstr>
      <vt:lpstr>Exploration and Baseline.</vt:lpstr>
      <vt:lpstr>Conclusions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Gleb</dc:creator>
  <cp:lastModifiedBy>Gleb</cp:lastModifiedBy>
  <cp:revision>32</cp:revision>
  <dcterms:created xsi:type="dcterms:W3CDTF">2025-05-28T09:13:34Z</dcterms:created>
  <dcterms:modified xsi:type="dcterms:W3CDTF">2025-06-10T19:07:41Z</dcterms:modified>
</cp:coreProperties>
</file>