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89" r:id="rId2"/>
  </p:sldMasterIdLst>
  <p:notesMasterIdLst>
    <p:notesMasterId r:id="rId16"/>
  </p:notesMasterIdLst>
  <p:sldIdLst>
    <p:sldId id="256" r:id="rId3"/>
    <p:sldId id="263" r:id="rId4"/>
    <p:sldId id="265" r:id="rId5"/>
    <p:sldId id="264" r:id="rId6"/>
    <p:sldId id="267" r:id="rId7"/>
    <p:sldId id="266" r:id="rId8"/>
    <p:sldId id="268" r:id="rId9"/>
    <p:sldId id="270" r:id="rId10"/>
    <p:sldId id="271" r:id="rId11"/>
    <p:sldId id="269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4899" autoAdjust="0"/>
  </p:normalViewPr>
  <p:slideViewPr>
    <p:cSldViewPr snapToGrid="0">
      <p:cViewPr>
        <p:scale>
          <a:sx n="58" d="100"/>
          <a:sy n="58" d="100"/>
        </p:scale>
        <p:origin x="428" y="-21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Zivan" userId="f127eea1fee8028f" providerId="LiveId" clId="{0CB07075-00BC-4BEC-A46C-8613359750D2}"/>
    <pc:docChg chg="modSld">
      <pc:chgData name="Amit Zivan" userId="f127eea1fee8028f" providerId="LiveId" clId="{0CB07075-00BC-4BEC-A46C-8613359750D2}" dt="2022-05-25T10:16:40.851" v="77" actId="20577"/>
      <pc:docMkLst>
        <pc:docMk/>
      </pc:docMkLst>
      <pc:sldChg chg="modNotesTx">
        <pc:chgData name="Amit Zivan" userId="f127eea1fee8028f" providerId="LiveId" clId="{0CB07075-00BC-4BEC-A46C-8613359750D2}" dt="2022-05-25T10:12:12.514" v="53" actId="20577"/>
        <pc:sldMkLst>
          <pc:docMk/>
          <pc:sldMk cId="3819245077" sldId="271"/>
        </pc:sldMkLst>
      </pc:sldChg>
      <pc:sldChg chg="modSp mod">
        <pc:chgData name="Amit Zivan" userId="f127eea1fee8028f" providerId="LiveId" clId="{0CB07075-00BC-4BEC-A46C-8613359750D2}" dt="2022-05-25T10:16:40.851" v="77" actId="20577"/>
        <pc:sldMkLst>
          <pc:docMk/>
          <pc:sldMk cId="754419006" sldId="277"/>
        </pc:sldMkLst>
        <pc:spChg chg="mod">
          <ac:chgData name="Amit Zivan" userId="f127eea1fee8028f" providerId="LiveId" clId="{0CB07075-00BC-4BEC-A46C-8613359750D2}" dt="2022-05-25T10:16:40.851" v="77" actId="20577"/>
          <ac:spMkLst>
            <pc:docMk/>
            <pc:sldMk cId="754419006" sldId="277"/>
            <ac:spMk id="3" creationId="{9949BFD1-A082-A9D0-A0AB-BD66071A3E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D39A764-DDE6-41B5-992C-99C2C5269D7E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B14076E-75C0-40C8-84CB-1BE78B7DD0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3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הזיכרון של המערכת נדיף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רוצים לשמור גם כאשר התוכנית מפסיקה לרוץ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בשביל זה </a:t>
            </a:r>
            <a:r>
              <a:rPr lang="en-US" dirty="0"/>
              <a:t>database</a:t>
            </a:r>
            <a:r>
              <a:rPr lang="he-IL" dirty="0"/>
              <a:t> 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קלות, נוחות -&gt; </a:t>
            </a:r>
            <a:r>
              <a:rPr lang="en-US" dirty="0"/>
              <a:t>ORM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e-IL" dirty="0"/>
              <a:t>נשתמש ב-</a:t>
            </a:r>
            <a:r>
              <a:rPr lang="en-US" dirty="0"/>
              <a:t>EFC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70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- ירושה זה עוד משהו שלא מייד מתאים למודל הטבלאי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- אצלנו השימוש הוא למשל עבור </a:t>
            </a:r>
            <a:r>
              <a:rPr lang="en-US" dirty="0"/>
              <a:t>buyer</a:t>
            </a:r>
            <a:r>
              <a:rPr lang="he-IL" dirty="0"/>
              <a:t> ו-</a:t>
            </a:r>
            <a:r>
              <a:rPr lang="en-US" dirty="0"/>
              <a:t>member</a:t>
            </a:r>
            <a:endParaRPr lang="he-IL" dirty="0"/>
          </a:p>
          <a:p>
            <a:endParaRPr lang="he-IL" dirty="0"/>
          </a:p>
          <a:p>
            <a:r>
              <a:rPr lang="he-IL" dirty="0"/>
              <a:t>- למשל כאן מציינים גם את המחלקה </a:t>
            </a:r>
            <a:r>
              <a:rPr lang="en-US" dirty="0"/>
              <a:t>Person</a:t>
            </a:r>
            <a:r>
              <a:rPr lang="he-IL" dirty="0"/>
              <a:t> וגם את המחלקה </a:t>
            </a:r>
            <a:r>
              <a:rPr lang="en-US" dirty="0"/>
              <a:t>Student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511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Descriminator</a:t>
            </a:r>
            <a:r>
              <a:rPr lang="he-IL" dirty="0"/>
              <a:t> מטיפוס </a:t>
            </a:r>
            <a:r>
              <a:rPr lang="en-US" dirty="0"/>
              <a:t>text</a:t>
            </a:r>
            <a:r>
              <a:rPr lang="he-IL" dirty="0"/>
              <a:t> 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ה-</a:t>
            </a:r>
            <a:r>
              <a:rPr lang="en-US" dirty="0"/>
              <a:t>username</a:t>
            </a:r>
            <a:r>
              <a:rPr lang="he-IL" dirty="0"/>
              <a:t> יכול להיות </a:t>
            </a:r>
            <a:r>
              <a:rPr lang="en-US" dirty="0"/>
              <a:t>null</a:t>
            </a:r>
            <a:r>
              <a:rPr lang="he-IL" dirty="0"/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- יש גם משהו מיוחד לאם מחלקת האב הינה אבסטרקטית, אבל בפרויקט שלנו כרגע זה פחות רלוונטי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10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012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58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e-IL" dirty="0"/>
              <a:t>- שכבה נוספת בין האפליקציה ל-</a:t>
            </a:r>
            <a:r>
              <a:rPr lang="en-US" dirty="0"/>
              <a:t>database</a:t>
            </a: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en-US" dirty="0"/>
              <a:t>Object oriented</a:t>
            </a:r>
            <a:r>
              <a:rPr lang="he-IL" dirty="0"/>
              <a:t> </a:t>
            </a:r>
            <a:r>
              <a:rPr lang="en-US" dirty="0"/>
              <a:t>!=</a:t>
            </a:r>
            <a:r>
              <a:rPr lang="he-IL" dirty="0"/>
              <a:t> </a:t>
            </a:r>
            <a:r>
              <a:rPr lang="en-US" dirty="0"/>
              <a:t>relational</a:t>
            </a: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אוטומטי - בשני הכיוונים – אנחנו נשתמש מ-</a:t>
            </a:r>
            <a:r>
              <a:rPr lang="en-US" dirty="0"/>
              <a:t>Object oriented</a:t>
            </a:r>
            <a:r>
              <a:rPr lang="he-IL" dirty="0"/>
              <a:t> לטבלאות 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זאת שכבה נוספת בין ה-</a:t>
            </a:r>
            <a:r>
              <a:rPr lang="en-US" dirty="0"/>
              <a:t>database</a:t>
            </a:r>
            <a:r>
              <a:rPr lang="he-IL" dirty="0"/>
              <a:t> לאפליקציה (כלומר ל-</a:t>
            </a:r>
            <a:r>
              <a:rPr lang="en-US" dirty="0"/>
              <a:t>data layer</a:t>
            </a:r>
            <a:r>
              <a:rPr lang="he-IL" dirty="0"/>
              <a:t>) </a:t>
            </a:r>
          </a:p>
          <a:p>
            <a:pPr marL="0" indent="0">
              <a:buFontTx/>
              <a:buNone/>
            </a:pPr>
            <a:r>
              <a:rPr lang="he-IL" dirty="0"/>
              <a:t>	- הגישה המונחית עצמים לא תמיד תואמת למודל </a:t>
            </a:r>
            <a:r>
              <a:rPr lang="he-IL" dirty="0" err="1"/>
              <a:t>הרלציוני</a:t>
            </a:r>
            <a:r>
              <a:rPr lang="he-IL" dirty="0"/>
              <a:t>, ונראה במצגת זו את ההתמודדויות. </a:t>
            </a:r>
          </a:p>
          <a:p>
            <a:pPr marL="0" indent="0">
              <a:buFontTx/>
              <a:buNone/>
            </a:pPr>
            <a:r>
              <a:rPr lang="he-IL" dirty="0"/>
              <a:t>	  אוטומטי, למשל ב-</a:t>
            </a:r>
            <a:r>
              <a:rPr lang="en-US" dirty="0"/>
              <a:t>EFC</a:t>
            </a:r>
            <a:r>
              <a:rPr lang="he-IL" dirty="0"/>
              <a:t> אומר שהוא יכול </a:t>
            </a:r>
          </a:p>
          <a:p>
            <a:pPr marL="0" indent="0">
              <a:buFontTx/>
              <a:buNone/>
            </a:pPr>
            <a:r>
              <a:rPr lang="he-IL" dirty="0"/>
              <a:t>		לייצר מחלקות מ-</a:t>
            </a:r>
            <a:r>
              <a:rPr lang="en-US" dirty="0"/>
              <a:t>database</a:t>
            </a:r>
            <a:r>
              <a:rPr lang="he-IL" dirty="0"/>
              <a:t> קיים, או </a:t>
            </a:r>
          </a:p>
          <a:p>
            <a:pPr marL="0" indent="0">
              <a:buFontTx/>
              <a:buNone/>
            </a:pPr>
            <a:r>
              <a:rPr lang="he-IL" dirty="0"/>
              <a:t>		לייצר את ה-</a:t>
            </a:r>
            <a:r>
              <a:rPr lang="en-US" dirty="0"/>
              <a:t>scheme</a:t>
            </a:r>
            <a:r>
              <a:rPr lang="he-IL" dirty="0"/>
              <a:t> של ה-</a:t>
            </a:r>
            <a:r>
              <a:rPr lang="en-US" dirty="0"/>
              <a:t>database</a:t>
            </a:r>
            <a:r>
              <a:rPr lang="he-IL" dirty="0"/>
              <a:t> באמצעות מחלקות וקוד. </a:t>
            </a:r>
          </a:p>
          <a:p>
            <a:pPr marL="0" indent="0">
              <a:buFontTx/>
              <a:buNone/>
            </a:pPr>
            <a:r>
              <a:rPr lang="he-IL" dirty="0"/>
              <a:t>	- פעולות הוספה, הורדה, שינוי וחיפוש </a:t>
            </a:r>
          </a:p>
          <a:p>
            <a:pPr marL="0" indent="0">
              <a:buFontTx/>
              <a:buNone/>
            </a:pPr>
            <a:endParaRPr lang="he-IL" dirty="0"/>
          </a:p>
          <a:p>
            <a:pPr marL="0" indent="0">
              <a:buFontTx/>
              <a:buNone/>
            </a:pPr>
            <a:r>
              <a:rPr lang="he-IL" dirty="0"/>
              <a:t>	-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76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הקשרים בין ה-</a:t>
            </a:r>
            <a:r>
              <a:rPr lang="en-US" dirty="0"/>
              <a:t>DTOs</a:t>
            </a:r>
            <a:r>
              <a:rPr lang="he-IL" dirty="0"/>
              <a:t> הינם בעזרת שדות אחד של השני, </a:t>
            </a:r>
            <a:r>
              <a:rPr lang="en-US" dirty="0"/>
              <a:t>collections</a:t>
            </a:r>
            <a:r>
              <a:rPr lang="he-IL" dirty="0"/>
              <a:t> כאשר צריך יותר מאחד </a:t>
            </a:r>
            <a:r>
              <a:rPr lang="he-IL" dirty="0" err="1"/>
              <a:t>וכו</a:t>
            </a:r>
            <a:r>
              <a:rPr lang="he-IL" dirty="0"/>
              <a:t>. </a:t>
            </a:r>
          </a:p>
          <a:p>
            <a:endParaRPr lang="he-IL" dirty="0"/>
          </a:p>
          <a:p>
            <a:r>
              <a:rPr lang="he-IL" dirty="0"/>
              <a:t>* אם מחלקה עם </a:t>
            </a:r>
            <a:r>
              <a:rPr lang="en-US" dirty="0" err="1"/>
              <a:t>DbSet</a:t>
            </a:r>
            <a:r>
              <a:rPr lang="he-IL" dirty="0"/>
              <a:t> מחזיקה כשדה מחלקה שאין לה </a:t>
            </a:r>
            <a:r>
              <a:rPr lang="en-US" dirty="0" err="1"/>
              <a:t>DbSet</a:t>
            </a:r>
            <a:r>
              <a:rPr lang="he-IL" dirty="0"/>
              <a:t> אז נוצרת לה טבלה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65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ProjectDatabase</a:t>
            </a:r>
            <a:r>
              <a:rPr lang="he-IL" dirty="0"/>
              <a:t> זאת המחלקה מהשקופית הקודמת</a:t>
            </a:r>
          </a:p>
          <a:p>
            <a:pPr marL="0" indent="0">
              <a:buFontTx/>
              <a:buNone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יצירת ה-</a:t>
            </a:r>
            <a:r>
              <a:rPr lang="en-US" dirty="0"/>
              <a:t>Student</a:t>
            </a:r>
            <a:r>
              <a:rPr lang="he-IL" dirty="0"/>
              <a:t> היא דרך של </a:t>
            </a:r>
            <a:r>
              <a:rPr lang="en-US" dirty="0" err="1"/>
              <a:t>c#</a:t>
            </a: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אלו שתי דרכים לעשות פעולות - &lt;&gt; ואחרת, 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אפשר גם בלי </a:t>
            </a:r>
            <a:r>
              <a:rPr lang="en-US" dirty="0"/>
              <a:t>&lt;&gt;</a:t>
            </a:r>
            <a:r>
              <a:rPr lang="he-IL" dirty="0"/>
              <a:t> אבל יותר קריא ככה 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לכל הפעולות הלל אפשר להוסיף </a:t>
            </a:r>
            <a:r>
              <a:rPr lang="en-US" dirty="0"/>
              <a:t>async</a:t>
            </a:r>
            <a:r>
              <a:rPr lang="he-IL" dirty="0"/>
              <a:t> בסוף על מנת שיהיה </a:t>
            </a:r>
            <a:r>
              <a:rPr lang="en-US" dirty="0"/>
              <a:t>thread safe</a:t>
            </a:r>
            <a:r>
              <a:rPr lang="he-IL" dirty="0"/>
              <a:t>, ואנחנו נצטרך כנראה בפרויקט שלנו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78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הפעולות הללו זה אחרי </a:t>
            </a:r>
            <a:r>
              <a:rPr lang="en-US" dirty="0"/>
              <a:t>Find</a:t>
            </a:r>
            <a:endParaRPr lang="he-IL" dirty="0"/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e-IL" dirty="0"/>
              <a:t>ב-</a:t>
            </a:r>
            <a:r>
              <a:rPr lang="en-US" dirty="0"/>
              <a:t>Remove</a:t>
            </a:r>
            <a:r>
              <a:rPr lang="he-IL" dirty="0"/>
              <a:t> זה כמו </a:t>
            </a:r>
            <a:r>
              <a:rPr lang="en-US" dirty="0"/>
              <a:t>Add</a:t>
            </a:r>
            <a:r>
              <a:rPr lang="he-IL" dirty="0"/>
              <a:t>, הנה דוגמה ללא &lt;&gt; 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ב-</a:t>
            </a:r>
            <a:r>
              <a:rPr lang="en-US" dirty="0"/>
              <a:t>Update</a:t>
            </a:r>
            <a:r>
              <a:rPr lang="he-IL" dirty="0"/>
              <a:t> ה-</a:t>
            </a:r>
            <a:r>
              <a:rPr lang="en-US" dirty="0"/>
              <a:t>ORM</a:t>
            </a:r>
            <a:r>
              <a:rPr lang="he-IL" dirty="0"/>
              <a:t> שומר אילו אובייקטים קיבלת, וזוכר אילו מהם שונו. בעת </a:t>
            </a:r>
            <a:r>
              <a:rPr lang="en-US" dirty="0" err="1"/>
              <a:t>SaveChanges</a:t>
            </a:r>
            <a:r>
              <a:rPr lang="he-IL" dirty="0"/>
              <a:t> הוא משנה אותם ב-</a:t>
            </a:r>
            <a:r>
              <a:rPr lang="en-US" dirty="0" err="1"/>
              <a:t>db</a:t>
            </a:r>
            <a:r>
              <a:rPr lang="he-IL" dirty="0"/>
              <a:t>. 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מחוסר זמן במצגת לא התעמקתי ב-</a:t>
            </a:r>
            <a:r>
              <a:rPr lang="en-US" dirty="0"/>
              <a:t>transactions</a:t>
            </a:r>
            <a:r>
              <a:rPr lang="he-IL" dirty="0"/>
              <a:t>, 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אבל </a:t>
            </a:r>
            <a:r>
              <a:rPr lang="en-US" dirty="0" err="1"/>
              <a:t>saveChanges</a:t>
            </a:r>
            <a:r>
              <a:rPr lang="he-IL" dirty="0"/>
              <a:t> עוטף את הפעולות שנעשו ב-</a:t>
            </a:r>
            <a:r>
              <a:rPr lang="en-US" dirty="0"/>
              <a:t>transaction</a:t>
            </a:r>
            <a:r>
              <a:rPr lang="he-IL" dirty="0"/>
              <a:t> לפי מה שהבנתי. 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הוא מנסה לבצע (בצורה אטומית) את כל השינויים ב-</a:t>
            </a:r>
            <a:r>
              <a:rPr lang="en-US" dirty="0"/>
              <a:t>database</a:t>
            </a:r>
            <a:r>
              <a:rPr lang="he-IL" dirty="0"/>
              <a:t>, ואם לא אז לא עושה כלום שם</a:t>
            </a:r>
          </a:p>
          <a:p>
            <a:pPr marL="171450" indent="-171450">
              <a:buFontTx/>
              <a:buChar char="-"/>
            </a:pPr>
            <a:r>
              <a:rPr lang="he-IL" dirty="0"/>
              <a:t>יש דרכים להשתמש ב-</a:t>
            </a:r>
            <a:r>
              <a:rPr lang="en-US" dirty="0"/>
              <a:t>transactions</a:t>
            </a:r>
            <a:r>
              <a:rPr lang="he-IL" dirty="0"/>
              <a:t> בצורות יותר מסובכות, אם נצטרך משהו כזה ננסה לקרוא על זה 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47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47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כאמור זה כיוון המיפוי שיעניין אותנו </a:t>
            </a:r>
          </a:p>
          <a:p>
            <a:endParaRPr lang="he-IL" dirty="0"/>
          </a:p>
          <a:p>
            <a:r>
              <a:rPr lang="he-IL" dirty="0"/>
              <a:t>כאן זה מתורגם יחסית בסדר. תכף נראה חוסר תאימויות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40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- אלו הטבלאות שהוא מייצר לבד </a:t>
            </a:r>
          </a:p>
          <a:p>
            <a:endParaRPr lang="he-IL" dirty="0"/>
          </a:p>
          <a:p>
            <a:r>
              <a:rPr lang="he-IL" dirty="0"/>
              <a:t>- מפתח זר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084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הרי בשביל </a:t>
            </a:r>
            <a:r>
              <a:rPr lang="en-US" dirty="0"/>
              <a:t>many to many</a:t>
            </a:r>
            <a:r>
              <a:rPr lang="he-IL" dirty="0"/>
              <a:t> צריך עוד טבלה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השם של הטבלה החדשה הוא לפי שמות המשתנים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דרך אגב אלו דברים שהרצתי ואלו הטבלאות שיצאו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076E-75C0-40C8-84CB-1BE78B7DD063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89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1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88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61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871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39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83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55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722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190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260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9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1105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6045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7805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185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040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301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0573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986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9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56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09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8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44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75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4CF1-420F-420B-9FF9-B7435226E423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2C23C7-EB04-4729-A64A-F41BFE75C7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1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C8C053-F273-83F5-37E6-AEA3713F0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147484"/>
            <a:ext cx="7766936" cy="1646302"/>
          </a:xfrm>
        </p:spPr>
        <p:txBody>
          <a:bodyPr/>
          <a:lstStyle/>
          <a:p>
            <a:r>
              <a:rPr lang="he-IL" dirty="0"/>
              <a:t>שמירת נתונים לאורך זמן </a:t>
            </a:r>
            <a:br>
              <a:rPr lang="en-US" dirty="0"/>
            </a:br>
            <a:r>
              <a:rPr lang="he-IL" dirty="0"/>
              <a:t> </a:t>
            </a:r>
            <a:br>
              <a:rPr lang="he-IL" dirty="0"/>
            </a:br>
            <a:r>
              <a:rPr lang="en-US" dirty="0"/>
              <a:t>Entity Framework 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156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F215A6-DB27-7274-F2EB-74400E29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Oriented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Relational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he-IL" dirty="0">
                <a:sym typeface="Wingdings" panose="05000000000000000000" pitchFamily="2" charset="2"/>
              </a:rPr>
              <a:t>ירושה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2D4E06-7B68-DC4C-C420-8FA10620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במחלקה שיורשת מ-</a:t>
            </a:r>
            <a:r>
              <a:rPr lang="en-US" dirty="0" err="1"/>
              <a:t>DbContext</a:t>
            </a:r>
            <a:r>
              <a:rPr lang="he-IL" dirty="0"/>
              <a:t> צריך לציין במפורש את כל המחלקות בהיררכיה של הירושה: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EB7C7FB-96E9-CBB1-0179-73C5E912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47" y="2677438"/>
            <a:ext cx="710664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8E7F84-AC7A-BDDA-A8D9-6B628B43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Oriented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Relational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he-IL" dirty="0">
                <a:sym typeface="Wingdings" panose="05000000000000000000" pitchFamily="2" charset="2"/>
              </a:rPr>
              <a:t>ירושה המשך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94354A-2141-0C10-9751-EBF2F34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בהיררכיה של מספר מחלקות, נוצרת טבלה אחת בלבד – </a:t>
            </a:r>
            <a:r>
              <a:rPr lang="en-US" dirty="0"/>
              <a:t>TPH</a:t>
            </a:r>
            <a:r>
              <a:rPr lang="he-IL" dirty="0"/>
              <a:t> (</a:t>
            </a:r>
            <a:r>
              <a:rPr lang="en-US" dirty="0"/>
              <a:t>Table Per Hierarchy</a:t>
            </a:r>
            <a:r>
              <a:rPr lang="he-IL" dirty="0"/>
              <a:t>). </a:t>
            </a:r>
          </a:p>
          <a:p>
            <a:r>
              <a:rPr lang="he-IL" dirty="0"/>
              <a:t>בטבלה נוספת עמודה שמציינת את הטיפוס של האובייקט בכל שורה. 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8F54ED5-0B41-26C0-E36F-53AAD2BF1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4" y="3031861"/>
            <a:ext cx="4496427" cy="189574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2147A60-891C-761A-D5AF-9B290A4B6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33" y="3031861"/>
            <a:ext cx="5077534" cy="1381318"/>
          </a:xfrm>
          <a:prstGeom prst="rect">
            <a:avLst/>
          </a:prstGeom>
        </p:spPr>
      </p:pic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FE16BFB5-B40C-D9F0-3137-7AD6D7C45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31622"/>
              </p:ext>
            </p:extLst>
          </p:nvPr>
        </p:nvGraphicFramePr>
        <p:xfrm>
          <a:off x="3855336" y="4866693"/>
          <a:ext cx="1898636" cy="1864360"/>
        </p:xfrm>
        <a:graphic>
          <a:graphicData uri="http://schemas.openxmlformats.org/drawingml/2006/table">
            <a:tbl>
              <a:tblPr rtl="1" firstRow="1">
                <a:tableStyleId>{793D81CF-94F2-401A-BA57-92F5A7B2D0C5}</a:tableStyleId>
              </a:tblPr>
              <a:tblGrid>
                <a:gridCol w="1898636">
                  <a:extLst>
                    <a:ext uri="{9D8B030D-6E8A-4147-A177-3AD203B41FA5}">
                      <a16:colId xmlns:a16="http://schemas.microsoft.com/office/drawing/2014/main" val="20184058"/>
                    </a:ext>
                  </a:extLst>
                </a:gridCol>
              </a:tblGrid>
              <a:tr h="270954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/>
                        <a:t>Buyers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4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u="sng" dirty="0"/>
                        <a:t>Id</a:t>
                      </a:r>
                      <a:endParaRPr lang="he-IL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102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CartId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4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Descriminator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66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Username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6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0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5E5B47-0FEA-60A4-41B0-59970ACB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דו"ח גרסה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2887EE-8692-C292-664F-397C7851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 sz="5100" dirty="0"/>
              <a:t>רועי: מימוש הנחות ומדיניות קנייה, תיקונים מגרסה 1. </a:t>
            </a:r>
          </a:p>
          <a:p>
            <a:r>
              <a:rPr lang="he-IL" sz="5100" dirty="0"/>
              <a:t>דוד: מימוש כל שאר הדרישות החדשות, תיקונים מגרסה 1, עזר גם ב-</a:t>
            </a:r>
            <a:r>
              <a:rPr lang="en-US" sz="5100" dirty="0"/>
              <a:t>frontend</a:t>
            </a:r>
            <a:r>
              <a:rPr lang="he-IL" sz="5100" dirty="0"/>
              <a:t> ובתקשורת. </a:t>
            </a:r>
          </a:p>
          <a:p>
            <a:r>
              <a:rPr lang="he-IL" sz="5100" dirty="0"/>
              <a:t>ניר: </a:t>
            </a:r>
            <a:r>
              <a:rPr lang="en-US" sz="5100" dirty="0"/>
              <a:t>fronted</a:t>
            </a:r>
            <a:r>
              <a:rPr lang="he-IL" sz="5100" dirty="0"/>
              <a:t> ותקשורת. </a:t>
            </a:r>
          </a:p>
          <a:p>
            <a:r>
              <a:rPr lang="he-IL" sz="5100" dirty="0"/>
              <a:t>רון: </a:t>
            </a:r>
            <a:r>
              <a:rPr lang="en-US" sz="5100" dirty="0"/>
              <a:t>frontend</a:t>
            </a:r>
            <a:r>
              <a:rPr lang="he-IL" sz="5100" dirty="0"/>
              <a:t>, תיקוני </a:t>
            </a:r>
            <a:r>
              <a:rPr lang="en-US" sz="5100" dirty="0" err="1"/>
              <a:t>PurchaseManager</a:t>
            </a:r>
            <a:r>
              <a:rPr lang="he-IL" sz="5100" dirty="0"/>
              <a:t>. </a:t>
            </a:r>
          </a:p>
          <a:p>
            <a:r>
              <a:rPr lang="he-IL" sz="5100" dirty="0"/>
              <a:t>עידן: תקשורת, עזר בתיקוני גרסה 1. </a:t>
            </a:r>
          </a:p>
          <a:p>
            <a:r>
              <a:rPr lang="he-IL" sz="5100" dirty="0"/>
              <a:t>עמית: </a:t>
            </a:r>
            <a:r>
              <a:rPr lang="en-US" sz="5100" dirty="0"/>
              <a:t>acceptance tests</a:t>
            </a:r>
            <a:r>
              <a:rPr lang="he-IL" sz="5100" dirty="0"/>
              <a:t> (כולל תיקונים מגרסה 1 וכל הדרישות החדשות), מנהל גרסה. </a:t>
            </a:r>
            <a:endParaRPr lang="he-IL" sz="5100" dirty="0">
              <a:highlight>
                <a:srgbClr val="FFFF00"/>
              </a:highlight>
            </a:endParaRPr>
          </a:p>
          <a:p>
            <a:endParaRPr lang="he-I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33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4C6838-6DFB-D962-1EF4-662573AD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דברים שנותרו לעשות בגרסה הזאת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49BFD1-A082-A9D0-A0AB-BD66071A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1800" dirty="0"/>
              <a:t>אבטחה – שימוש בפרוטוקול תקשורת מאובטח בשני אופני תקשורת: </a:t>
            </a:r>
            <a:r>
              <a:rPr lang="en-US" sz="1800" dirty="0"/>
              <a:t>WSS, HTTPS</a:t>
            </a:r>
            <a:r>
              <a:rPr lang="he-IL" sz="1800" dirty="0"/>
              <a:t>. </a:t>
            </a:r>
          </a:p>
          <a:p>
            <a:r>
              <a:rPr lang="he-IL" sz="1800" dirty="0"/>
              <a:t>אפיון ממש משתמש נוח. </a:t>
            </a:r>
          </a:p>
          <a:p>
            <a:r>
              <a:rPr lang="he-IL" sz="1800" dirty="0"/>
              <a:t>כרגע ה-</a:t>
            </a:r>
            <a:r>
              <a:rPr lang="en-US" sz="1800" dirty="0"/>
              <a:t>GUI</a:t>
            </a:r>
            <a:r>
              <a:rPr lang="he-IL" sz="1800" dirty="0"/>
              <a:t> לא פועל לפי תקשורת עם ה-</a:t>
            </a:r>
            <a:r>
              <a:rPr lang="en-US" sz="1800" dirty="0"/>
              <a:t>server</a:t>
            </a:r>
            <a:endParaRPr lang="he-IL" sz="1800" dirty="0"/>
          </a:p>
          <a:p>
            <a:r>
              <a:rPr lang="he-IL" sz="1800" dirty="0"/>
              <a:t>בדיקות ל-</a:t>
            </a:r>
            <a:r>
              <a:rPr lang="en-US" dirty="0"/>
              <a:t>GUI</a:t>
            </a:r>
            <a:r>
              <a:rPr lang="he-IL" dirty="0"/>
              <a:t>. </a:t>
            </a:r>
            <a:endParaRPr lang="he-IL" sz="1800" dirty="0"/>
          </a:p>
          <a:p>
            <a:r>
              <a:rPr lang="he-IL" sz="1800" dirty="0"/>
              <a:t>ה-</a:t>
            </a:r>
            <a:r>
              <a:rPr lang="en-US" sz="1800" dirty="0"/>
              <a:t>GUI</a:t>
            </a:r>
            <a:r>
              <a:rPr lang="he-IL" sz="1800"/>
              <a:t> </a:t>
            </a:r>
            <a:r>
              <a:rPr lang="he-IL" sz="1800" dirty="0"/>
              <a:t>כרגע ממומש חלקית</a:t>
            </a:r>
            <a:r>
              <a:rPr lang="he-IL" sz="180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44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71D960-9BF8-614E-D580-D89CE57A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609600"/>
            <a:ext cx="8827688" cy="1320800"/>
          </a:xfrm>
        </p:spPr>
        <p:txBody>
          <a:bodyPr/>
          <a:lstStyle/>
          <a:p>
            <a:pPr algn="ctr"/>
            <a:r>
              <a:rPr lang="en-US" dirty="0"/>
              <a:t>ORM (Object-Relational Mapping)</a:t>
            </a:r>
            <a:r>
              <a:rPr lang="he-IL" dirty="0"/>
              <a:t> </a:t>
            </a:r>
            <a:br>
              <a:rPr lang="he-IL" dirty="0"/>
            </a:br>
            <a:r>
              <a:rPr lang="he-IL" dirty="0"/>
              <a:t>תזכורת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47E2D4-740C-367C-5E95-734C3F20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91" y="1871992"/>
            <a:ext cx="8596668" cy="3880773"/>
          </a:xfrm>
        </p:spPr>
        <p:txBody>
          <a:bodyPr>
            <a:normAutofit/>
          </a:bodyPr>
          <a:lstStyle/>
          <a:p>
            <a:r>
              <a:rPr lang="he-IL" sz="2400" dirty="0"/>
              <a:t>ספריה או כלי שמהווים שכבה בין ה-</a:t>
            </a:r>
            <a:r>
              <a:rPr lang="en-US" sz="2400" dirty="0"/>
              <a:t>database</a:t>
            </a:r>
            <a:r>
              <a:rPr lang="he-IL" sz="2400" dirty="0"/>
              <a:t> לאפליקציה. </a:t>
            </a:r>
          </a:p>
          <a:p>
            <a:r>
              <a:rPr lang="he-IL" sz="2400" dirty="0"/>
              <a:t>מאפשר:</a:t>
            </a:r>
          </a:p>
          <a:p>
            <a:pPr lvl="1"/>
            <a:r>
              <a:rPr lang="he-IL" sz="2200" dirty="0"/>
              <a:t>מיפוי (אוטומטי) בין מערכת מונחית עצמים לבין המודל </a:t>
            </a:r>
            <a:r>
              <a:rPr lang="he-IL" sz="2200" dirty="0" err="1"/>
              <a:t>הרלציוני</a:t>
            </a:r>
            <a:r>
              <a:rPr lang="he-IL" sz="2200" dirty="0"/>
              <a:t>.</a:t>
            </a:r>
          </a:p>
          <a:p>
            <a:pPr lvl="1"/>
            <a:r>
              <a:rPr lang="he-IL" sz="2000" dirty="0"/>
              <a:t>לבצע פעולות ב-</a:t>
            </a:r>
            <a:r>
              <a:rPr lang="en-US" sz="2000" dirty="0"/>
              <a:t>database</a:t>
            </a:r>
            <a:r>
              <a:rPr lang="he-IL" sz="2000" dirty="0"/>
              <a:t> בצורה אבסטרקטית ללא תלות בבסיס נתונים ספציפי. </a:t>
            </a:r>
          </a:p>
          <a:p>
            <a:pPr lvl="1"/>
            <a:r>
              <a:rPr lang="he-IL" sz="2000" dirty="0"/>
              <a:t>פעולות ב-</a:t>
            </a:r>
            <a:r>
              <a:rPr lang="en-US" sz="2000" dirty="0"/>
              <a:t>database</a:t>
            </a:r>
            <a:r>
              <a:rPr lang="he-IL" sz="2000" dirty="0"/>
              <a:t> בעזרת </a:t>
            </a:r>
            <a:r>
              <a:rPr lang="en-US" sz="2000" dirty="0"/>
              <a:t>syntax</a:t>
            </a:r>
            <a:r>
              <a:rPr lang="he-IL" sz="2000" dirty="0"/>
              <a:t> של שפת התכנות, ללא שאילתות. </a:t>
            </a:r>
            <a:endParaRPr lang="he-IL" sz="1800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52B5ACC3-3DEE-FE78-C418-2AA39EF16597}"/>
              </a:ext>
            </a:extLst>
          </p:cNvPr>
          <p:cNvSpPr/>
          <p:nvPr/>
        </p:nvSpPr>
        <p:spPr>
          <a:xfrm>
            <a:off x="7782984" y="5095991"/>
            <a:ext cx="1522104" cy="160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Application</a:t>
            </a: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3AD67CF-64E9-BB60-9156-844D9E33CEA0}"/>
              </a:ext>
            </a:extLst>
          </p:cNvPr>
          <p:cNvSpPr/>
          <p:nvPr/>
        </p:nvSpPr>
        <p:spPr>
          <a:xfrm>
            <a:off x="5963789" y="5095990"/>
            <a:ext cx="1051438" cy="16027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ORM</a:t>
            </a:r>
            <a:endParaRPr lang="he-IL" dirty="0"/>
          </a:p>
        </p:txBody>
      </p:sp>
      <p:sp>
        <p:nvSpPr>
          <p:cNvPr id="12" name="חץ: שמאלה-ימינה 11">
            <a:extLst>
              <a:ext uri="{FF2B5EF4-FFF2-40B4-BE49-F238E27FC236}">
                <a16:creationId xmlns:a16="http://schemas.microsoft.com/office/drawing/2014/main" id="{093ECF70-208F-C703-DAE3-F5E3E07D4624}"/>
              </a:ext>
            </a:extLst>
          </p:cNvPr>
          <p:cNvSpPr/>
          <p:nvPr/>
        </p:nvSpPr>
        <p:spPr>
          <a:xfrm>
            <a:off x="4960425" y="5769322"/>
            <a:ext cx="870820" cy="32861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שמאלה-ימינה 13">
            <a:extLst>
              <a:ext uri="{FF2B5EF4-FFF2-40B4-BE49-F238E27FC236}">
                <a16:creationId xmlns:a16="http://schemas.microsoft.com/office/drawing/2014/main" id="{982DB77B-1055-A070-1D14-0EAFD81F1017}"/>
              </a:ext>
            </a:extLst>
          </p:cNvPr>
          <p:cNvSpPr/>
          <p:nvPr/>
        </p:nvSpPr>
        <p:spPr>
          <a:xfrm>
            <a:off x="7054367" y="5769322"/>
            <a:ext cx="670904" cy="32861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FCC60A90-F3FF-D83B-9EC4-CA03D5207AC7}"/>
              </a:ext>
            </a:extLst>
          </p:cNvPr>
          <p:cNvSpPr/>
          <p:nvPr/>
        </p:nvSpPr>
        <p:spPr>
          <a:xfrm>
            <a:off x="939182" y="4802432"/>
            <a:ext cx="2781075" cy="205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CE1E88DE-12B9-CA3D-92FB-0FBB7E7F350C}"/>
              </a:ext>
            </a:extLst>
          </p:cNvPr>
          <p:cNvSpPr/>
          <p:nvPr/>
        </p:nvSpPr>
        <p:spPr>
          <a:xfrm>
            <a:off x="3412081" y="5592300"/>
            <a:ext cx="1351280" cy="68265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תרשים זרימה: דיסק מגנטי 17">
            <a:extLst>
              <a:ext uri="{FF2B5EF4-FFF2-40B4-BE49-F238E27FC236}">
                <a16:creationId xmlns:a16="http://schemas.microsoft.com/office/drawing/2014/main" id="{33BA1D96-DF49-F3C9-353F-A426909226A3}"/>
              </a:ext>
            </a:extLst>
          </p:cNvPr>
          <p:cNvSpPr/>
          <p:nvPr/>
        </p:nvSpPr>
        <p:spPr>
          <a:xfrm>
            <a:off x="1654079" y="5147561"/>
            <a:ext cx="557574" cy="359159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תרשים זרימה: דיסק מגנטי 18">
            <a:extLst>
              <a:ext uri="{FF2B5EF4-FFF2-40B4-BE49-F238E27FC236}">
                <a16:creationId xmlns:a16="http://schemas.microsoft.com/office/drawing/2014/main" id="{FBF83438-3DF8-75B5-AED2-5789DD8D869F}"/>
              </a:ext>
            </a:extLst>
          </p:cNvPr>
          <p:cNvSpPr/>
          <p:nvPr/>
        </p:nvSpPr>
        <p:spPr>
          <a:xfrm>
            <a:off x="2497058" y="5327140"/>
            <a:ext cx="557574" cy="359159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0" name="תרשים זרימה: דיסק מגנטי 19">
            <a:extLst>
              <a:ext uri="{FF2B5EF4-FFF2-40B4-BE49-F238E27FC236}">
                <a16:creationId xmlns:a16="http://schemas.microsoft.com/office/drawing/2014/main" id="{1672E22E-537B-F3E8-5464-B7DB3D856334}"/>
              </a:ext>
            </a:extLst>
          </p:cNvPr>
          <p:cNvSpPr/>
          <p:nvPr/>
        </p:nvSpPr>
        <p:spPr>
          <a:xfrm>
            <a:off x="1304172" y="5630316"/>
            <a:ext cx="557574" cy="359159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1" name="תרשים זרימה: דיסק מגנטי 20">
            <a:extLst>
              <a:ext uri="{FF2B5EF4-FFF2-40B4-BE49-F238E27FC236}">
                <a16:creationId xmlns:a16="http://schemas.microsoft.com/office/drawing/2014/main" id="{1761F721-A92F-32AB-269E-1123A7A0CC9E}"/>
              </a:ext>
            </a:extLst>
          </p:cNvPr>
          <p:cNvSpPr/>
          <p:nvPr/>
        </p:nvSpPr>
        <p:spPr>
          <a:xfrm>
            <a:off x="2575720" y="5907708"/>
            <a:ext cx="557574" cy="359159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629FA6F1-93EA-F969-47D4-7B96E761BEE0}"/>
              </a:ext>
            </a:extLst>
          </p:cNvPr>
          <p:cNvSpPr/>
          <p:nvPr/>
        </p:nvSpPr>
        <p:spPr>
          <a:xfrm>
            <a:off x="1821082" y="6049601"/>
            <a:ext cx="557574" cy="359159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92DD03-8D79-0FAC-0642-727E868D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אתחול </a:t>
            </a:r>
            <a:r>
              <a:rPr lang="en-US" dirty="0"/>
              <a:t>Database</a:t>
            </a:r>
            <a:r>
              <a:rPr lang="he-IL" dirty="0"/>
              <a:t> בעזרת </a:t>
            </a:r>
            <a:r>
              <a:rPr lang="en-US" dirty="0"/>
              <a:t>EFC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B9F161-5DCB-0C90-B29E-14CFB8DB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  <a:p>
            <a:r>
              <a:rPr lang="he-IL" dirty="0"/>
              <a:t>ליצירת </a:t>
            </a:r>
            <a:r>
              <a:rPr lang="en-US" dirty="0"/>
              <a:t>database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ניצור </a:t>
            </a:r>
            <a:r>
              <a:rPr lang="en-US" dirty="0"/>
              <a:t>DTOs</a:t>
            </a:r>
            <a:r>
              <a:rPr lang="he-IL" dirty="0"/>
              <a:t> של האובייקטים שברצוננו לשמור, עם קשרי </a:t>
            </a:r>
            <a:r>
              <a:rPr lang="en-US" dirty="0"/>
              <a:t>object oriented</a:t>
            </a:r>
            <a:r>
              <a:rPr lang="he-IL" dirty="0"/>
              <a:t> ביניהם. </a:t>
            </a:r>
          </a:p>
          <a:p>
            <a:pPr lvl="1"/>
            <a:r>
              <a:rPr lang="he-IL" dirty="0"/>
              <a:t>נבנה מחלקה שתירש מ-</a:t>
            </a:r>
            <a:r>
              <a:rPr lang="en-US" dirty="0" err="1">
                <a:solidFill>
                  <a:schemeClr val="accent2"/>
                </a:solidFill>
              </a:rPr>
              <a:t>DbContex</a:t>
            </a:r>
            <a:r>
              <a:rPr lang="he-IL" dirty="0"/>
              <a:t> ותכיל </a:t>
            </a:r>
            <a:r>
              <a:rPr lang="en-US" dirty="0" err="1">
                <a:solidFill>
                  <a:schemeClr val="accent2"/>
                </a:solidFill>
              </a:rPr>
              <a:t>DbSet</a:t>
            </a:r>
            <a:r>
              <a:rPr lang="he-IL" dirty="0"/>
              <a:t> עבור כל סוג אובייקטים מאותו הסוג*. </a:t>
            </a:r>
          </a:p>
          <a:p>
            <a:pPr lvl="1"/>
            <a:r>
              <a:rPr lang="he-IL" dirty="0"/>
              <a:t>ואז מפעילים פקודה פשוטה ב-</a:t>
            </a:r>
            <a:r>
              <a:rPr lang="en-US" dirty="0"/>
              <a:t>Visual Studio</a:t>
            </a:r>
            <a:r>
              <a:rPr lang="he-IL" dirty="0"/>
              <a:t> והוא בונה את ה-</a:t>
            </a:r>
            <a:r>
              <a:rPr lang="en-US" dirty="0"/>
              <a:t>database</a:t>
            </a:r>
            <a:r>
              <a:rPr lang="he-IL" dirty="0"/>
              <a:t> לפי כללי המיפוי (שעליהם נרחיב בהמשך).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2A0B8E8-4F46-C70B-A03D-4452E136A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06" y="1489646"/>
            <a:ext cx="737337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7E32AD-D1D7-27EA-C246-AF6BEF70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פעולות על ה-</a:t>
            </a:r>
            <a:r>
              <a:rPr lang="en-US" dirty="0"/>
              <a:t>Database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FE4FB-0D28-1372-727B-A7ABE942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512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Add</a:t>
            </a:r>
            <a:endParaRPr lang="he-IL" sz="2400" dirty="0"/>
          </a:p>
          <a:p>
            <a:endParaRPr lang="he-IL" sz="2400" dirty="0"/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endParaRPr lang="he-IL" sz="2400" dirty="0"/>
          </a:p>
          <a:p>
            <a:r>
              <a:rPr lang="en-US" sz="2400" dirty="0"/>
              <a:t>Find</a:t>
            </a:r>
          </a:p>
          <a:p>
            <a:endParaRPr lang="he-IL" sz="2400" dirty="0"/>
          </a:p>
          <a:p>
            <a:endParaRPr lang="he-IL" sz="24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DC22088-A5A4-3702-9249-E2451850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58" y="1735889"/>
            <a:ext cx="8668960" cy="61921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16BEE74-50ED-8B4D-3CDA-E453A2E7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90" y="3012063"/>
            <a:ext cx="8802328" cy="162900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688FD14-2C64-777E-168A-8CA71B2DE6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23"/>
          <a:stretch/>
        </p:blipFill>
        <p:spPr>
          <a:xfrm>
            <a:off x="905938" y="5248621"/>
            <a:ext cx="5628837" cy="10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5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7E32AD-D1D7-27EA-C246-AF6BEF70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פעולות על ה-</a:t>
            </a:r>
            <a:r>
              <a:rPr lang="en-US" dirty="0"/>
              <a:t>Database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FE4FB-0D28-1372-727B-A7ABE942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406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Remove</a:t>
            </a:r>
            <a:r>
              <a:rPr lang="he-IL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he-IL" sz="2400" dirty="0"/>
          </a:p>
          <a:p>
            <a:r>
              <a:rPr lang="en-US" sz="2400" dirty="0"/>
              <a:t>Update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he-IL" sz="2400" dirty="0"/>
              <a:t>בסוף מבצעים:</a:t>
            </a:r>
          </a:p>
          <a:p>
            <a:endParaRPr lang="he-IL" sz="24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23C8B15-69B6-328A-E0D2-FCBA15A7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05" y="4025187"/>
            <a:ext cx="3724795" cy="4477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01EF77C-B7B2-5A77-A7F8-9406E06F2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27" y="2685738"/>
            <a:ext cx="3505689" cy="45726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F46FBB-BEC0-57D4-640D-CAE527C80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605" y="5303715"/>
            <a:ext cx="5601482" cy="476316"/>
          </a:xfrm>
          <a:prstGeom prst="rect">
            <a:avLst/>
          </a:prstGeom>
        </p:spPr>
      </p:pic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F7C212B0-C48F-EC38-49D5-A2EF7BB45CED}"/>
              </a:ext>
            </a:extLst>
          </p:cNvPr>
          <p:cNvSpPr/>
          <p:nvPr/>
        </p:nvSpPr>
        <p:spPr>
          <a:xfrm>
            <a:off x="1778329" y="5947950"/>
            <a:ext cx="2385346" cy="568367"/>
          </a:xfrm>
          <a:prstGeom prst="wedgeRoundRectCallout">
            <a:avLst>
              <a:gd name="adj1" fmla="val -24847"/>
              <a:gd name="adj2" fmla="val -88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br>
              <a:rPr lang="en-US" sz="1800" dirty="0"/>
            </a:br>
            <a:r>
              <a:rPr lang="en-US" sz="1800" dirty="0"/>
              <a:t>transaction</a:t>
            </a:r>
            <a:endParaRPr lang="he-IL" sz="1800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29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112847-6A03-9CB4-F6BF-8970CA48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פילטרים בעזרת </a:t>
            </a:r>
            <a:r>
              <a:rPr lang="en-US" dirty="0"/>
              <a:t>LINQ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C5AC4A1-C4C9-1505-CB4E-76C06E9E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53" y="2078351"/>
            <a:ext cx="93643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A7BDA-EF3A-9381-299D-BD351352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על המיפוי</a:t>
            </a:r>
            <a:br>
              <a:rPr lang="he-IL" dirty="0"/>
            </a:br>
            <a:r>
              <a:rPr lang="en-US" dirty="0"/>
              <a:t>Object Oriented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Relational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B40BBE-22D4-E916-6A26-6BE88A87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/>
              <a:t>מחלקה  -&gt;  טבלה			</a:t>
            </a:r>
          </a:p>
          <a:p>
            <a:endParaRPr lang="he-IL" sz="2400" dirty="0"/>
          </a:p>
          <a:p>
            <a:r>
              <a:rPr lang="he-IL" sz="2400" dirty="0"/>
              <a:t>אובייקט  -&gt;  שורה בטבלה</a:t>
            </a:r>
          </a:p>
          <a:p>
            <a:endParaRPr lang="he-IL" sz="2400" dirty="0"/>
          </a:p>
          <a:p>
            <a:r>
              <a:rPr lang="he-IL" sz="2400" dirty="0"/>
              <a:t> </a:t>
            </a:r>
            <a:r>
              <a:rPr lang="en-US" sz="2400" dirty="0"/>
              <a:t>A</a:t>
            </a:r>
            <a:r>
              <a:rPr lang="he-IL" sz="2400" dirty="0"/>
              <a:t> מחזיק שדה של </a:t>
            </a:r>
            <a:r>
              <a:rPr lang="en-US" sz="2400" dirty="0"/>
              <a:t>B</a:t>
            </a:r>
            <a:r>
              <a:rPr lang="he-IL" sz="2400" dirty="0"/>
              <a:t>  -&gt;  בטבלה של </a:t>
            </a:r>
            <a:r>
              <a:rPr lang="en-US" sz="2400" dirty="0"/>
              <a:t>A</a:t>
            </a:r>
            <a:r>
              <a:rPr lang="he-IL" sz="2400" dirty="0"/>
              <a:t> יש שדה של המפתח של </a:t>
            </a:r>
            <a:r>
              <a:rPr lang="en-US" sz="2400" dirty="0"/>
              <a:t>B</a:t>
            </a:r>
            <a:r>
              <a:rPr lang="he-IL" sz="2400" dirty="0"/>
              <a:t>, שהוא </a:t>
            </a:r>
            <a:r>
              <a:rPr lang="en-US" sz="2400" dirty="0"/>
              <a:t>foreign key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950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46CFEF-AF6E-C554-6963-58D74598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Oriented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Relational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i="1" dirty="0">
                <a:sym typeface="Wingdings" panose="05000000000000000000" pitchFamily="2" charset="2"/>
              </a:rPr>
              <a:t>one to many</a:t>
            </a:r>
            <a:endParaRPr lang="he-IL" i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58716C-1E52-F477-C899-0776BA80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646FEF8-4E01-7036-E88C-618571E9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79" y="1973608"/>
            <a:ext cx="5453154" cy="1987520"/>
          </a:xfrm>
          <a:prstGeom prst="rect">
            <a:avLst/>
          </a:prstGeom>
        </p:spPr>
      </p:pic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21847086-9AE0-4BD1-A082-C25E2DFF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28001"/>
              </p:ext>
            </p:extLst>
          </p:nvPr>
        </p:nvGraphicFramePr>
        <p:xfrm>
          <a:off x="1989243" y="4195226"/>
          <a:ext cx="1556608" cy="1864360"/>
        </p:xfrm>
        <a:graphic>
          <a:graphicData uri="http://schemas.openxmlformats.org/drawingml/2006/table">
            <a:tbl>
              <a:tblPr rtl="1" firstRow="1">
                <a:tableStyleId>{793D81CF-94F2-401A-BA57-92F5A7B2D0C5}</a:tableStyleId>
              </a:tblPr>
              <a:tblGrid>
                <a:gridCol w="1556608">
                  <a:extLst>
                    <a:ext uri="{9D8B030D-6E8A-4147-A177-3AD203B41FA5}">
                      <a16:colId xmlns:a16="http://schemas.microsoft.com/office/drawing/2014/main" val="20184058"/>
                    </a:ext>
                  </a:extLst>
                </a:gridCol>
              </a:tblGrid>
              <a:tr h="270954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/>
                        <a:t>Students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4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u="sng" dirty="0"/>
                        <a:t>Id</a:t>
                      </a:r>
                      <a:endParaRPr lang="he-IL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102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4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Age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66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UniversityId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64235"/>
                  </a:ext>
                </a:extLst>
              </a:tr>
            </a:tbl>
          </a:graphicData>
        </a:graphic>
      </p:graphicFrame>
      <p:pic>
        <p:nvPicPr>
          <p:cNvPr id="10" name="תמונה 9">
            <a:extLst>
              <a:ext uri="{FF2B5EF4-FFF2-40B4-BE49-F238E27FC236}">
                <a16:creationId xmlns:a16="http://schemas.microsoft.com/office/drawing/2014/main" id="{1BBC7D56-A138-CB91-E5E0-23CE75A31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64" y="1930400"/>
            <a:ext cx="4245082" cy="1931844"/>
          </a:xfrm>
          <a:prstGeom prst="rect">
            <a:avLst/>
          </a:prstGeom>
        </p:spPr>
      </p:pic>
      <p:graphicFrame>
        <p:nvGraphicFramePr>
          <p:cNvPr id="11" name="טבלה 8">
            <a:extLst>
              <a:ext uri="{FF2B5EF4-FFF2-40B4-BE49-F238E27FC236}">
                <a16:creationId xmlns:a16="http://schemas.microsoft.com/office/drawing/2014/main" id="{C1DE7D60-851C-BA28-ED6F-BD2CA5D8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01769"/>
              </p:ext>
            </p:extLst>
          </p:nvPr>
        </p:nvGraphicFramePr>
        <p:xfrm>
          <a:off x="5504955" y="4191317"/>
          <a:ext cx="1556608" cy="1127760"/>
        </p:xfrm>
        <a:graphic>
          <a:graphicData uri="http://schemas.openxmlformats.org/drawingml/2006/table">
            <a:tbl>
              <a:tblPr rtl="1" firstRow="1">
                <a:tableStyleId>{793D81CF-94F2-401A-BA57-92F5A7B2D0C5}</a:tableStyleId>
              </a:tblPr>
              <a:tblGrid>
                <a:gridCol w="1556608">
                  <a:extLst>
                    <a:ext uri="{9D8B030D-6E8A-4147-A177-3AD203B41FA5}">
                      <a16:colId xmlns:a16="http://schemas.microsoft.com/office/drawing/2014/main" val="20184058"/>
                    </a:ext>
                  </a:extLst>
                </a:gridCol>
              </a:tblGrid>
              <a:tr h="311646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err="1"/>
                        <a:t>Universitys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47966"/>
                  </a:ext>
                </a:extLst>
              </a:tr>
              <a:tr h="323341">
                <a:tc>
                  <a:txBody>
                    <a:bodyPr/>
                    <a:lstStyle/>
                    <a:p>
                      <a:pPr algn="ctr" rtl="1"/>
                      <a:r>
                        <a:rPr lang="en-US" u="sng" dirty="0"/>
                        <a:t>Id</a:t>
                      </a:r>
                      <a:endParaRPr lang="he-IL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10213"/>
                  </a:ext>
                </a:extLst>
              </a:tr>
              <a:tr h="35588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4288"/>
                  </a:ext>
                </a:extLst>
              </a:tr>
            </a:tbl>
          </a:graphicData>
        </a:graphic>
      </p:graphicFrame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22342CF5-B1E9-C320-10FD-A9A71229C3B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45851" y="4755197"/>
            <a:ext cx="1959104" cy="1088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C4FFA9D-0FB1-5207-FBC0-6CE4147AB04C}"/>
              </a:ext>
            </a:extLst>
          </p:cNvPr>
          <p:cNvSpPr txBox="1"/>
          <p:nvPr/>
        </p:nvSpPr>
        <p:spPr>
          <a:xfrm>
            <a:off x="4451395" y="4385865"/>
            <a:ext cx="5352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201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46CFEF-AF6E-C554-6963-58D74598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Oriented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Relational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i="1" dirty="0">
                <a:sym typeface="Wingdings" panose="05000000000000000000" pitchFamily="2" charset="2"/>
              </a:rPr>
              <a:t>many to many</a:t>
            </a:r>
            <a:endParaRPr lang="he-IL" i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58716C-1E52-F477-C899-0776BA80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21847086-9AE0-4BD1-A082-C25E2DFF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58766"/>
              </p:ext>
            </p:extLst>
          </p:nvPr>
        </p:nvGraphicFramePr>
        <p:xfrm>
          <a:off x="1710109" y="4195226"/>
          <a:ext cx="1556608" cy="767080"/>
        </p:xfrm>
        <a:graphic>
          <a:graphicData uri="http://schemas.openxmlformats.org/drawingml/2006/table">
            <a:tbl>
              <a:tblPr rtl="1" firstRow="1">
                <a:tableStyleId>{793D81CF-94F2-401A-BA57-92F5A7B2D0C5}</a:tableStyleId>
              </a:tblPr>
              <a:tblGrid>
                <a:gridCol w="1556608">
                  <a:extLst>
                    <a:ext uri="{9D8B030D-6E8A-4147-A177-3AD203B41FA5}">
                      <a16:colId xmlns:a16="http://schemas.microsoft.com/office/drawing/2014/main" val="20184058"/>
                    </a:ext>
                  </a:extLst>
                </a:gridCol>
              </a:tblGrid>
              <a:tr h="270954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/>
                        <a:t>Courses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4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u="sng" dirty="0"/>
                        <a:t>Id</a:t>
                      </a:r>
                      <a:endParaRPr lang="he-IL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10213"/>
                  </a:ext>
                </a:extLst>
              </a:tr>
            </a:tbl>
          </a:graphicData>
        </a:graphic>
      </p:graphicFrame>
      <p:graphicFrame>
        <p:nvGraphicFramePr>
          <p:cNvPr id="11" name="טבלה 8">
            <a:extLst>
              <a:ext uri="{FF2B5EF4-FFF2-40B4-BE49-F238E27FC236}">
                <a16:creationId xmlns:a16="http://schemas.microsoft.com/office/drawing/2014/main" id="{C1DE7D60-851C-BA28-ED6F-BD2CA5D8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84000"/>
              </p:ext>
            </p:extLst>
          </p:nvPr>
        </p:nvGraphicFramePr>
        <p:xfrm>
          <a:off x="4223372" y="4191317"/>
          <a:ext cx="2074910" cy="1127760"/>
        </p:xfrm>
        <a:graphic>
          <a:graphicData uri="http://schemas.openxmlformats.org/drawingml/2006/table">
            <a:tbl>
              <a:tblPr rtl="1" firstRow="1">
                <a:tableStyleId>{793D81CF-94F2-401A-BA57-92F5A7B2D0C5}</a:tableStyleId>
              </a:tblPr>
              <a:tblGrid>
                <a:gridCol w="2074910">
                  <a:extLst>
                    <a:ext uri="{9D8B030D-6E8A-4147-A177-3AD203B41FA5}">
                      <a16:colId xmlns:a16="http://schemas.microsoft.com/office/drawing/2014/main" val="20184058"/>
                    </a:ext>
                  </a:extLst>
                </a:gridCol>
              </a:tblGrid>
              <a:tr h="311646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err="1"/>
                        <a:t>CourseLecturer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47966"/>
                  </a:ext>
                </a:extLst>
              </a:tr>
              <a:tr h="323341">
                <a:tc>
                  <a:txBody>
                    <a:bodyPr/>
                    <a:lstStyle/>
                    <a:p>
                      <a:pPr algn="ctr" rtl="1"/>
                      <a:r>
                        <a:rPr lang="en-US" u="sng" dirty="0" err="1"/>
                        <a:t>CourseId</a:t>
                      </a:r>
                      <a:endParaRPr lang="he-IL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10213"/>
                  </a:ext>
                </a:extLst>
              </a:tr>
              <a:tr h="355881">
                <a:tc>
                  <a:txBody>
                    <a:bodyPr/>
                    <a:lstStyle/>
                    <a:p>
                      <a:pPr algn="ctr" rtl="1"/>
                      <a:r>
                        <a:rPr lang="en-US" u="sng" dirty="0" err="1"/>
                        <a:t>LecturerId</a:t>
                      </a:r>
                      <a:endParaRPr lang="he-IL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4288"/>
                  </a:ext>
                </a:extLst>
              </a:tr>
            </a:tbl>
          </a:graphicData>
        </a:graphic>
      </p:graphicFrame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C4FFA9D-0FB1-5207-FBC0-6CE4147AB04C}"/>
              </a:ext>
            </a:extLst>
          </p:cNvPr>
          <p:cNvSpPr txBox="1"/>
          <p:nvPr/>
        </p:nvSpPr>
        <p:spPr>
          <a:xfrm>
            <a:off x="3552396" y="4385865"/>
            <a:ext cx="5352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FK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495D21-664A-6B24-748A-68580C4D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6" y="1760269"/>
            <a:ext cx="5971974" cy="162084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2724552-27FD-CDC4-AAE9-8842993F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970" y="1760269"/>
            <a:ext cx="5207992" cy="1986814"/>
          </a:xfrm>
          <a:prstGeom prst="rect">
            <a:avLst/>
          </a:prstGeom>
        </p:spPr>
      </p:pic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986F9A18-EA7D-7514-A5B4-87F8F91CF17F}"/>
              </a:ext>
            </a:extLst>
          </p:cNvPr>
          <p:cNvCxnSpPr/>
          <p:nvPr/>
        </p:nvCxnSpPr>
        <p:spPr>
          <a:xfrm flipH="1">
            <a:off x="3266717" y="4755197"/>
            <a:ext cx="956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טבלה 8">
            <a:extLst>
              <a:ext uri="{FF2B5EF4-FFF2-40B4-BE49-F238E27FC236}">
                <a16:creationId xmlns:a16="http://schemas.microsoft.com/office/drawing/2014/main" id="{1403AAD3-BE61-2820-7DB4-97BAD9B82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98619"/>
              </p:ext>
            </p:extLst>
          </p:nvPr>
        </p:nvGraphicFramePr>
        <p:xfrm>
          <a:off x="7413656" y="4186991"/>
          <a:ext cx="1556608" cy="1137920"/>
        </p:xfrm>
        <a:graphic>
          <a:graphicData uri="http://schemas.openxmlformats.org/drawingml/2006/table">
            <a:tbl>
              <a:tblPr rtl="1" firstRow="1">
                <a:tableStyleId>{793D81CF-94F2-401A-BA57-92F5A7B2D0C5}</a:tableStyleId>
              </a:tblPr>
              <a:tblGrid>
                <a:gridCol w="1556608">
                  <a:extLst>
                    <a:ext uri="{9D8B030D-6E8A-4147-A177-3AD203B41FA5}">
                      <a16:colId xmlns:a16="http://schemas.microsoft.com/office/drawing/2014/main" val="20184058"/>
                    </a:ext>
                  </a:extLst>
                </a:gridCol>
              </a:tblGrid>
              <a:tr h="270954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/>
                        <a:t>Lecturers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4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u="sng" dirty="0"/>
                        <a:t>Id</a:t>
                      </a:r>
                      <a:endParaRPr lang="he-IL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u="none" dirty="0"/>
                        <a:t>Name</a:t>
                      </a:r>
                      <a:endParaRPr lang="he-IL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44995"/>
                  </a:ext>
                </a:extLst>
              </a:tr>
            </a:tbl>
          </a:graphicData>
        </a:graphic>
      </p:graphicFrame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id="{162ACDE8-558F-E00F-31F0-15F23717CA9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298282" y="4755951"/>
            <a:ext cx="1115374" cy="345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905E8BE-E4BC-0BAD-DF4A-616E4B6F2F8B}"/>
              </a:ext>
            </a:extLst>
          </p:cNvPr>
          <p:cNvSpPr txBox="1"/>
          <p:nvPr/>
        </p:nvSpPr>
        <p:spPr>
          <a:xfrm>
            <a:off x="6766842" y="4388816"/>
            <a:ext cx="5352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92450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פיאה">
  <a:themeElements>
    <a:clrScheme name="ירוק כחול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1785</TotalTime>
  <Words>799</Words>
  <Application>Microsoft Office PowerPoint</Application>
  <PresentationFormat>מסך רחב</PresentationFormat>
  <Paragraphs>190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פיאה</vt:lpstr>
      <vt:lpstr>שמירת נתונים לאורך זמן    Entity Framework Core</vt:lpstr>
      <vt:lpstr>ORM (Object-Relational Mapping)  תזכורת </vt:lpstr>
      <vt:lpstr>אתחול Database בעזרת EFC</vt:lpstr>
      <vt:lpstr>פעולות על ה-Database</vt:lpstr>
      <vt:lpstr>פעולות על ה-Database</vt:lpstr>
      <vt:lpstr>פילטרים בעזרת LINQ</vt:lpstr>
      <vt:lpstr>על המיפוי Object Oriented  Relational</vt:lpstr>
      <vt:lpstr>Object Oriented  Relational one to many</vt:lpstr>
      <vt:lpstr>Object Oriented  Relational many to many</vt:lpstr>
      <vt:lpstr>Object Oriented  Relational ירושה</vt:lpstr>
      <vt:lpstr>Object Oriented  Relational ירושה המשך</vt:lpstr>
      <vt:lpstr>דו"ח גרסה</vt:lpstr>
      <vt:lpstr>דברים שנותרו לעשות בגרסה הזאת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Amit Zivan</dc:creator>
  <cp:lastModifiedBy>Amit Zivan</cp:lastModifiedBy>
  <cp:revision>11</cp:revision>
  <dcterms:created xsi:type="dcterms:W3CDTF">2022-05-20T08:00:50Z</dcterms:created>
  <dcterms:modified xsi:type="dcterms:W3CDTF">2022-05-25T10:16:41Z</dcterms:modified>
</cp:coreProperties>
</file>