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7" r:id="rId3"/>
    <p:sldId id="309" r:id="rId4"/>
    <p:sldId id="262" r:id="rId5"/>
    <p:sldId id="258" r:id="rId6"/>
    <p:sldId id="295" r:id="rId7"/>
    <p:sldId id="259" r:id="rId8"/>
    <p:sldId id="261" r:id="rId9"/>
    <p:sldId id="296" r:id="rId10"/>
    <p:sldId id="297" r:id="rId11"/>
    <p:sldId id="298" r:id="rId12"/>
    <p:sldId id="299" r:id="rId13"/>
    <p:sldId id="300" r:id="rId14"/>
    <p:sldId id="301" r:id="rId15"/>
    <p:sldId id="302" r:id="rId16"/>
    <p:sldId id="303" r:id="rId17"/>
    <p:sldId id="304" r:id="rId18"/>
    <p:sldId id="305" r:id="rId19"/>
    <p:sldId id="306" r:id="rId20"/>
    <p:sldId id="308" r:id="rId21"/>
    <p:sldId id="310" r:id="rId22"/>
    <p:sldId id="311" r:id="rId23"/>
  </p:sldIdLst>
  <p:sldSz cx="9144000" cy="5143500" type="screen16x9"/>
  <p:notesSz cx="6858000" cy="9144000"/>
  <p:embeddedFontLst>
    <p:embeddedFont>
      <p:font typeface="AngsanaUPC" panose="02020603050405020304" pitchFamily="18" charset="-34"/>
      <p:regular r:id="rId25"/>
      <p:bold r:id="rId26"/>
      <p:italic r:id="rId27"/>
      <p:boldItalic r:id="rId28"/>
    </p:embeddedFont>
    <p:embeddedFont>
      <p:font typeface="Arvo"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Courier" pitchFamily="2" charset="0"/>
      <p:regular r:id="rId38"/>
    </p:embeddedFont>
    <p:embeddedFont>
      <p:font typeface="Roboto Condensed" panose="02000000000000000000" pitchFamily="2" charset="0"/>
      <p:regular r:id="rId39"/>
      <p:bold r:id="rId40"/>
      <p:italic r:id="rId41"/>
      <p:boldItalic r:id="rId42"/>
    </p:embeddedFont>
    <p:embeddedFont>
      <p:font typeface="Roboto Condensed Light"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56" userDrawn="1">
          <p15:clr>
            <a:srgbClr val="A4A3A4"/>
          </p15:clr>
        </p15:guide>
        <p15:guide id="2" pos="56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8" autoAdjust="0"/>
    <p:restoredTop sz="94660"/>
  </p:normalViewPr>
  <p:slideViewPr>
    <p:cSldViewPr snapToGrid="0" showGuides="1">
      <p:cViewPr varScale="1">
        <p:scale>
          <a:sx n="112" d="100"/>
          <a:sy n="112" d="100"/>
        </p:scale>
        <p:origin x="942" y="102"/>
      </p:cViewPr>
      <p:guideLst>
        <p:guide orient="horz" pos="3156"/>
        <p:guide pos="5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90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17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44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39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278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622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172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827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80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90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32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498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6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455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71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13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bernhard-richter.blogspot.com/2014/09/asyncawait-and-code-coverage.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de_coverage#Coverage_criteri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ngsanaUPC" panose="020B0502040204020203" pitchFamily="18" charset="-34"/>
                <a:cs typeface="AngsanaUPC" panose="020B0502040204020203" pitchFamily="18" charset="-34"/>
              </a:rPr>
              <a:t>Code Coverage</a:t>
            </a:r>
            <a:endParaRPr dirty="0">
              <a:latin typeface="AngsanaUPC" panose="020B0502040204020203" pitchFamily="18" charset="-34"/>
              <a:cs typeface="AngsanaUPC" panose="020B0502040204020203" pitchFamily="18"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Advantages and disadvantages: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10</a:t>
            </a:fld>
            <a:endParaRPr>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8DF29C3A-AA97-3EC7-87FF-12B57302AE05}"/>
              </a:ext>
            </a:extLst>
          </p:cNvPr>
          <p:cNvSpPr>
            <a:spLocks noGrp="1"/>
          </p:cNvSpPr>
          <p:nvPr>
            <p:ph type="body" idx="1"/>
          </p:nvPr>
        </p:nvSpPr>
        <p:spPr>
          <a:xfrm>
            <a:off x="378439" y="1491000"/>
            <a:ext cx="6132600" cy="3145500"/>
          </a:xfrm>
        </p:spPr>
        <p:txBody>
          <a:bodyPr/>
          <a:lstStyle/>
          <a:p>
            <a:pPr marL="0" marR="0" indent="0" algn="l" rtl="1">
              <a:lnSpc>
                <a:spcPct val="107000"/>
              </a:lnSpc>
              <a:spcBef>
                <a:spcPts val="0"/>
              </a:spcBef>
              <a:spcAft>
                <a:spcPts val="0"/>
              </a:spcAft>
              <a:buNone/>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Advantages:</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It verifies what the written code is expected to do and not to do</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It measures the quality of code written</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It checks the flow of different paths in the program, and it also ensure that whether those path are tested or not.</a:t>
            </a:r>
          </a:p>
          <a:p>
            <a:pPr marL="0" marR="0" indent="0" algn="l" rtl="1">
              <a:lnSpc>
                <a:spcPct val="107000"/>
              </a:lnSpc>
              <a:spcBef>
                <a:spcPts val="0"/>
              </a:spcBef>
              <a:spcAft>
                <a:spcPts val="0"/>
              </a:spcAft>
              <a:buNone/>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 </a:t>
            </a:r>
          </a:p>
          <a:p>
            <a:pPr marL="0" marR="0" indent="0" algn="l" rtl="1">
              <a:lnSpc>
                <a:spcPct val="107000"/>
              </a:lnSpc>
              <a:spcBef>
                <a:spcPts val="0"/>
              </a:spcBef>
              <a:spcAft>
                <a:spcPts val="0"/>
              </a:spcAft>
              <a:buNone/>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Disadvantages: </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It does not report that whether the loop reaches its termination condition.</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It does not understand the logical operators.</a:t>
            </a:r>
          </a:p>
          <a:p>
            <a:pPr marL="76200" indent="0">
              <a:buNone/>
            </a:pPr>
            <a:endParaRPr lang="he-IL" sz="20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0566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Branch coverage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11</a:t>
            </a:fld>
            <a:endParaRPr>
              <a:latin typeface="Roboto Condensed Light" panose="02000000000000000000" pitchFamily="2" charset="0"/>
              <a:ea typeface="Roboto Condensed Light" panose="02000000000000000000" pitchFamily="2" charset="0"/>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2</a:t>
            </a:r>
            <a:endParaRPr sz="3000" b="1"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endParaRPr>
          </a:p>
        </p:txBody>
      </p:sp>
    </p:spTree>
    <p:extLst>
      <p:ext uri="{BB962C8B-B14F-4D97-AF65-F5344CB8AC3E}">
        <p14:creationId xmlns:p14="http://schemas.microsoft.com/office/powerpoint/2010/main" val="205994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Branch coverage </a:t>
            </a:r>
          </a:p>
        </p:txBody>
      </p:sp>
      <p:sp>
        <p:nvSpPr>
          <p:cNvPr id="237" name="Google Shape;237;p16"/>
          <p:cNvSpPr txBox="1">
            <a:spLocks noGrp="1"/>
          </p:cNvSpPr>
          <p:nvPr>
            <p:ph type="body" idx="1"/>
          </p:nvPr>
        </p:nvSpPr>
        <p:spPr>
          <a:xfrm>
            <a:off x="207729" y="1350285"/>
            <a:ext cx="7671699" cy="3145500"/>
          </a:xfrm>
          <a:prstGeom prst="rect">
            <a:avLst/>
          </a:prstGeom>
        </p:spPr>
        <p:txBody>
          <a:bodyPr spcFirstLastPara="1" wrap="square" lIns="91425" tIns="91425" rIns="91425" bIns="91425" anchor="ctr" anchorCtr="0">
            <a:noAutofit/>
          </a:bodyPr>
          <a:lstStyle/>
          <a:p>
            <a:pPr marL="0" indent="0">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Branch - one of the possible execution paths the code can take after a decision statement</a:t>
            </a:r>
          </a:p>
          <a:p>
            <a:pPr marL="0" marR="0" indent="0">
              <a:lnSpc>
                <a:spcPct val="107000"/>
              </a:lnSpc>
              <a:spcBef>
                <a:spcPts val="0"/>
              </a:spcBef>
              <a:spcAft>
                <a:spcPts val="800"/>
              </a:spcAft>
              <a:buNone/>
            </a:pPr>
            <a:endParaRPr lang="en-US" sz="1800" dirty="0">
              <a:effectLst/>
              <a:latin typeface="Roboto Condensed Light" panose="02000000000000000000" pitchFamily="2" charset="0"/>
              <a:ea typeface="Roboto Condensed Light" panose="02000000000000000000" pitchFamily="2"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The purpose of branch coverage is to ensure that each decision condition from every branch is executed at least once. It helps to measure fractions of independent code segments and to find out sections having no branches.</a:t>
            </a:r>
            <a:endParaRPr lang="he-IL" sz="1800" dirty="0">
              <a:effectLst/>
              <a:latin typeface="Roboto Condensed Light" panose="02000000000000000000" pitchFamily="2" charset="0"/>
              <a:ea typeface="Roboto Condensed Light" panose="02000000000000000000" pitchFamily="2" charset="0"/>
              <a:cs typeface="Arial" panose="020B060402020202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12</a:t>
            </a:fld>
            <a:endParaRPr>
              <a:latin typeface="Roboto Condensed Light" panose="02000000000000000000" pitchFamily="2" charset="0"/>
              <a:ea typeface="Roboto Condensed Light" panose="02000000000000000000" pitchFamily="2" charset="0"/>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grpSp>
    </p:spTree>
    <p:extLst>
      <p:ext uri="{BB962C8B-B14F-4D97-AF65-F5344CB8AC3E}">
        <p14:creationId xmlns:p14="http://schemas.microsoft.com/office/powerpoint/2010/main" val="358683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3" name="Picture 2">
            <a:extLst>
              <a:ext uri="{FF2B5EF4-FFF2-40B4-BE49-F238E27FC236}">
                <a16:creationId xmlns:a16="http://schemas.microsoft.com/office/drawing/2014/main" id="{35033D73-5E33-D767-6DA7-3E1463916122}"/>
              </a:ext>
            </a:extLst>
          </p:cNvPr>
          <p:cNvPicPr>
            <a:picLocks noChangeAspect="1"/>
          </p:cNvPicPr>
          <p:nvPr/>
        </p:nvPicPr>
        <p:blipFill>
          <a:blip r:embed="rId3"/>
          <a:stretch>
            <a:fillRect/>
          </a:stretch>
        </p:blipFill>
        <p:spPr>
          <a:xfrm>
            <a:off x="3055079" y="1380717"/>
            <a:ext cx="5947873" cy="2587492"/>
          </a:xfrm>
          <a:prstGeom prst="rect">
            <a:avLst/>
          </a:prstGeom>
        </p:spPr>
      </p:pic>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In our example: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13</a:t>
            </a:fld>
            <a:endParaRPr>
              <a:latin typeface="Roboto Condensed Light" panose="02000000000000000000" pitchFamily="2" charset="0"/>
              <a:ea typeface="Roboto Condensed Light" panose="02000000000000000000" pitchFamily="2" charset="0"/>
            </a:endParaRPr>
          </a:p>
        </p:txBody>
      </p:sp>
      <p:sp>
        <p:nvSpPr>
          <p:cNvPr id="14" name="Google Shape;237;p16">
            <a:extLst>
              <a:ext uri="{FF2B5EF4-FFF2-40B4-BE49-F238E27FC236}">
                <a16:creationId xmlns:a16="http://schemas.microsoft.com/office/drawing/2014/main" id="{7833E0D7-1F62-6DEB-62FE-6322F0C0DF1C}"/>
              </a:ext>
            </a:extLst>
          </p:cNvPr>
          <p:cNvSpPr txBox="1">
            <a:spLocks noGrp="1"/>
          </p:cNvSpPr>
          <p:nvPr>
            <p:ph type="body" idx="1"/>
          </p:nvPr>
        </p:nvSpPr>
        <p:spPr>
          <a:xfrm>
            <a:off x="340042" y="2674463"/>
            <a:ext cx="7671699" cy="3145500"/>
          </a:xfrm>
          <a:prstGeom prst="rect">
            <a:avLst/>
          </a:prstGeom>
        </p:spPr>
        <p:txBody>
          <a:bodyPr spcFirstLastPara="1" wrap="square" lIns="91425" tIns="91425" rIns="91425" bIns="91425" anchor="ctr" anchorCtr="0">
            <a:noAutofit/>
          </a:bodyPr>
          <a:lstStyle/>
          <a:p>
            <a:pPr marL="0" marR="0" indent="0" algn="l" rtl="1">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Prints(3,9) the code coverage will be 50% because in such case only one possible path is checked out of two.</a:t>
            </a:r>
          </a:p>
        </p:txBody>
      </p:sp>
      <p:sp>
        <p:nvSpPr>
          <p:cNvPr id="13" name="TextBox 12">
            <a:extLst>
              <a:ext uri="{FF2B5EF4-FFF2-40B4-BE49-F238E27FC236}">
                <a16:creationId xmlns:a16="http://schemas.microsoft.com/office/drawing/2014/main" id="{9D53ADE6-87CE-36A6-465E-46CBDB049E72}"/>
              </a:ext>
            </a:extLst>
          </p:cNvPr>
          <p:cNvSpPr txBox="1"/>
          <p:nvPr/>
        </p:nvSpPr>
        <p:spPr>
          <a:xfrm>
            <a:off x="340042" y="1605395"/>
            <a:ext cx="4576272" cy="1932709"/>
          </a:xfrm>
          <a:prstGeom prst="rect">
            <a:avLst/>
          </a:prstGeom>
          <a:noFill/>
        </p:spPr>
        <p:txBody>
          <a:bodyPr wrap="square">
            <a:spAutoFit/>
          </a:bodyPr>
          <a:lstStyle/>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1.Prints (int a, int b)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2.    int result = a+ b;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3.    If (result&gt; 0 &amp; a&gt;0)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4.    	Print ("Positive",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5.    Else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6.    	Print ("Negative",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7.    Print("done")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400" dirty="0">
                <a:solidFill>
                  <a:srgbClr val="222222"/>
                </a:solidFill>
                <a:effectLst/>
                <a:latin typeface="Courier"/>
                <a:ea typeface="Times New Roman" panose="02020603050405020304" pitchFamily="18" charset="0"/>
                <a:cs typeface="Courier New" panose="02070309020205020404" pitchFamily="49" charset="0"/>
              </a:rPr>
              <a:t>8.}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066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Advantages and disadvantages: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14</a:t>
            </a:fld>
            <a:endParaRPr>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8DF29C3A-AA97-3EC7-87FF-12B57302AE05}"/>
              </a:ext>
            </a:extLst>
          </p:cNvPr>
          <p:cNvSpPr>
            <a:spLocks noGrp="1"/>
          </p:cNvSpPr>
          <p:nvPr>
            <p:ph type="body" idx="1"/>
          </p:nvPr>
        </p:nvSpPr>
        <p:spPr>
          <a:xfrm>
            <a:off x="378439" y="1491000"/>
            <a:ext cx="6132600" cy="3145500"/>
          </a:xfrm>
        </p:spPr>
        <p:txBody>
          <a:bodyPr/>
          <a:lstStyle/>
          <a:p>
            <a:pPr marL="0" marR="0" indent="0" algn="l" rtl="1">
              <a:lnSpc>
                <a:spcPct val="107000"/>
              </a:lnSpc>
              <a:spcBef>
                <a:spcPts val="0"/>
              </a:spcBef>
              <a:spcAft>
                <a:spcPts val="0"/>
              </a:spcAft>
              <a:buNone/>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Advantages:</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Helps you to ensure that no branched lead to any abnormality of the program’s operation.</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Unlike statement coverage, branch coverage allows us to know how ,any times a loop executed.</a:t>
            </a:r>
          </a:p>
          <a:p>
            <a:pPr marL="285750" indent="-285750">
              <a:lnSpc>
                <a:spcPct val="107000"/>
              </a:lnSpc>
              <a:spcBef>
                <a:spcPts val="0"/>
              </a:spcBef>
              <a:buSzPts val="1000"/>
              <a:tabLst>
                <a:tab pos="457200" algn="l"/>
              </a:tabLst>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It allows you to find a quantitative measure of code coverage </a:t>
            </a:r>
          </a:p>
          <a:p>
            <a:pPr marL="0" marR="0" indent="0" algn="l" rtl="1">
              <a:lnSpc>
                <a:spcPct val="107000"/>
              </a:lnSpc>
              <a:spcBef>
                <a:spcPts val="0"/>
              </a:spcBef>
              <a:spcAft>
                <a:spcPts val="0"/>
              </a:spcAft>
              <a:buNone/>
            </a:pPr>
            <a:endParaRPr lang="en-US" sz="1600" dirty="0">
              <a:effectLst/>
              <a:latin typeface="Roboto Condensed Light" panose="02000000000000000000" pitchFamily="2" charset="0"/>
              <a:ea typeface="Roboto Condensed Light" panose="02000000000000000000" pitchFamily="2" charset="0"/>
              <a:cs typeface="Arial" panose="020B0604020202020204" pitchFamily="34" charset="0"/>
            </a:endParaRPr>
          </a:p>
          <a:p>
            <a:pPr marL="0" marR="0" indent="0" algn="l" rtl="1">
              <a:lnSpc>
                <a:spcPct val="107000"/>
              </a:lnSpc>
              <a:spcBef>
                <a:spcPts val="0"/>
              </a:spcBef>
              <a:spcAft>
                <a:spcPts val="0"/>
              </a:spcAft>
              <a:buNone/>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Disadvantages: </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These metric disregards branches inside Boolean expressions which happen because of short-circuiting administrators.</a:t>
            </a:r>
          </a:p>
          <a:p>
            <a:pPr marL="285750" indent="-285750">
              <a:lnSpc>
                <a:spcPct val="107000"/>
              </a:lnSpc>
              <a:spcBef>
                <a:spcPts val="0"/>
              </a:spcBef>
              <a:buSzPts val="1000"/>
              <a:tabLst>
                <a:tab pos="457200" algn="l"/>
              </a:tabLst>
            </a:pPr>
            <a:r>
              <a:rPr lang="en-US" sz="1600" dirty="0">
                <a:solidFill>
                  <a:srgbClr val="333333"/>
                </a:solidFill>
                <a:latin typeface="Roboto Condensed Light" panose="02000000000000000000" pitchFamily="2" charset="0"/>
                <a:ea typeface="Roboto Condensed Light" panose="02000000000000000000" pitchFamily="2" charset="0"/>
                <a:cs typeface="Arial" panose="020B0604020202020204" pitchFamily="34" charset="0"/>
              </a:rPr>
              <a:t>Demands a tracking of the returned value in each decision statement.</a:t>
            </a:r>
            <a:endPar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endParaRPr>
          </a:p>
          <a:p>
            <a:pPr marL="285750" indent="-285750">
              <a:lnSpc>
                <a:spcPct val="107000"/>
              </a:lnSpc>
              <a:spcBef>
                <a:spcPts val="0"/>
              </a:spcBef>
              <a:buSzPts val="1000"/>
              <a:tabLst>
                <a:tab pos="457200" algn="l"/>
              </a:tabLst>
            </a:pPr>
            <a:endPar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endParaRPr>
          </a:p>
        </p:txBody>
      </p:sp>
    </p:spTree>
    <p:extLst>
      <p:ext uri="{BB962C8B-B14F-4D97-AF65-F5344CB8AC3E}">
        <p14:creationId xmlns:p14="http://schemas.microsoft.com/office/powerpoint/2010/main" val="264473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Condition coverage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15</a:t>
            </a:fld>
            <a:endParaRPr>
              <a:latin typeface="Roboto Condensed Light" panose="02000000000000000000" pitchFamily="2" charset="0"/>
              <a:ea typeface="Roboto Condensed Light" panose="02000000000000000000" pitchFamily="2" charset="0"/>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3</a:t>
            </a:r>
            <a:endParaRPr sz="3000" b="1"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endParaRPr>
          </a:p>
        </p:txBody>
      </p:sp>
    </p:spTree>
    <p:extLst>
      <p:ext uri="{BB962C8B-B14F-4D97-AF65-F5344CB8AC3E}">
        <p14:creationId xmlns:p14="http://schemas.microsoft.com/office/powerpoint/2010/main" val="429122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Condition coverage </a:t>
            </a:r>
          </a:p>
        </p:txBody>
      </p:sp>
      <p:sp>
        <p:nvSpPr>
          <p:cNvPr id="237" name="Google Shape;237;p16"/>
          <p:cNvSpPr txBox="1">
            <a:spLocks noGrp="1"/>
          </p:cNvSpPr>
          <p:nvPr>
            <p:ph type="body" idx="1"/>
          </p:nvPr>
        </p:nvSpPr>
        <p:spPr>
          <a:xfrm>
            <a:off x="113725" y="937415"/>
            <a:ext cx="7671699" cy="3145500"/>
          </a:xfrm>
          <a:prstGeom prst="rect">
            <a:avLst/>
          </a:prstGeom>
        </p:spPr>
        <p:txBody>
          <a:bodyPr spcFirstLastPara="1" wrap="square" lIns="91425" tIns="91425" rIns="91425" bIns="91425" anchor="ctr" anchorCtr="0">
            <a:noAutofit/>
          </a:bodyPr>
          <a:lstStyle/>
          <a:p>
            <a:pPr marL="0" indent="0">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Condition Coverage or expression coverage is a testing method used to test and evaluate the variables or sub-expressions in the conditional statement. The goal of condition coverage is to check individual outcomes for each logical condition.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16</a:t>
            </a:fld>
            <a:endParaRPr>
              <a:latin typeface="Roboto Condensed Light" panose="02000000000000000000" pitchFamily="2" charset="0"/>
              <a:ea typeface="Roboto Condensed Light" panose="02000000000000000000" pitchFamily="2" charset="0"/>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grpSp>
    </p:spTree>
    <p:extLst>
      <p:ext uri="{BB962C8B-B14F-4D97-AF65-F5344CB8AC3E}">
        <p14:creationId xmlns:p14="http://schemas.microsoft.com/office/powerpoint/2010/main" val="184098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In our example: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17</a:t>
            </a:fld>
            <a:endParaRPr>
              <a:latin typeface="Roboto Condensed Light" panose="02000000000000000000" pitchFamily="2" charset="0"/>
              <a:ea typeface="Roboto Condensed Light" panose="02000000000000000000" pitchFamily="2" charset="0"/>
            </a:endParaRPr>
          </a:p>
        </p:txBody>
      </p:sp>
      <p:sp>
        <p:nvSpPr>
          <p:cNvPr id="14" name="Google Shape;237;p16">
            <a:extLst>
              <a:ext uri="{FF2B5EF4-FFF2-40B4-BE49-F238E27FC236}">
                <a16:creationId xmlns:a16="http://schemas.microsoft.com/office/drawing/2014/main" id="{7833E0D7-1F62-6DEB-62FE-6322F0C0DF1C}"/>
              </a:ext>
            </a:extLst>
          </p:cNvPr>
          <p:cNvSpPr txBox="1">
            <a:spLocks noGrp="1"/>
          </p:cNvSpPr>
          <p:nvPr>
            <p:ph type="body" idx="1"/>
          </p:nvPr>
        </p:nvSpPr>
        <p:spPr>
          <a:xfrm>
            <a:off x="340042" y="2674463"/>
            <a:ext cx="7671699" cy="3145500"/>
          </a:xfrm>
          <a:prstGeom prst="rect">
            <a:avLst/>
          </a:prstGeom>
        </p:spPr>
        <p:txBody>
          <a:bodyPr spcFirstLastPara="1" wrap="square" lIns="91425" tIns="91425" rIns="91425" bIns="91425" anchor="ctr" anchorCtr="0">
            <a:noAutofit/>
          </a:bodyPr>
          <a:lstStyle/>
          <a:p>
            <a:pPr marL="0" marR="0" indent="0" algn="l" rtl="1">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Prints(3,9), the code coverage will be 25% because “ If (result&gt; 0 &amp; a&gt;0)“ which can receive one of {TT,TF,FT,FF},  only checks the TT test case.</a:t>
            </a:r>
          </a:p>
        </p:txBody>
      </p:sp>
      <p:sp>
        <p:nvSpPr>
          <p:cNvPr id="13" name="TextBox 12">
            <a:extLst>
              <a:ext uri="{FF2B5EF4-FFF2-40B4-BE49-F238E27FC236}">
                <a16:creationId xmlns:a16="http://schemas.microsoft.com/office/drawing/2014/main" id="{9D53ADE6-87CE-36A6-465E-46CBDB049E72}"/>
              </a:ext>
            </a:extLst>
          </p:cNvPr>
          <p:cNvSpPr txBox="1"/>
          <p:nvPr/>
        </p:nvSpPr>
        <p:spPr>
          <a:xfrm>
            <a:off x="340042" y="1605395"/>
            <a:ext cx="4576272" cy="1932709"/>
          </a:xfrm>
          <a:prstGeom prst="rect">
            <a:avLst/>
          </a:prstGeom>
          <a:noFill/>
        </p:spPr>
        <p:txBody>
          <a:bodyPr wrap="square">
            <a:spAutoFit/>
          </a:bodyPr>
          <a:lstStyle/>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1.Prints (int a, int b)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2.    int result = a+ b;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3.    If (result&gt; 0 &amp; a&gt;0)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4.    	Print ("Positive",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5.    Else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6.    	Print ("Negative",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7.    Print("done")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400" dirty="0">
                <a:solidFill>
                  <a:srgbClr val="222222"/>
                </a:solidFill>
                <a:effectLst/>
                <a:latin typeface="Courier"/>
                <a:ea typeface="Times New Roman" panose="02020603050405020304" pitchFamily="18" charset="0"/>
                <a:cs typeface="Courier New" panose="02070309020205020404" pitchFamily="49" charset="0"/>
              </a:rPr>
              <a:t>8.}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611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Advantages and disadvantages: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18</a:t>
            </a:fld>
            <a:endParaRPr>
              <a:latin typeface="Roboto Condensed Light" panose="02000000000000000000" pitchFamily="2" charset="0"/>
              <a:ea typeface="Roboto Condensed Light" panose="02000000000000000000" pitchFamily="2" charset="0"/>
            </a:endParaRP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8DF29C3A-AA97-3EC7-87FF-12B57302AE05}"/>
                  </a:ext>
                </a:extLst>
              </p:cNvPr>
              <p:cNvSpPr>
                <a:spLocks noGrp="1"/>
              </p:cNvSpPr>
              <p:nvPr>
                <p:ph type="body" idx="1"/>
              </p:nvPr>
            </p:nvSpPr>
            <p:spPr>
              <a:xfrm>
                <a:off x="378439" y="1491000"/>
                <a:ext cx="6132600" cy="3145500"/>
              </a:xfrm>
            </p:spPr>
            <p:txBody>
              <a:bodyPr/>
              <a:lstStyle/>
              <a:p>
                <a:pPr marL="0" marR="0" indent="0" algn="l" rtl="1">
                  <a:lnSpc>
                    <a:spcPct val="107000"/>
                  </a:lnSpc>
                  <a:spcBef>
                    <a:spcPts val="0"/>
                  </a:spcBef>
                  <a:spcAft>
                    <a:spcPts val="0"/>
                  </a:spcAft>
                  <a:buNone/>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Advantages:</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This method also take to it's considerations sub-expressions in Boolean expressions that the branch coverage does not, for example: “if (x&lt;y) &amp; (a&gt;b)”.</a:t>
                </a:r>
              </a:p>
              <a:p>
                <a:pPr marL="285750" indent="-285750">
                  <a:lnSpc>
                    <a:spcPct val="107000"/>
                  </a:lnSpc>
                  <a:spcBef>
                    <a:spcPts val="0"/>
                  </a:spcBef>
                  <a:buSzPts val="1000"/>
                  <a:tabLst>
                    <a:tab pos="457200" algn="l"/>
                  </a:tabLst>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Also contains statement and branch coverage. </a:t>
                </a:r>
              </a:p>
              <a:p>
                <a:pPr marL="0" marR="0" indent="0" algn="l" rtl="1">
                  <a:lnSpc>
                    <a:spcPct val="107000"/>
                  </a:lnSpc>
                  <a:spcBef>
                    <a:spcPts val="0"/>
                  </a:spcBef>
                  <a:spcAft>
                    <a:spcPts val="0"/>
                  </a:spcAft>
                  <a:buNone/>
                </a:pPr>
                <a:endParaRPr lang="en-US" sz="1600" dirty="0">
                  <a:effectLst/>
                  <a:latin typeface="Roboto Condensed Light" panose="02000000000000000000" pitchFamily="2" charset="0"/>
                  <a:ea typeface="Roboto Condensed Light" panose="02000000000000000000" pitchFamily="2" charset="0"/>
                  <a:cs typeface="Arial" panose="020B0604020202020204" pitchFamily="34" charset="0"/>
                </a:endParaRPr>
              </a:p>
              <a:p>
                <a:pPr marL="0" marR="0" indent="0" algn="l" rtl="1">
                  <a:lnSpc>
                    <a:spcPct val="107000"/>
                  </a:lnSpc>
                  <a:spcBef>
                    <a:spcPts val="0"/>
                  </a:spcBef>
                  <a:spcAft>
                    <a:spcPts val="0"/>
                  </a:spcAft>
                  <a:buNone/>
                </a:pPr>
                <a:r>
                  <a:rPr lang="en-US" sz="1600" dirty="0">
                    <a:effectLst/>
                    <a:latin typeface="Roboto Condensed Light" panose="02000000000000000000" pitchFamily="2" charset="0"/>
                    <a:ea typeface="Roboto Condensed Light" panose="02000000000000000000" pitchFamily="2" charset="0"/>
                    <a:cs typeface="Arial" panose="020B0604020202020204" pitchFamily="34" charset="0"/>
                  </a:rPr>
                  <a:t>Disadvantages: </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Can check cases that will never happen, like: if (x&lt;y) &amp; (x&gt;=y), this expression will receive the condition TT or FF but will still consider them both.</a:t>
                </a:r>
              </a:p>
              <a:p>
                <a:pPr marL="285750" indent="-285750">
                  <a:lnSpc>
                    <a:spcPct val="107000"/>
                  </a:lnSpc>
                  <a:spcBef>
                    <a:spcPts val="0"/>
                  </a:spcBef>
                  <a:buSzPts val="1000"/>
                  <a:tabLst>
                    <a:tab pos="457200" algn="l"/>
                  </a:tabLst>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If a condition is construct from n </a:t>
                </a:r>
                <a:r>
                  <a:rPr lang="en-US" sz="1600" dirty="0">
                    <a:latin typeface="Roboto Condensed Light" panose="02000000000000000000" pitchFamily="2" charset="0"/>
                    <a:ea typeface="Roboto Condensed Light" panose="02000000000000000000" pitchFamily="2" charset="0"/>
                    <a:cs typeface="Arial" panose="020B0604020202020204" pitchFamily="34" charset="0"/>
                  </a:rPr>
                  <a:t>logical condition</a:t>
                </a: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 the coverage method will check </a:t>
                </a:r>
                <a14:m>
                  <m:oMath xmlns:m="http://schemas.openxmlformats.org/officeDocument/2006/math">
                    <m:sSup>
                      <m:sSupPr>
                        <m:ctrlPr>
                          <a:rPr lang="en-US" sz="1600" i="1" dirty="0" smtClean="0">
                            <a:solidFill>
                              <a:srgbClr val="333333"/>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600" i="1" dirty="0" smtClean="0">
                            <a:solidFill>
                              <a:srgbClr val="333333"/>
                            </a:solidFill>
                            <a:effectLst/>
                            <a:latin typeface="Cambria Math" panose="02040503050406030204" pitchFamily="18" charset="0"/>
                            <a:ea typeface="Times New Roman" panose="02020603050405020304" pitchFamily="18" charset="0"/>
                            <a:cs typeface="Arial" panose="020B0604020202020204" pitchFamily="34" charset="0"/>
                          </a:rPr>
                          <m:t>2</m:t>
                        </m:r>
                      </m:e>
                      <m:sup>
                        <m:r>
                          <a:rPr lang="en-US" sz="1600" i="1" dirty="0" smtClean="0">
                            <a:solidFill>
                              <a:srgbClr val="333333"/>
                            </a:solidFill>
                            <a:effectLst/>
                            <a:latin typeface="Cambria Math" panose="02040503050406030204" pitchFamily="18" charset="0"/>
                            <a:ea typeface="Times New Roman" panose="02020603050405020304" pitchFamily="18" charset="0"/>
                            <a:cs typeface="Arial" panose="020B0604020202020204" pitchFamily="34" charset="0"/>
                          </a:rPr>
                          <m:t>𝑛</m:t>
                        </m:r>
                      </m:sup>
                    </m:sSup>
                    <m:r>
                      <a:rPr lang="en-US" sz="1600" i="1" dirty="0" smtClean="0">
                        <a:solidFill>
                          <a:srgbClr val="333333"/>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possible roots, the coverage run can take some time.</a:t>
                </a:r>
              </a:p>
            </p:txBody>
          </p:sp>
        </mc:Choice>
        <mc:Fallback>
          <p:sp>
            <p:nvSpPr>
              <p:cNvPr id="3" name="Text Placeholder 2">
                <a:extLst>
                  <a:ext uri="{FF2B5EF4-FFF2-40B4-BE49-F238E27FC236}">
                    <a16:creationId xmlns:a16="http://schemas.microsoft.com/office/drawing/2014/main" id="{8DF29C3A-AA97-3EC7-87FF-12B57302AE05}"/>
                  </a:ext>
                </a:extLst>
              </p:cNvPr>
              <p:cNvSpPr>
                <a:spLocks noGrp="1" noRot="1" noChangeAspect="1" noMove="1" noResize="1" noEditPoints="1" noAdjustHandles="1" noChangeArrowheads="1" noChangeShapeType="1" noTextEdit="1"/>
              </p:cNvSpPr>
              <p:nvPr>
                <p:ph type="body" idx="1"/>
              </p:nvPr>
            </p:nvSpPr>
            <p:spPr>
              <a:xfrm>
                <a:off x="378439" y="1491000"/>
                <a:ext cx="6132600" cy="3145500"/>
              </a:xfrm>
              <a:blipFill>
                <a:blip r:embed="rId3"/>
                <a:stretch>
                  <a:fillRect l="-398" t="-1938" r="-994" b="-3101"/>
                </a:stretch>
              </a:blipFill>
            </p:spPr>
            <p:txBody>
              <a:bodyPr/>
              <a:lstStyle/>
              <a:p>
                <a:r>
                  <a:rPr lang="he-IL">
                    <a:noFill/>
                  </a:rPr>
                  <a:t> </a:t>
                </a:r>
              </a:p>
            </p:txBody>
          </p:sp>
        </mc:Fallback>
      </mc:AlternateContent>
    </p:spTree>
    <p:extLst>
      <p:ext uri="{BB962C8B-B14F-4D97-AF65-F5344CB8AC3E}">
        <p14:creationId xmlns:p14="http://schemas.microsoft.com/office/powerpoint/2010/main" val="364680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Coverage methods Summary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19</a:t>
            </a:fld>
            <a:endParaRPr>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8DF29C3A-AA97-3EC7-87FF-12B57302AE05}"/>
              </a:ext>
            </a:extLst>
          </p:cNvPr>
          <p:cNvSpPr>
            <a:spLocks noGrp="1"/>
          </p:cNvSpPr>
          <p:nvPr>
            <p:ph type="body" idx="1"/>
          </p:nvPr>
        </p:nvSpPr>
        <p:spPr>
          <a:xfrm>
            <a:off x="378439" y="1491000"/>
            <a:ext cx="8047714" cy="559991"/>
          </a:xfrm>
        </p:spPr>
        <p:txBody>
          <a:bodyPr/>
          <a:lstStyle/>
          <a:p>
            <a:pPr marL="0" marR="0" indent="0" algn="l" rtl="1">
              <a:lnSpc>
                <a:spcPct val="107000"/>
              </a:lnSpc>
              <a:spcBef>
                <a:spcPts val="0"/>
              </a:spcBef>
              <a:spcAft>
                <a:spcPts val="0"/>
              </a:spcAft>
              <a:buNone/>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We saw how for the same code and test suit we can get different coverages, depending on the features that each method take to it's considerations:</a:t>
            </a:r>
          </a:p>
        </p:txBody>
      </p:sp>
      <p:graphicFrame>
        <p:nvGraphicFramePr>
          <p:cNvPr id="5" name="Google Shape;342;p23">
            <a:extLst>
              <a:ext uri="{FF2B5EF4-FFF2-40B4-BE49-F238E27FC236}">
                <a16:creationId xmlns:a16="http://schemas.microsoft.com/office/drawing/2014/main" id="{A089412B-16DF-477B-0351-657DA3D15C0B}"/>
              </a:ext>
            </a:extLst>
          </p:cNvPr>
          <p:cNvGraphicFramePr/>
          <p:nvPr>
            <p:extLst>
              <p:ext uri="{D42A27DB-BD31-4B8C-83A1-F6EECF244321}">
                <p14:modId xmlns:p14="http://schemas.microsoft.com/office/powerpoint/2010/main" val="4044247982"/>
              </p:ext>
            </p:extLst>
          </p:nvPr>
        </p:nvGraphicFramePr>
        <p:xfrm>
          <a:off x="1263804" y="2221906"/>
          <a:ext cx="5247235" cy="2354712"/>
        </p:xfrm>
        <a:graphic>
          <a:graphicData uri="http://schemas.openxmlformats.org/drawingml/2006/table">
            <a:tbl>
              <a:tblPr>
                <a:noFill/>
                <a:tableStyleId>{E27665BA-8202-44FC-AD62-C9F0E3EA811A}</a:tableStyleId>
              </a:tblPr>
              <a:tblGrid>
                <a:gridCol w="2600063">
                  <a:extLst>
                    <a:ext uri="{9D8B030D-6E8A-4147-A177-3AD203B41FA5}">
                      <a16:colId xmlns:a16="http://schemas.microsoft.com/office/drawing/2014/main" val="20000"/>
                    </a:ext>
                  </a:extLst>
                </a:gridCol>
                <a:gridCol w="2647172">
                  <a:extLst>
                    <a:ext uri="{9D8B030D-6E8A-4147-A177-3AD203B41FA5}">
                      <a16:colId xmlns:a16="http://schemas.microsoft.com/office/drawing/2014/main" val="20001"/>
                    </a:ext>
                  </a:extLst>
                </a:gridCol>
              </a:tblGrid>
              <a:tr h="588678">
                <a:tc>
                  <a:txBody>
                    <a:bodyPr/>
                    <a:lstStyle/>
                    <a:p>
                      <a:pPr marL="0" lvl="0" indent="0" algn="l" rtl="0">
                        <a:spcBef>
                          <a:spcPts val="0"/>
                        </a:spcBef>
                        <a:spcAft>
                          <a:spcPts val="0"/>
                        </a:spcAft>
                        <a:buNone/>
                      </a:pPr>
                      <a:r>
                        <a:rPr lang="en-US" sz="18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Method</a:t>
                      </a:r>
                      <a:endParaRPr sz="18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US" sz="18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Coverage percentage</a:t>
                      </a: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588678">
                <a:tc>
                  <a:txBody>
                    <a:bodyPr/>
                    <a:lstStyle/>
                    <a:p>
                      <a:pPr marL="0" lvl="0" indent="0" algn="l" rtl="0">
                        <a:spcBef>
                          <a:spcPts val="0"/>
                        </a:spcBef>
                        <a:spcAft>
                          <a:spcPts val="0"/>
                        </a:spcAft>
                        <a:buNone/>
                      </a:pPr>
                      <a:r>
                        <a:rPr lang="en-US" sz="16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Statement coverage</a:t>
                      </a:r>
                      <a:endParaRPr sz="16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 sz="2400" b="1" dirty="0">
                          <a:solidFill>
                            <a:srgbClr val="263248"/>
                          </a:solidFill>
                          <a:latin typeface="Roboto Condensed Light" panose="02000000000000000000" pitchFamily="2" charset="0"/>
                          <a:ea typeface="Roboto Condensed Light" panose="02000000000000000000" pitchFamily="2" charset="0"/>
                          <a:cs typeface="Roboto Condensed"/>
                          <a:sym typeface="Roboto Condensed"/>
                        </a:rPr>
                        <a:t>75%</a:t>
                      </a:r>
                      <a:endParaRPr sz="2400" b="1" dirty="0">
                        <a:solidFill>
                          <a:srgbClr val="263248"/>
                        </a:solidFill>
                        <a:latin typeface="Roboto Condensed Light" panose="02000000000000000000" pitchFamily="2" charset="0"/>
                        <a:ea typeface="Roboto Condensed Light" panose="02000000000000000000" pitchFamily="2" charset="0"/>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588678">
                <a:tc>
                  <a:txBody>
                    <a:bodyPr/>
                    <a:lstStyle/>
                    <a:p>
                      <a:pPr marL="0" lvl="0" indent="0" algn="l" rtl="0">
                        <a:spcBef>
                          <a:spcPts val="0"/>
                        </a:spcBef>
                        <a:spcAft>
                          <a:spcPts val="0"/>
                        </a:spcAft>
                        <a:buNone/>
                      </a:pPr>
                      <a:r>
                        <a:rPr lang="en-US" sz="16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Branch coverage</a:t>
                      </a:r>
                      <a:endParaRPr sz="16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 sz="2400" b="1" dirty="0">
                          <a:solidFill>
                            <a:srgbClr val="263248"/>
                          </a:solidFill>
                          <a:latin typeface="Roboto Condensed Light" panose="02000000000000000000" pitchFamily="2" charset="0"/>
                          <a:ea typeface="Roboto Condensed Light" panose="02000000000000000000" pitchFamily="2" charset="0"/>
                          <a:cs typeface="Roboto Condensed"/>
                          <a:sym typeface="Roboto Condensed"/>
                        </a:rPr>
                        <a:t>50%</a:t>
                      </a:r>
                      <a:endParaRPr sz="2400" b="1" dirty="0">
                        <a:solidFill>
                          <a:srgbClr val="263248"/>
                        </a:solidFill>
                        <a:latin typeface="Roboto Condensed Light" panose="02000000000000000000" pitchFamily="2" charset="0"/>
                        <a:ea typeface="Roboto Condensed Light" panose="02000000000000000000" pitchFamily="2" charset="0"/>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588678">
                <a:tc>
                  <a:txBody>
                    <a:bodyPr/>
                    <a:lstStyle/>
                    <a:p>
                      <a:pPr marL="0" lvl="0" indent="0" algn="l" rtl="0">
                        <a:spcBef>
                          <a:spcPts val="0"/>
                        </a:spcBef>
                        <a:spcAft>
                          <a:spcPts val="0"/>
                        </a:spcAft>
                        <a:buNone/>
                      </a:pPr>
                      <a:r>
                        <a:rPr lang="en-US" sz="16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Condition coverage</a:t>
                      </a:r>
                      <a:endParaRPr sz="1600"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l" rtl="0">
                        <a:spcBef>
                          <a:spcPts val="0"/>
                        </a:spcBef>
                        <a:spcAft>
                          <a:spcPts val="0"/>
                        </a:spcAft>
                        <a:buNone/>
                      </a:pPr>
                      <a:r>
                        <a:rPr lang="en" sz="2400" b="1" dirty="0">
                          <a:solidFill>
                            <a:srgbClr val="263248"/>
                          </a:solidFill>
                          <a:latin typeface="Roboto Condensed Light" panose="02000000000000000000" pitchFamily="2" charset="0"/>
                          <a:ea typeface="Roboto Condensed Light" panose="02000000000000000000" pitchFamily="2" charset="0"/>
                          <a:cs typeface="Roboto Condensed"/>
                          <a:sym typeface="Roboto Condensed"/>
                        </a:rPr>
                        <a:t>25%</a:t>
                      </a:r>
                      <a:endParaRPr sz="2400" b="1" dirty="0">
                        <a:solidFill>
                          <a:srgbClr val="263248"/>
                        </a:solidFill>
                        <a:latin typeface="Roboto Condensed Light" panose="02000000000000000000" pitchFamily="2" charset="0"/>
                        <a:ea typeface="Roboto Condensed Light" panose="02000000000000000000" pitchFamily="2" charset="0"/>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9592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marR="0" algn="l" rtl="1">
              <a:lnSpc>
                <a:spcPct val="107000"/>
              </a:lnSpc>
              <a:spcBef>
                <a:spcPts val="0"/>
              </a:spcBef>
              <a:spcAft>
                <a:spcPts val="800"/>
              </a:spcAft>
            </a:pPr>
            <a:r>
              <a:rPr lang="en-US" sz="1800" b="1" dirty="0">
                <a:effectLst/>
                <a:latin typeface="Roboto Condensed Light" panose="02000000000000000000" pitchFamily="2" charset="0"/>
                <a:ea typeface="Roboto Condensed Light" panose="02000000000000000000" pitchFamily="2" charset="0"/>
                <a:cs typeface="Arial" panose="020B0604020202020204" pitchFamily="34" charset="0"/>
              </a:rPr>
              <a:t>Quick introduction</a:t>
            </a:r>
            <a:endParaRPr lang="en-US" sz="1800" dirty="0">
              <a:effectLst/>
              <a:latin typeface="Roboto Condensed Light" panose="02000000000000000000" pitchFamily="2" charset="0"/>
              <a:ea typeface="Roboto Condensed Light" panose="02000000000000000000" pitchFamily="2" charset="0"/>
              <a:cs typeface="Arial" panose="020B0604020202020204" pitchFamily="34"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2</a:t>
            </a:fld>
            <a:endParaRPr dirty="0">
              <a:latin typeface="Roboto Condensed Light" panose="02000000000000000000" pitchFamily="2" charset="0"/>
              <a:ea typeface="Roboto Condensed Light" panose="02000000000000000000" pitchFamily="2" charset="0"/>
            </a:endParaRPr>
          </a:p>
        </p:txBody>
      </p:sp>
      <p:sp>
        <p:nvSpPr>
          <p:cNvPr id="193" name="Google Shape;193;p12"/>
          <p:cNvSpPr txBox="1">
            <a:spLocks noGrp="1"/>
          </p:cNvSpPr>
          <p:nvPr>
            <p:ph type="body" idx="1"/>
          </p:nvPr>
        </p:nvSpPr>
        <p:spPr>
          <a:xfrm>
            <a:off x="170725" y="1411138"/>
            <a:ext cx="7922142"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a:solidFill>
                  <a:srgbClr val="FF9800"/>
                </a:solidFill>
                <a:latin typeface="Roboto Condensed Light" panose="02000000000000000000" pitchFamily="2" charset="0"/>
                <a:ea typeface="Roboto Condensed Light" panose="02000000000000000000" pitchFamily="2" charset="0"/>
              </a:rPr>
              <a:t>What is code Coverage?</a:t>
            </a:r>
            <a:endParaRPr lang="he-IL" sz="1200" b="1" dirty="0">
              <a:solidFill>
                <a:srgbClr val="FF9800"/>
              </a:solidFill>
              <a:latin typeface="Roboto Condensed Light" panose="02000000000000000000" pitchFamily="2" charset="0"/>
              <a:ea typeface="Roboto Condensed Light" panose="02000000000000000000" pitchFamily="2" charset="0"/>
            </a:endParaRPr>
          </a:p>
          <a:p>
            <a:pPr marL="0" lvl="0" indent="0" algn="l" rtl="0">
              <a:spcBef>
                <a:spcPts val="600"/>
              </a:spcBef>
              <a:spcAft>
                <a:spcPts val="0"/>
              </a:spcAft>
              <a:buClr>
                <a:schemeClr val="dk1"/>
              </a:buClr>
              <a:buSzPts val="1100"/>
              <a:buFont typeface="Arial"/>
              <a:buNone/>
            </a:pPr>
            <a:r>
              <a:rPr lang="en-US" sz="1200" dirty="0">
                <a:latin typeface="Roboto Condensed Light" panose="02000000000000000000" pitchFamily="2" charset="0"/>
                <a:ea typeface="Roboto Condensed Light" panose="02000000000000000000" pitchFamily="2" charset="0"/>
              </a:rPr>
              <a:t>Code coverage is a software testing metric that determines the number of lines of code that is successfully validated under a test procedure, which in turn, helps in analyzing how comprehensively a software is verified.</a:t>
            </a:r>
          </a:p>
          <a:p>
            <a:pPr marL="0" lvl="0" indent="0" algn="l" rtl="0">
              <a:spcBef>
                <a:spcPts val="600"/>
              </a:spcBef>
              <a:spcAft>
                <a:spcPts val="0"/>
              </a:spcAft>
              <a:buClr>
                <a:schemeClr val="dk1"/>
              </a:buClr>
              <a:buSzPts val="1100"/>
              <a:buFont typeface="Arial"/>
              <a:buNone/>
            </a:pPr>
            <a:r>
              <a:rPr lang="en-US" sz="1200" dirty="0">
                <a:latin typeface="Roboto Condensed Light" panose="02000000000000000000" pitchFamily="2" charset="0"/>
                <a:ea typeface="Roboto Condensed Light" panose="02000000000000000000" pitchFamily="2" charset="0"/>
              </a:rPr>
              <a:t>Code coverage is one such software testing metric that can help in assessing the test performance and quality aspects of any software.</a:t>
            </a:r>
          </a:p>
          <a:p>
            <a:pPr marL="0" lvl="0" indent="0" algn="l" rtl="0">
              <a:spcBef>
                <a:spcPts val="600"/>
              </a:spcBef>
              <a:spcAft>
                <a:spcPts val="0"/>
              </a:spcAft>
              <a:buClr>
                <a:schemeClr val="dk1"/>
              </a:buClr>
              <a:buSzPts val="1100"/>
              <a:buFont typeface="Arial"/>
              <a:buNone/>
            </a:pPr>
            <a:r>
              <a:rPr lang="en-US" sz="1200" dirty="0">
                <a:latin typeface="Roboto Condensed Light" panose="02000000000000000000" pitchFamily="2" charset="0"/>
                <a:ea typeface="Roboto Condensed Light" panose="02000000000000000000" pitchFamily="2" charset="0"/>
              </a:rPr>
              <a:t>Code coverage analysis can only be used for the validation of test cases that are run on the source code and not for the evaluation of the software product. Also, it neither evaluates whether the source code is bug-free nor proves if a written code is correct.</a:t>
            </a:r>
          </a:p>
          <a:p>
            <a:pPr marL="0" lvl="0" indent="0" algn="l" rtl="0">
              <a:spcBef>
                <a:spcPts val="600"/>
              </a:spcBef>
              <a:spcAft>
                <a:spcPts val="0"/>
              </a:spcAft>
              <a:buClr>
                <a:schemeClr val="dk1"/>
              </a:buClr>
              <a:buSzPts val="1100"/>
              <a:buFont typeface="Arial"/>
              <a:buNone/>
            </a:pPr>
            <a:endParaRPr sz="1200" dirty="0">
              <a:latin typeface="Roboto Condensed Light" panose="02000000000000000000" pitchFamily="2" charset="0"/>
              <a:ea typeface="Roboto Condensed Light" panose="02000000000000000000" pitchFamily="2" charset="0"/>
            </a:endParaRPr>
          </a:p>
          <a:p>
            <a:pPr marL="0" lvl="0" indent="0" algn="l" rtl="0">
              <a:spcBef>
                <a:spcPts val="600"/>
              </a:spcBef>
              <a:spcAft>
                <a:spcPts val="1000"/>
              </a:spcAft>
              <a:buNone/>
            </a:pPr>
            <a:endParaRPr dirty="0">
              <a:latin typeface="Roboto Condensed Light" panose="02000000000000000000" pitchFamily="2" charset="0"/>
              <a:ea typeface="Roboto Condensed Light" panose="02000000000000000000" pitchFamily="2"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215781" y="3371558"/>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5"/>
                </a:solidFill>
                <a:latin typeface="Roboto Condensed Light" panose="02000000000000000000" pitchFamily="2" charset="0"/>
                <a:ea typeface="Roboto Condensed Light" panose="02000000000000000000" pitchFamily="2" charset="0"/>
              </a:rPr>
              <a:t>Asynchronous Coverage</a:t>
            </a:r>
            <a:endParaRPr sz="5400" dirty="0">
              <a:solidFill>
                <a:schemeClr val="accent5"/>
              </a:solidFill>
              <a:latin typeface="Roboto Condensed Light" panose="02000000000000000000" pitchFamily="2" charset="0"/>
              <a:ea typeface="Roboto Condensed Light" panose="02000000000000000000" pitchFamily="2" charset="0"/>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20</a:t>
            </a:fld>
            <a:endParaRPr>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47795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accent3">
                    <a:lumMod val="60000"/>
                    <a:lumOff val="40000"/>
                  </a:schemeClr>
                </a:solidFill>
                <a:latin typeface="Roboto Condensed Light" panose="02000000000000000000" pitchFamily="2" charset="0"/>
                <a:ea typeface="Roboto Condensed Light" panose="02000000000000000000" pitchFamily="2" charset="0"/>
              </a:rPr>
              <a:t>Asynchronous Coverage</a:t>
            </a:r>
            <a:endParaRPr lang="en-US" dirty="0">
              <a:solidFill>
                <a:schemeClr val="accent3">
                  <a:lumMod val="60000"/>
                  <a:lumOff val="40000"/>
                </a:schemeClr>
              </a:solidFill>
              <a:latin typeface="Roboto Condensed Light" panose="02000000000000000000" pitchFamily="2" charset="0"/>
              <a:ea typeface="Roboto Condensed Light" panose="02000000000000000000" pitchFamily="2"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21</a:t>
            </a:fld>
            <a:endParaRPr>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8DF29C3A-AA97-3EC7-87FF-12B57302AE05}"/>
              </a:ext>
            </a:extLst>
          </p:cNvPr>
          <p:cNvSpPr>
            <a:spLocks noGrp="1"/>
          </p:cNvSpPr>
          <p:nvPr>
            <p:ph type="body" idx="1"/>
          </p:nvPr>
        </p:nvSpPr>
        <p:spPr>
          <a:xfrm>
            <a:off x="313986" y="2571750"/>
            <a:ext cx="8047714" cy="559991"/>
          </a:xfrm>
        </p:spPr>
        <p:txBody>
          <a:bodyPr/>
          <a:lstStyle/>
          <a:p>
            <a:pPr marL="285750" indent="-285750">
              <a:lnSpc>
                <a:spcPct val="107000"/>
              </a:lnSpc>
              <a:spcBef>
                <a:spcPts val="0"/>
              </a:spcBef>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There is a common problem which occurs in testing code coverage of async tasks: if an async task is already completed at the time the code is being covered, it will appear as if the statement was not covered.</a:t>
            </a:r>
          </a:p>
          <a:p>
            <a:pPr marL="0" indent="0">
              <a:lnSpc>
                <a:spcPct val="107000"/>
              </a:lnSpc>
              <a:spcBef>
                <a:spcPts val="0"/>
              </a:spcBef>
              <a:buNone/>
            </a:pPr>
            <a:endPar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endParaRPr>
          </a:p>
          <a:p>
            <a:pPr marL="285750" indent="-285750">
              <a:lnSpc>
                <a:spcPct val="107000"/>
              </a:lnSpc>
              <a:spcBef>
                <a:spcPts val="0"/>
              </a:spcBef>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A solution for this problem can be found online on various forums, but my favorite one came from an underground programming blog by </a:t>
            </a: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hlinkClick r:id="rId3"/>
              </a:rPr>
              <a:t>Bernhard Richter</a:t>
            </a: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a:t>
            </a:r>
          </a:p>
          <a:p>
            <a:pPr marL="285750" indent="-285750">
              <a:lnSpc>
                <a:spcPct val="107000"/>
              </a:lnSpc>
              <a:spcBef>
                <a:spcPts val="0"/>
              </a:spcBef>
            </a:pPr>
            <a:endPar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endParaRPr>
          </a:p>
          <a:p>
            <a:pPr marL="285750" indent="-285750">
              <a:lnSpc>
                <a:spcPct val="107000"/>
              </a:lnSpc>
              <a:spcBef>
                <a:spcPts val="0"/>
              </a:spcBef>
            </a:pPr>
            <a:r>
              <a:rPr lang="en-US" sz="1600" dirty="0">
                <a:solidFill>
                  <a:srgbClr val="333333"/>
                </a:solidFill>
                <a:effectLst/>
                <a:latin typeface="Roboto Condensed Light" panose="02000000000000000000" pitchFamily="2" charset="0"/>
                <a:ea typeface="Roboto Condensed Light" panose="02000000000000000000" pitchFamily="2" charset="0"/>
                <a:cs typeface="Arial" panose="020B0604020202020204" pitchFamily="34" charset="0"/>
              </a:rPr>
              <a:t>Bernhard suggests that the solution to this problem can be adding an extension to the Mocking library used in the tests, that when it handles an async task, it will force continuation of the task and make sure it does not complete before the time of running this statement.</a:t>
            </a:r>
          </a:p>
        </p:txBody>
      </p:sp>
    </p:spTree>
    <p:extLst>
      <p:ext uri="{BB962C8B-B14F-4D97-AF65-F5344CB8AC3E}">
        <p14:creationId xmlns:p14="http://schemas.microsoft.com/office/powerpoint/2010/main" val="83409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215781" y="3371558"/>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5"/>
                </a:solidFill>
                <a:latin typeface="Roboto Condensed Light" panose="02000000000000000000" pitchFamily="2" charset="0"/>
                <a:ea typeface="Roboto Condensed Light" panose="02000000000000000000" pitchFamily="2" charset="0"/>
              </a:rPr>
              <a:t>Our Test Coverage</a:t>
            </a:r>
            <a:endParaRPr sz="5400" dirty="0">
              <a:solidFill>
                <a:schemeClr val="accent5"/>
              </a:solidFill>
              <a:latin typeface="Roboto Condensed Light" panose="02000000000000000000" pitchFamily="2" charset="0"/>
              <a:ea typeface="Roboto Condensed Light" panose="02000000000000000000" pitchFamily="2" charset="0"/>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22</a:t>
            </a:fld>
            <a:endParaRPr>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02074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marR="0" algn="l" rtl="1">
              <a:lnSpc>
                <a:spcPct val="107000"/>
              </a:lnSpc>
              <a:spcBef>
                <a:spcPts val="0"/>
              </a:spcBef>
              <a:spcAft>
                <a:spcPts val="800"/>
              </a:spcAft>
            </a:pPr>
            <a:r>
              <a:rPr lang="en-US" sz="1800" b="1" dirty="0">
                <a:effectLst/>
                <a:latin typeface="Roboto Condensed Light" panose="02000000000000000000" pitchFamily="2" charset="0"/>
                <a:ea typeface="Roboto Condensed Light" panose="02000000000000000000" pitchFamily="2" charset="0"/>
                <a:cs typeface="Arial" panose="020B0604020202020204" pitchFamily="34" charset="0"/>
              </a:rPr>
              <a:t>Quick introduction</a:t>
            </a:r>
            <a:endParaRPr lang="en-US" sz="1800" dirty="0">
              <a:effectLst/>
              <a:latin typeface="Roboto Condensed Light" panose="02000000000000000000" pitchFamily="2" charset="0"/>
              <a:ea typeface="Roboto Condensed Light" panose="02000000000000000000" pitchFamily="2" charset="0"/>
              <a:cs typeface="Arial" panose="020B0604020202020204" pitchFamily="34"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3</a:t>
            </a:fld>
            <a:endParaRPr dirty="0">
              <a:latin typeface="Roboto Condensed Light" panose="02000000000000000000" pitchFamily="2" charset="0"/>
              <a:ea typeface="Roboto Condensed Light" panose="02000000000000000000" pitchFamily="2" charset="0"/>
            </a:endParaRPr>
          </a:p>
        </p:txBody>
      </p:sp>
      <p:sp>
        <p:nvSpPr>
          <p:cNvPr id="193" name="Google Shape;193;p12"/>
          <p:cNvSpPr txBox="1">
            <a:spLocks noGrp="1"/>
          </p:cNvSpPr>
          <p:nvPr>
            <p:ph type="body" idx="1"/>
          </p:nvPr>
        </p:nvSpPr>
        <p:spPr>
          <a:xfrm>
            <a:off x="170725" y="1411138"/>
            <a:ext cx="7922142"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a:solidFill>
                  <a:srgbClr val="FF9800"/>
                </a:solidFill>
                <a:latin typeface="Roboto Condensed Light" panose="02000000000000000000" pitchFamily="2" charset="0"/>
                <a:ea typeface="Roboto Condensed Light" panose="02000000000000000000" pitchFamily="2" charset="0"/>
              </a:rPr>
              <a:t>Some benefits of code coverage:</a:t>
            </a:r>
            <a:endParaRPr lang="he-IL" sz="1200" b="1" dirty="0">
              <a:solidFill>
                <a:srgbClr val="FF9800"/>
              </a:solidFill>
              <a:latin typeface="Roboto Condensed Light" panose="02000000000000000000" pitchFamily="2" charset="0"/>
              <a:ea typeface="Roboto Condensed Light" panose="02000000000000000000" pitchFamily="2" charset="0"/>
            </a:endParaRPr>
          </a:p>
          <a:p>
            <a:pPr marL="0" lvl="0" indent="0" algn="l" rtl="0">
              <a:spcBef>
                <a:spcPts val="600"/>
              </a:spcBef>
              <a:spcAft>
                <a:spcPts val="0"/>
              </a:spcAft>
              <a:buClr>
                <a:schemeClr val="dk1"/>
              </a:buClr>
              <a:buSzPts val="1100"/>
              <a:buFont typeface="Arial"/>
              <a:buNone/>
            </a:pPr>
            <a:endParaRPr lang="en-US" sz="1200" dirty="0">
              <a:latin typeface="Roboto Condensed Light" panose="02000000000000000000" pitchFamily="2" charset="0"/>
              <a:ea typeface="Roboto Condensed Light" panose="02000000000000000000" pitchFamily="2" charset="0"/>
            </a:endParaRPr>
          </a:p>
          <a:p>
            <a:pPr marL="171450" indent="-171450">
              <a:buClr>
                <a:schemeClr val="dk1"/>
              </a:buClr>
              <a:buSzPts val="1100"/>
            </a:pPr>
            <a:r>
              <a:rPr lang="en-US" sz="1200" b="1" dirty="0">
                <a:latin typeface="Roboto Condensed Light" panose="02000000000000000000" pitchFamily="2" charset="0"/>
                <a:ea typeface="Roboto Condensed Light" panose="02000000000000000000" pitchFamily="2" charset="0"/>
              </a:rPr>
              <a:t>Easy maintenance of code base - </a:t>
            </a:r>
            <a:r>
              <a:rPr lang="en-US" sz="1200" dirty="0">
                <a:latin typeface="Roboto Condensed Light" panose="02000000000000000000" pitchFamily="2" charset="0"/>
                <a:ea typeface="Roboto Condensed Light" panose="02000000000000000000" pitchFamily="2" charset="0"/>
              </a:rPr>
              <a:t>The analysis report will help developers to ensure code quality is well-maintained and new features can be added with little-to-no efforts.</a:t>
            </a:r>
          </a:p>
          <a:p>
            <a:pPr marL="171450" indent="-171450">
              <a:buClr>
                <a:schemeClr val="dk1"/>
              </a:buClr>
              <a:buSzPts val="1100"/>
            </a:pPr>
            <a:endParaRPr lang="en-US" sz="1200" dirty="0">
              <a:latin typeface="Roboto Condensed Light" panose="02000000000000000000" pitchFamily="2" charset="0"/>
              <a:ea typeface="Roboto Condensed Light" panose="02000000000000000000" pitchFamily="2" charset="0"/>
            </a:endParaRPr>
          </a:p>
          <a:p>
            <a:pPr marL="171450" indent="-171450">
              <a:buClr>
                <a:schemeClr val="dk1"/>
              </a:buClr>
              <a:buSzPts val="1100"/>
            </a:pPr>
            <a:r>
              <a:rPr lang="en-US" sz="1200" b="1" dirty="0">
                <a:latin typeface="Roboto Condensed Light" panose="02000000000000000000" pitchFamily="2" charset="0"/>
                <a:ea typeface="Roboto Condensed Light" panose="02000000000000000000" pitchFamily="2" charset="0"/>
              </a:rPr>
              <a:t>Exposure of bad code </a:t>
            </a:r>
            <a:r>
              <a:rPr lang="en-US" sz="1200" dirty="0">
                <a:latin typeface="Roboto Condensed Light" panose="02000000000000000000" pitchFamily="2" charset="0"/>
                <a:ea typeface="Roboto Condensed Light" panose="02000000000000000000" pitchFamily="2" charset="0"/>
              </a:rPr>
              <a:t>– Continuous analysis will help developers to understand bad, dead, and unused code. As a result, they can improve code-writing practices, which in turn, will result in better maintainability of the product quality.</a:t>
            </a:r>
          </a:p>
          <a:p>
            <a:pPr marL="171450" indent="-171450">
              <a:buClr>
                <a:schemeClr val="dk1"/>
              </a:buClr>
              <a:buSzPts val="1100"/>
            </a:pPr>
            <a:endParaRPr lang="en-US" sz="1200" dirty="0">
              <a:latin typeface="Roboto Condensed Light" panose="02000000000000000000" pitchFamily="2" charset="0"/>
              <a:ea typeface="Roboto Condensed Light" panose="02000000000000000000" pitchFamily="2" charset="0"/>
            </a:endParaRPr>
          </a:p>
          <a:p>
            <a:pPr marL="171450" indent="-171450">
              <a:buClr>
                <a:schemeClr val="dk1"/>
              </a:buClr>
              <a:buSzPts val="1100"/>
            </a:pPr>
            <a:r>
              <a:rPr lang="en-US" sz="1200" b="1" dirty="0">
                <a:latin typeface="Roboto Condensed Light" panose="02000000000000000000" pitchFamily="2" charset="0"/>
                <a:ea typeface="Roboto Condensed Light" panose="02000000000000000000" pitchFamily="2" charset="0"/>
              </a:rPr>
              <a:t>Faster time to market </a:t>
            </a:r>
            <a:r>
              <a:rPr lang="en-US" sz="1200" dirty="0">
                <a:latin typeface="Roboto Condensed Light" panose="02000000000000000000" pitchFamily="2" charset="0"/>
                <a:ea typeface="Roboto Condensed Light" panose="02000000000000000000" pitchFamily="2" charset="0"/>
              </a:rPr>
              <a:t>– With the help of this metric, developers can finish the software development process faster, thereby increasing their productivity and efficiency. </a:t>
            </a:r>
            <a:endParaRPr dirty="0">
              <a:latin typeface="Roboto Condensed Light" panose="02000000000000000000" pitchFamily="2" charset="0"/>
              <a:ea typeface="Roboto Condensed Light" panose="02000000000000000000" pitchFamily="2"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grpSp>
    </p:spTree>
    <p:extLst>
      <p:ext uri="{BB962C8B-B14F-4D97-AF65-F5344CB8AC3E}">
        <p14:creationId xmlns:p14="http://schemas.microsoft.com/office/powerpoint/2010/main" val="83850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215781" y="3371558"/>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accent5"/>
                </a:solidFill>
                <a:latin typeface="Roboto Condensed Light" panose="02000000000000000000" pitchFamily="2" charset="0"/>
                <a:ea typeface="Roboto Condensed Light" panose="02000000000000000000" pitchFamily="2" charset="0"/>
                <a:cs typeface="+mj-cs"/>
              </a:rPr>
              <a:t>Coverage </a:t>
            </a:r>
            <a:r>
              <a:rPr lang="en" sz="5400" dirty="0">
                <a:solidFill>
                  <a:schemeClr val="accent5"/>
                </a:solidFill>
                <a:latin typeface="Roboto Condensed Light" panose="02000000000000000000" pitchFamily="2" charset="0"/>
                <a:ea typeface="Roboto Condensed Light" panose="02000000000000000000" pitchFamily="2" charset="0"/>
                <a:cs typeface="+mj-cs"/>
              </a:rPr>
              <a:t>methods</a:t>
            </a:r>
            <a:endParaRPr sz="5400" dirty="0">
              <a:solidFill>
                <a:schemeClr val="accent5"/>
              </a:solidFill>
              <a:latin typeface="Roboto Condensed Light" panose="02000000000000000000" pitchFamily="2" charset="0"/>
              <a:ea typeface="Roboto Condensed Light" panose="02000000000000000000" pitchFamily="2" charset="0"/>
              <a:cs typeface="+mj-cs"/>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4</a:t>
            </a:fld>
            <a:endParaRPr>
              <a:latin typeface="Roboto Condensed Light" panose="02000000000000000000" pitchFamily="2" charset="0"/>
              <a:ea typeface="Roboto Condensed Light"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4" name="Oval 33">
            <a:extLst>
              <a:ext uri="{FF2B5EF4-FFF2-40B4-BE49-F238E27FC236}">
                <a16:creationId xmlns:a16="http://schemas.microsoft.com/office/drawing/2014/main" id="{79F39C54-5008-6861-4381-1502DA0AB36C}"/>
              </a:ext>
            </a:extLst>
          </p:cNvPr>
          <p:cNvSpPr/>
          <p:nvPr/>
        </p:nvSpPr>
        <p:spPr>
          <a:xfrm>
            <a:off x="6114446" y="2372617"/>
            <a:ext cx="2234568" cy="215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Roboto Condensed Light" panose="02000000000000000000" pitchFamily="2" charset="0"/>
              <a:ea typeface="Roboto Condensed Light" panose="02000000000000000000" pitchFamily="2" charset="0"/>
            </a:endParaRPr>
          </a:p>
        </p:txBody>
      </p:sp>
      <p:sp>
        <p:nvSpPr>
          <p:cNvPr id="33" name="Oval 32">
            <a:extLst>
              <a:ext uri="{FF2B5EF4-FFF2-40B4-BE49-F238E27FC236}">
                <a16:creationId xmlns:a16="http://schemas.microsoft.com/office/drawing/2014/main" id="{FB176937-3B94-36BE-8EB9-21042E493C47}"/>
              </a:ext>
            </a:extLst>
          </p:cNvPr>
          <p:cNvSpPr/>
          <p:nvPr/>
        </p:nvSpPr>
        <p:spPr>
          <a:xfrm>
            <a:off x="3236953" y="2372617"/>
            <a:ext cx="2234568" cy="215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Roboto Condensed Light" panose="02000000000000000000" pitchFamily="2" charset="0"/>
              <a:ea typeface="Roboto Condensed Light" panose="02000000000000000000" pitchFamily="2" charset="0"/>
            </a:endParaRPr>
          </a:p>
        </p:txBody>
      </p:sp>
      <p:sp>
        <p:nvSpPr>
          <p:cNvPr id="2" name="Oval 1">
            <a:extLst>
              <a:ext uri="{FF2B5EF4-FFF2-40B4-BE49-F238E27FC236}">
                <a16:creationId xmlns:a16="http://schemas.microsoft.com/office/drawing/2014/main" id="{8C088EEA-412A-AAB1-D269-32CE94BCB7EB}"/>
              </a:ext>
            </a:extLst>
          </p:cNvPr>
          <p:cNvSpPr/>
          <p:nvPr/>
        </p:nvSpPr>
        <p:spPr>
          <a:xfrm>
            <a:off x="359460" y="2372617"/>
            <a:ext cx="2234568" cy="215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Roboto Condensed Light" panose="02000000000000000000" pitchFamily="2" charset="0"/>
              <a:ea typeface="Roboto Condensed Light" panose="02000000000000000000" pitchFamily="2" charset="0"/>
            </a:endParaRPr>
          </a:p>
        </p:txBody>
      </p:sp>
      <p:sp>
        <p:nvSpPr>
          <p:cNvPr id="213" name="Google Shape;213;p13"/>
          <p:cNvSpPr txBox="1">
            <a:spLocks noGrp="1"/>
          </p:cNvSpPr>
          <p:nvPr>
            <p:ph type="title"/>
          </p:nvPr>
        </p:nvSpPr>
        <p:spPr>
          <a:xfrm>
            <a:off x="-1269456" y="3054242"/>
            <a:ext cx="5492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5"/>
                </a:solidFill>
                <a:latin typeface="Roboto Condensed Light" panose="02000000000000000000" pitchFamily="2" charset="0"/>
                <a:ea typeface="Roboto Condensed Light" panose="02000000000000000000" pitchFamily="2" charset="0"/>
              </a:rPr>
              <a:t>Statement coverage</a:t>
            </a:r>
            <a:br>
              <a:rPr lang="en-US" sz="1800" dirty="0">
                <a:solidFill>
                  <a:schemeClr val="accent5"/>
                </a:solidFill>
                <a:latin typeface="Roboto Condensed Light" panose="02000000000000000000" pitchFamily="2" charset="0"/>
                <a:ea typeface="Roboto Condensed Light" panose="02000000000000000000" pitchFamily="2" charset="0"/>
              </a:rPr>
            </a:b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measures percentage of code </a:t>
            </a:r>
            <a:b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b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statements executed</a:t>
            </a:r>
            <a:b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b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 during a test suite </a:t>
            </a:r>
            <a:endParaRPr lang="en-US" sz="1800" dirty="0">
              <a:solidFill>
                <a:schemeClr val="accent5">
                  <a:lumMod val="40000"/>
                  <a:lumOff val="60000"/>
                </a:schemeClr>
              </a:solidFill>
              <a:latin typeface="Roboto Condensed Light" panose="02000000000000000000" pitchFamily="2" charset="0"/>
              <a:ea typeface="Roboto Condensed Light" panose="02000000000000000000" pitchFamily="2" charset="0"/>
            </a:endParaRPr>
          </a:p>
        </p:txBody>
      </p:sp>
      <p:sp>
        <p:nvSpPr>
          <p:cNvPr id="216" name="Google Shape;216;p13"/>
          <p:cNvSpPr txBox="1">
            <a:spLocks noGrp="1"/>
          </p:cNvSpPr>
          <p:nvPr>
            <p:ph type="sldNum" idx="12"/>
          </p:nvPr>
        </p:nvSpPr>
        <p:spPr>
          <a:xfrm>
            <a:off x="7643638" y="5345801"/>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5</a:t>
            </a:fld>
            <a:endParaRPr>
              <a:latin typeface="Roboto Condensed Light" panose="02000000000000000000" pitchFamily="2" charset="0"/>
              <a:ea typeface="Roboto Condensed Light" panose="02000000000000000000" pitchFamily="2" charset="0"/>
            </a:endParaRPr>
          </a:p>
        </p:txBody>
      </p:sp>
      <p:sp>
        <p:nvSpPr>
          <p:cNvPr id="8" name="Google Shape;213;p13">
            <a:extLst>
              <a:ext uri="{FF2B5EF4-FFF2-40B4-BE49-F238E27FC236}">
                <a16:creationId xmlns:a16="http://schemas.microsoft.com/office/drawing/2014/main" id="{6C8A829C-90E0-DE8E-09C7-0374A954F9C8}"/>
              </a:ext>
            </a:extLst>
          </p:cNvPr>
          <p:cNvSpPr txBox="1">
            <a:spLocks/>
          </p:cNvSpPr>
          <p:nvPr/>
        </p:nvSpPr>
        <p:spPr>
          <a:xfrm>
            <a:off x="2056332" y="2857442"/>
            <a:ext cx="459581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1800" dirty="0">
                <a:solidFill>
                  <a:schemeClr val="accent5"/>
                </a:solidFill>
                <a:latin typeface="Roboto Condensed Light" panose="02000000000000000000" pitchFamily="2" charset="0"/>
                <a:ea typeface="Roboto Condensed Light" panose="02000000000000000000" pitchFamily="2" charset="0"/>
              </a:rPr>
              <a:t>Branch coverage</a:t>
            </a:r>
            <a:br>
              <a:rPr lang="en-US" sz="1800" dirty="0">
                <a:solidFill>
                  <a:schemeClr val="accent5"/>
                </a:solidFill>
                <a:latin typeface="Roboto Condensed Light" panose="02000000000000000000" pitchFamily="2" charset="0"/>
                <a:ea typeface="Roboto Condensed Light" panose="02000000000000000000" pitchFamily="2" charset="0"/>
              </a:rPr>
            </a:b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measures percentage of code </a:t>
            </a:r>
            <a:b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b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path-branch executed</a:t>
            </a:r>
            <a:b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b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 during a test suite </a:t>
            </a:r>
            <a:endParaRPr lang="en-US" sz="1800" dirty="0">
              <a:solidFill>
                <a:schemeClr val="accent5">
                  <a:lumMod val="40000"/>
                  <a:lumOff val="60000"/>
                </a:schemeClr>
              </a:solidFill>
              <a:latin typeface="Roboto Condensed Light" panose="02000000000000000000" pitchFamily="2" charset="0"/>
              <a:ea typeface="Roboto Condensed Light" panose="02000000000000000000" pitchFamily="2" charset="0"/>
            </a:endParaRPr>
          </a:p>
        </p:txBody>
      </p:sp>
      <p:sp>
        <p:nvSpPr>
          <p:cNvPr id="15" name="Google Shape;189;p12">
            <a:extLst>
              <a:ext uri="{FF2B5EF4-FFF2-40B4-BE49-F238E27FC236}">
                <a16:creationId xmlns:a16="http://schemas.microsoft.com/office/drawing/2014/main" id="{169BD1D8-F947-3059-9EF6-0D5DF896FDCC}"/>
              </a:ext>
            </a:extLst>
          </p:cNvPr>
          <p:cNvSpPr txBox="1">
            <a:spLocks/>
          </p:cNvSpPr>
          <p:nvPr/>
        </p:nvSpPr>
        <p:spPr>
          <a:xfrm>
            <a:off x="113520" y="437797"/>
            <a:ext cx="5258400" cy="76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lnSpc>
                <a:spcPct val="107000"/>
              </a:lnSpc>
              <a:spcAft>
                <a:spcPts val="800"/>
              </a:spcAft>
            </a:pPr>
            <a:r>
              <a:rPr lang="en-US" sz="1800" b="1" dirty="0">
                <a:solidFill>
                  <a:schemeClr val="bg1"/>
                </a:solidFill>
                <a:latin typeface="Roboto Condensed Light" panose="02000000000000000000" pitchFamily="2" charset="0"/>
                <a:ea typeface="Roboto Condensed Light" panose="02000000000000000000" pitchFamily="2" charset="0"/>
                <a:cs typeface="Arial" panose="020B0604020202020204" pitchFamily="34" charset="0"/>
              </a:rPr>
              <a:t>The different coverage methods that we will discuss </a:t>
            </a:r>
            <a:endParaRPr lang="en-US" sz="1800" dirty="0">
              <a:solidFill>
                <a:schemeClr val="bg1"/>
              </a:solidFill>
              <a:latin typeface="Roboto Condensed Light" panose="02000000000000000000" pitchFamily="2" charset="0"/>
              <a:ea typeface="Roboto Condensed Light" panose="02000000000000000000" pitchFamily="2" charset="0"/>
              <a:cs typeface="Arial" panose="020B0604020202020204" pitchFamily="34" charset="0"/>
            </a:endParaRPr>
          </a:p>
        </p:txBody>
      </p:sp>
      <p:sp>
        <p:nvSpPr>
          <p:cNvPr id="32" name="Google Shape;213;p13">
            <a:extLst>
              <a:ext uri="{FF2B5EF4-FFF2-40B4-BE49-F238E27FC236}">
                <a16:creationId xmlns:a16="http://schemas.microsoft.com/office/drawing/2014/main" id="{FD2DF0A6-829C-2FD4-17E1-78495B078E32}"/>
              </a:ext>
            </a:extLst>
          </p:cNvPr>
          <p:cNvSpPr txBox="1">
            <a:spLocks/>
          </p:cNvSpPr>
          <p:nvPr/>
        </p:nvSpPr>
        <p:spPr>
          <a:xfrm>
            <a:off x="4933825" y="2857442"/>
            <a:ext cx="459581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z="1800" dirty="0">
                <a:solidFill>
                  <a:schemeClr val="accent5"/>
                </a:solidFill>
                <a:latin typeface="Roboto Condensed Light" panose="02000000000000000000" pitchFamily="2" charset="0"/>
                <a:ea typeface="Roboto Condensed Light" panose="02000000000000000000" pitchFamily="2" charset="0"/>
              </a:rPr>
              <a:t>Condition coverage</a:t>
            </a:r>
            <a:br>
              <a:rPr lang="en-US" sz="1800" dirty="0">
                <a:solidFill>
                  <a:schemeClr val="accent5"/>
                </a:solidFill>
                <a:latin typeface="Roboto Condensed Light" panose="02000000000000000000" pitchFamily="2" charset="0"/>
                <a:ea typeface="Roboto Condensed Light" panose="02000000000000000000" pitchFamily="2" charset="0"/>
              </a:rPr>
            </a:b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measures percentage of Condition </a:t>
            </a:r>
          </a:p>
          <a:p>
            <a:pPr algn="ct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total coverage executed </a:t>
            </a:r>
          </a:p>
          <a:p>
            <a:pPr algn="ctr"/>
            <a:r>
              <a:rPr lang="en-US" sz="1200" dirty="0">
                <a:solidFill>
                  <a:schemeClr val="accent5">
                    <a:lumMod val="40000"/>
                    <a:lumOff val="60000"/>
                  </a:schemeClr>
                </a:solidFill>
                <a:latin typeface="Roboto Condensed Light" panose="02000000000000000000" pitchFamily="2" charset="0"/>
                <a:ea typeface="Roboto Condensed Light" panose="02000000000000000000" pitchFamily="2" charset="0"/>
              </a:rPr>
              <a:t>during a test suite </a:t>
            </a:r>
            <a:endParaRPr lang="en-US" sz="1800" dirty="0">
              <a:solidFill>
                <a:schemeClr val="accent5">
                  <a:lumMod val="40000"/>
                  <a:lumOff val="60000"/>
                </a:schemeClr>
              </a:solidFill>
              <a:latin typeface="Roboto Condensed Light" panose="02000000000000000000" pitchFamily="2" charset="0"/>
              <a:ea typeface="Roboto Condensed Light" panose="02000000000000000000" pitchFamily="2" charset="0"/>
            </a:endParaRPr>
          </a:p>
        </p:txBody>
      </p:sp>
      <p:sp>
        <p:nvSpPr>
          <p:cNvPr id="11" name="TextBox 10">
            <a:extLst>
              <a:ext uri="{FF2B5EF4-FFF2-40B4-BE49-F238E27FC236}">
                <a16:creationId xmlns:a16="http://schemas.microsoft.com/office/drawing/2014/main" id="{6F7F2A08-F3EA-D7C7-FBC5-903539BA2DD3}"/>
              </a:ext>
            </a:extLst>
          </p:cNvPr>
          <p:cNvSpPr txBox="1"/>
          <p:nvPr/>
        </p:nvSpPr>
        <p:spPr>
          <a:xfrm>
            <a:off x="572567" y="1427212"/>
            <a:ext cx="5691499" cy="523220"/>
          </a:xfrm>
          <a:prstGeom prst="rect">
            <a:avLst/>
          </a:prstGeom>
          <a:noFill/>
        </p:spPr>
        <p:txBody>
          <a:bodyPr wrap="square">
            <a:spAutoFit/>
          </a:bodyPr>
          <a:lstStyle/>
          <a:p>
            <a:r>
              <a:rPr lang="en-US" sz="1400" dirty="0">
                <a:solidFill>
                  <a:schemeClr val="tx1">
                    <a:alpha val="60000"/>
                  </a:schemeClr>
                </a:solidFill>
                <a:latin typeface="Roboto Condensed Light" panose="02000000000000000000" pitchFamily="2" charset="0"/>
                <a:ea typeface="Roboto Condensed Light" panose="02000000000000000000" pitchFamily="2" charset="0"/>
              </a:rPr>
              <a:t>There are many </a:t>
            </a:r>
            <a:r>
              <a:rPr lang="en-US" sz="1400" dirty="0">
                <a:solidFill>
                  <a:schemeClr val="accent6">
                    <a:lumMod val="75000"/>
                    <a:alpha val="60000"/>
                  </a:schemeClr>
                </a:solidFill>
                <a:latin typeface="Roboto Condensed Light" panose="02000000000000000000" pitchFamily="2" charset="0"/>
                <a:ea typeface="Roboto Condensed Light" panose="02000000000000000000" pitchFamily="2" charset="0"/>
                <a:hlinkClick r:id="rId3">
                  <a:extLst>
                    <a:ext uri="{A12FA001-AC4F-418D-AE19-62706E023703}">
                      <ahyp:hlinkClr xmlns:ahyp="http://schemas.microsoft.com/office/drawing/2018/hyperlinkcolor" val="tx"/>
                    </a:ext>
                  </a:extLst>
                </a:hlinkClick>
              </a:rPr>
              <a:t>code coverage methods</a:t>
            </a:r>
            <a:r>
              <a:rPr lang="en-US" sz="1400" dirty="0">
                <a:solidFill>
                  <a:schemeClr val="tx1">
                    <a:alpha val="60000"/>
                  </a:schemeClr>
                </a:solidFill>
                <a:latin typeface="Roboto Condensed Light" panose="02000000000000000000" pitchFamily="2" charset="0"/>
                <a:ea typeface="Roboto Condensed Light" panose="02000000000000000000" pitchFamily="2" charset="0"/>
              </a:rPr>
              <a:t>, but we will talk about the 3 basic ones, due to our limited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5" name="Title 4">
            <a:extLst>
              <a:ext uri="{FF2B5EF4-FFF2-40B4-BE49-F238E27FC236}">
                <a16:creationId xmlns:a16="http://schemas.microsoft.com/office/drawing/2014/main" id="{83763B55-2292-039A-96D7-030437FFE7CD}"/>
              </a:ext>
            </a:extLst>
          </p:cNvPr>
          <p:cNvSpPr>
            <a:spLocks noGrp="1"/>
          </p:cNvSpPr>
          <p:nvPr>
            <p:ph type="title"/>
          </p:nvPr>
        </p:nvSpPr>
        <p:spPr>
          <a:xfrm>
            <a:off x="0" y="357741"/>
            <a:ext cx="5258400" cy="766200"/>
          </a:xfrm>
        </p:spPr>
        <p:txBody>
          <a:bodyPr/>
          <a:lstStyle/>
          <a:p>
            <a:r>
              <a:rPr lang="en-US" dirty="0">
                <a:latin typeface="Roboto Condensed Light" panose="02000000000000000000" pitchFamily="2" charset="0"/>
                <a:ea typeface="Roboto Condensed Light" panose="02000000000000000000" pitchFamily="2" charset="0"/>
              </a:rPr>
              <a:t>Consider the next code:</a:t>
            </a:r>
            <a:endParaRPr lang="he-IL" dirty="0">
              <a:latin typeface="Roboto Condensed Light" panose="02000000000000000000" pitchFamily="2" charset="0"/>
              <a:ea typeface="Roboto Condensed Light" panose="02000000000000000000" pitchFamily="2" charset="0"/>
            </a:endParaRPr>
          </a:p>
        </p:txBody>
      </p:sp>
      <p:sp>
        <p:nvSpPr>
          <p:cNvPr id="216" name="Google Shape;216;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6</a:t>
            </a:fld>
            <a:endParaRPr>
              <a:latin typeface="Roboto Condensed Light" panose="02000000000000000000" pitchFamily="2" charset="0"/>
              <a:ea typeface="Roboto Condensed Light" panose="02000000000000000000" pitchFamily="2" charset="0"/>
            </a:endParaRPr>
          </a:p>
        </p:txBody>
      </p:sp>
      <p:sp>
        <p:nvSpPr>
          <p:cNvPr id="15" name="Google Shape;189;p12">
            <a:extLst>
              <a:ext uri="{FF2B5EF4-FFF2-40B4-BE49-F238E27FC236}">
                <a16:creationId xmlns:a16="http://schemas.microsoft.com/office/drawing/2014/main" id="{169BD1D8-F947-3059-9EF6-0D5DF896FDCC}"/>
              </a:ext>
            </a:extLst>
          </p:cNvPr>
          <p:cNvSpPr txBox="1">
            <a:spLocks/>
          </p:cNvSpPr>
          <p:nvPr/>
        </p:nvSpPr>
        <p:spPr>
          <a:xfrm>
            <a:off x="113520" y="437797"/>
            <a:ext cx="5258400" cy="76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lnSpc>
                <a:spcPct val="107000"/>
              </a:lnSpc>
              <a:spcAft>
                <a:spcPts val="800"/>
              </a:spcAft>
            </a:pPr>
            <a:endParaRPr lang="en-US" sz="1800" dirty="0">
              <a:solidFill>
                <a:schemeClr val="bg1"/>
              </a:solidFill>
              <a:latin typeface="Roboto Condensed Light" panose="02000000000000000000" pitchFamily="2" charset="0"/>
              <a:ea typeface="Roboto Condensed Light" panose="02000000000000000000" pitchFamily="2" charset="0"/>
              <a:cs typeface="Arial" panose="020B0604020202020204" pitchFamily="34" charset="0"/>
            </a:endParaRPr>
          </a:p>
        </p:txBody>
      </p:sp>
      <p:sp>
        <p:nvSpPr>
          <p:cNvPr id="14" name="TextBox 13">
            <a:extLst>
              <a:ext uri="{FF2B5EF4-FFF2-40B4-BE49-F238E27FC236}">
                <a16:creationId xmlns:a16="http://schemas.microsoft.com/office/drawing/2014/main" id="{7AAAB71E-215E-3181-7639-A7D532F53833}"/>
              </a:ext>
            </a:extLst>
          </p:cNvPr>
          <p:cNvSpPr txBox="1"/>
          <p:nvPr/>
        </p:nvSpPr>
        <p:spPr>
          <a:xfrm>
            <a:off x="761464" y="1716490"/>
            <a:ext cx="4610456" cy="1932709"/>
          </a:xfrm>
          <a:prstGeom prst="rect">
            <a:avLst/>
          </a:prstGeom>
          <a:noFill/>
        </p:spPr>
        <p:txBody>
          <a:bodyPr wrap="square">
            <a:spAutoFit/>
          </a:bodyPr>
          <a:lstStyle/>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1.Prints (int a, int b)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2.    int result = a+ b;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3.    If (result&gt; 0 &amp; a&gt;0)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4.    	Print ("Positive",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5.    Else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6.    	Print ("Negative",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7.    Print("done")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8.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itle 4">
            <a:extLst>
              <a:ext uri="{FF2B5EF4-FFF2-40B4-BE49-F238E27FC236}">
                <a16:creationId xmlns:a16="http://schemas.microsoft.com/office/drawing/2014/main" id="{385664D0-4219-70CB-BBFF-E5D3262E72C0}"/>
              </a:ext>
            </a:extLst>
          </p:cNvPr>
          <p:cNvSpPr txBox="1">
            <a:spLocks/>
          </p:cNvSpPr>
          <p:nvPr/>
        </p:nvSpPr>
        <p:spPr>
          <a:xfrm>
            <a:off x="761464" y="3649199"/>
            <a:ext cx="525840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1600" dirty="0">
                <a:solidFill>
                  <a:schemeClr val="tx1"/>
                </a:solidFill>
                <a:latin typeface="Roboto Condensed Light" panose="02000000000000000000" pitchFamily="2" charset="0"/>
                <a:ea typeface="Roboto Condensed Light" panose="02000000000000000000" pitchFamily="2" charset="0"/>
              </a:rPr>
              <a:t>And our test suit will be a single test case: Prints(3,9)</a:t>
            </a:r>
            <a:endParaRPr lang="he-IL" sz="1600" dirty="0">
              <a:solidFill>
                <a:schemeClr val="tx1"/>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59052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Statement coverage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7</a:t>
            </a:fld>
            <a:endParaRPr>
              <a:latin typeface="Roboto Condensed Light" panose="02000000000000000000" pitchFamily="2" charset="0"/>
              <a:ea typeface="Roboto Condensed Light" panose="02000000000000000000" pitchFamily="2" charset="0"/>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rPr>
              <a:t>1</a:t>
            </a:r>
            <a:endParaRPr sz="3000" b="1" dirty="0">
              <a:solidFill>
                <a:srgbClr val="3F5378"/>
              </a:solidFill>
              <a:latin typeface="Roboto Condensed Light" panose="02000000000000000000" pitchFamily="2" charset="0"/>
              <a:ea typeface="Roboto Condensed Light" panose="02000000000000000000" pitchFamily="2" charset="0"/>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Statement coverage </a:t>
            </a:r>
          </a:p>
        </p:txBody>
      </p:sp>
      <p:sp>
        <p:nvSpPr>
          <p:cNvPr id="237" name="Google Shape;237;p16"/>
          <p:cNvSpPr txBox="1">
            <a:spLocks noGrp="1"/>
          </p:cNvSpPr>
          <p:nvPr>
            <p:ph type="body" idx="1"/>
          </p:nvPr>
        </p:nvSpPr>
        <p:spPr>
          <a:xfrm>
            <a:off x="276095" y="759334"/>
            <a:ext cx="7671699" cy="3145500"/>
          </a:xfrm>
          <a:prstGeom prst="rect">
            <a:avLst/>
          </a:prstGeom>
        </p:spPr>
        <p:txBody>
          <a:bodyPr spcFirstLastPara="1" wrap="square" lIns="91425" tIns="91425" rIns="91425" bIns="91425" anchor="ctr" anchorCtr="0">
            <a:noAutofit/>
          </a:bodyPr>
          <a:lstStyle/>
          <a:p>
            <a:pPr marL="0" marR="0" indent="0" algn="l" rtl="1">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Statements are instructions in the code expressing some action that the program should carry out.</a:t>
            </a:r>
          </a:p>
          <a:p>
            <a:pPr marL="0" marR="0" indent="0" algn="l" rtl="1">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measures the percentage of code statements executed during a test suite. statement coverage gives an accurate measure of the quantity of written code that tests actually execute.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8</a:t>
            </a:fld>
            <a:endParaRPr>
              <a:latin typeface="Roboto Condensed Light" panose="02000000000000000000" pitchFamily="2" charset="0"/>
              <a:ea typeface="Roboto Condensed Light" panose="02000000000000000000" pitchFamily="2" charset="0"/>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Light" panose="02000000000000000000" pitchFamily="2" charset="0"/>
                <a:ea typeface="Roboto Condensed Light" panose="02000000000000000000" pitchFamily="2"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73340" y="358392"/>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Condensed Light" panose="02000000000000000000" pitchFamily="2" charset="0"/>
                <a:ea typeface="Roboto Condensed Light" panose="02000000000000000000" pitchFamily="2" charset="0"/>
              </a:rPr>
              <a:t>In our example: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9</a:t>
            </a:fld>
            <a:endParaRPr>
              <a:latin typeface="Roboto Condensed Light" panose="02000000000000000000" pitchFamily="2" charset="0"/>
              <a:ea typeface="Roboto Condensed Light" panose="02000000000000000000" pitchFamily="2" charset="0"/>
            </a:endParaRPr>
          </a:p>
        </p:txBody>
      </p:sp>
      <p:sp>
        <p:nvSpPr>
          <p:cNvPr id="13" name="TextBox 12">
            <a:extLst>
              <a:ext uri="{FF2B5EF4-FFF2-40B4-BE49-F238E27FC236}">
                <a16:creationId xmlns:a16="http://schemas.microsoft.com/office/drawing/2014/main" id="{9D53ADE6-87CE-36A6-465E-46CBDB049E72}"/>
              </a:ext>
            </a:extLst>
          </p:cNvPr>
          <p:cNvSpPr txBox="1"/>
          <p:nvPr/>
        </p:nvSpPr>
        <p:spPr>
          <a:xfrm>
            <a:off x="361296" y="1490139"/>
            <a:ext cx="4576272" cy="1932709"/>
          </a:xfrm>
          <a:prstGeom prst="rect">
            <a:avLst/>
          </a:prstGeom>
          <a:noFill/>
        </p:spPr>
        <p:txBody>
          <a:bodyPr wrap="square">
            <a:spAutoFit/>
          </a:bodyPr>
          <a:lstStyle/>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highlight>
                  <a:srgbClr val="FFFF00"/>
                </a:highlight>
                <a:latin typeface="Courier"/>
                <a:ea typeface="Times New Roman" panose="02020603050405020304" pitchFamily="18" charset="0"/>
                <a:cs typeface="Courier New" panose="02070309020205020404" pitchFamily="49" charset="0"/>
              </a:rPr>
              <a:t>1.Prints (int a, int b)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highlight>
                  <a:srgbClr val="FFFF00"/>
                </a:highlight>
                <a:latin typeface="Courier"/>
                <a:ea typeface="Times New Roman" panose="02020603050405020304" pitchFamily="18" charset="0"/>
                <a:cs typeface="Courier New" panose="02070309020205020404" pitchFamily="49" charset="0"/>
              </a:rPr>
              <a:t>2.    int result = a+ b;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highlight>
                  <a:srgbClr val="FFFF00"/>
                </a:highlight>
                <a:latin typeface="Courier"/>
                <a:ea typeface="Times New Roman" panose="02020603050405020304" pitchFamily="18" charset="0"/>
                <a:cs typeface="Courier New" panose="02070309020205020404" pitchFamily="49" charset="0"/>
              </a:rPr>
              <a:t>3.    If (result&gt; 0 &amp; a&gt;0)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highlight>
                  <a:srgbClr val="FFFF00"/>
                </a:highlight>
                <a:latin typeface="Courier"/>
                <a:ea typeface="Times New Roman" panose="02020603050405020304" pitchFamily="18" charset="0"/>
                <a:cs typeface="Courier New" panose="02070309020205020404" pitchFamily="49" charset="0"/>
              </a:rPr>
              <a:t>4.    	Print ("Positive",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5.    Else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latin typeface="Courier"/>
                <a:ea typeface="Times New Roman" panose="02020603050405020304" pitchFamily="18" charset="0"/>
                <a:cs typeface="Courier New" panose="02070309020205020404" pitchFamily="49" charset="0"/>
              </a:rPr>
              <a:t>6.    	Print ("Negative", result)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22222"/>
                </a:solidFill>
                <a:effectLst/>
                <a:highlight>
                  <a:srgbClr val="FFFF00"/>
                </a:highlight>
                <a:latin typeface="Courier"/>
                <a:ea typeface="Times New Roman" panose="02020603050405020304" pitchFamily="18" charset="0"/>
                <a:cs typeface="Courier New" panose="02070309020205020404" pitchFamily="49" charset="0"/>
              </a:rPr>
              <a:t>7.    Print("done")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400" dirty="0">
                <a:solidFill>
                  <a:srgbClr val="222222"/>
                </a:solidFill>
                <a:effectLst/>
                <a:highlight>
                  <a:srgbClr val="FFFF00"/>
                </a:highlight>
                <a:latin typeface="Courier"/>
                <a:ea typeface="Times New Roman" panose="02020603050405020304" pitchFamily="18" charset="0"/>
                <a:cs typeface="Courier New" panose="02070309020205020404" pitchFamily="49" charset="0"/>
              </a:rPr>
              <a:t>8.}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4" name="Google Shape;237;p16">
            <a:extLst>
              <a:ext uri="{FF2B5EF4-FFF2-40B4-BE49-F238E27FC236}">
                <a16:creationId xmlns:a16="http://schemas.microsoft.com/office/drawing/2014/main" id="{7833E0D7-1F62-6DEB-62FE-6322F0C0DF1C}"/>
              </a:ext>
            </a:extLst>
          </p:cNvPr>
          <p:cNvSpPr txBox="1">
            <a:spLocks noGrp="1"/>
          </p:cNvSpPr>
          <p:nvPr>
            <p:ph type="body" idx="1"/>
          </p:nvPr>
        </p:nvSpPr>
        <p:spPr>
          <a:xfrm>
            <a:off x="340042" y="2674463"/>
            <a:ext cx="7671699" cy="3145500"/>
          </a:xfrm>
          <a:prstGeom prst="rect">
            <a:avLst/>
          </a:prstGeom>
        </p:spPr>
        <p:txBody>
          <a:bodyPr spcFirstLastPara="1" wrap="square" lIns="91425" tIns="91425" rIns="91425" bIns="91425" anchor="ctr" anchorCtr="0">
            <a:noAutofit/>
          </a:bodyPr>
          <a:lstStyle/>
          <a:p>
            <a:pPr marL="0" marR="0" indent="0" algn="l" rtl="1">
              <a:lnSpc>
                <a:spcPct val="107000"/>
              </a:lnSpc>
              <a:spcBef>
                <a:spcPts val="0"/>
              </a:spcBef>
              <a:spcAft>
                <a:spcPts val="800"/>
              </a:spcAft>
              <a:buNone/>
            </a:pPr>
            <a:r>
              <a:rPr lang="en-US" sz="1800" dirty="0">
                <a:effectLst/>
                <a:latin typeface="Roboto Condensed Light" panose="02000000000000000000" pitchFamily="2" charset="0"/>
                <a:ea typeface="Roboto Condensed Light" panose="02000000000000000000" pitchFamily="2" charset="0"/>
                <a:cs typeface="Arial" panose="020B0604020202020204" pitchFamily="34" charset="0"/>
              </a:rPr>
              <a:t>Prints(3,9) the code coverage will be 75% because in such case only 6/8 lines of code were validated in the run of the test suit.</a:t>
            </a:r>
          </a:p>
        </p:txBody>
      </p:sp>
    </p:spTree>
    <p:extLst>
      <p:ext uri="{BB962C8B-B14F-4D97-AF65-F5344CB8AC3E}">
        <p14:creationId xmlns:p14="http://schemas.microsoft.com/office/powerpoint/2010/main" val="3832174168"/>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1298</Words>
  <Application>Microsoft Office PowerPoint</Application>
  <PresentationFormat>On-screen Show (16:9)</PresentationFormat>
  <Paragraphs>142</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Roboto Condensed</vt:lpstr>
      <vt:lpstr>Calibri</vt:lpstr>
      <vt:lpstr>Courier</vt:lpstr>
      <vt:lpstr>Roboto Condensed Light</vt:lpstr>
      <vt:lpstr>Arvo</vt:lpstr>
      <vt:lpstr>Cambria Math</vt:lpstr>
      <vt:lpstr>AngsanaUPC</vt:lpstr>
      <vt:lpstr>Arial</vt:lpstr>
      <vt:lpstr>Salerio template</vt:lpstr>
      <vt:lpstr>Code Coverage</vt:lpstr>
      <vt:lpstr>Quick introduction</vt:lpstr>
      <vt:lpstr>Quick introduction</vt:lpstr>
      <vt:lpstr>Coverage methods</vt:lpstr>
      <vt:lpstr>Statement coverage measures percentage of code  statements executed  during a test suite </vt:lpstr>
      <vt:lpstr>Consider the next code:</vt:lpstr>
      <vt:lpstr>Statement coverage </vt:lpstr>
      <vt:lpstr>Statement coverage </vt:lpstr>
      <vt:lpstr>In our example: </vt:lpstr>
      <vt:lpstr>Advantages and disadvantages: </vt:lpstr>
      <vt:lpstr>Branch coverage </vt:lpstr>
      <vt:lpstr>Branch coverage </vt:lpstr>
      <vt:lpstr>In our example: </vt:lpstr>
      <vt:lpstr>Advantages and disadvantages: </vt:lpstr>
      <vt:lpstr>Condition coverage </vt:lpstr>
      <vt:lpstr>Condition coverage </vt:lpstr>
      <vt:lpstr>In our example: </vt:lpstr>
      <vt:lpstr>Advantages and disadvantages: </vt:lpstr>
      <vt:lpstr>Coverage methods Summary</vt:lpstr>
      <vt:lpstr>Asynchronous Coverage</vt:lpstr>
      <vt:lpstr>Asynchronous Coverage</vt:lpstr>
      <vt:lpstr>Our Test Coverage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Coverage</dc:title>
  <dc:creator>David Sanenayev</dc:creator>
  <cp:lastModifiedBy>David Sanenayev</cp:lastModifiedBy>
  <cp:revision>5</cp:revision>
  <dcterms:modified xsi:type="dcterms:W3CDTF">2022-06-28T21:22:56Z</dcterms:modified>
</cp:coreProperties>
</file>