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0B12BB-6646-42C8-8617-985A24914173}">
  <a:tblStyle styleId="{890B12BB-6646-42C8-8617-985A2491417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MavenPro-bold.fntdata"/><Relationship Id="rId10" Type="http://schemas.openxmlformats.org/officeDocument/2006/relationships/slide" Target="slides/slide4.xml"/><Relationship Id="rId21"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8babc507a0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8babc507a0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8babc507a0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8babc507a0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babc507a0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babc507a0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babc507a0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babc507a0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8babc507a0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8babc507a0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8babc507a0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8babc507a0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8babc507a0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8babc507a0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babc507a0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8babc507a0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8babc507a0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8babc507a0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8babc507a0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8babc507a0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Understanding</a:t>
            </a:r>
            <a:r>
              <a:rPr lang="en"/>
              <a:t> </a:t>
            </a:r>
            <a:r>
              <a:rPr lang="en"/>
              <a:t>Vector Database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278425" y="-1099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Vector DBs:</a:t>
            </a:r>
            <a:endParaRPr/>
          </a:p>
          <a:p>
            <a:pPr indent="0" lvl="0" marL="0" rtl="0" algn="l">
              <a:spcBef>
                <a:spcPts val="0"/>
              </a:spcBef>
              <a:spcAft>
                <a:spcPts val="0"/>
              </a:spcAft>
              <a:buNone/>
            </a:pPr>
            <a:r>
              <a:t/>
            </a:r>
            <a:endParaRPr/>
          </a:p>
        </p:txBody>
      </p:sp>
      <p:graphicFrame>
        <p:nvGraphicFramePr>
          <p:cNvPr id="336" name="Google Shape;336;p22"/>
          <p:cNvGraphicFramePr/>
          <p:nvPr/>
        </p:nvGraphicFramePr>
        <p:xfrm>
          <a:off x="-12" y="410450"/>
          <a:ext cx="3000000" cy="3000000"/>
        </p:xfrm>
        <a:graphic>
          <a:graphicData uri="http://schemas.openxmlformats.org/drawingml/2006/table">
            <a:tbl>
              <a:tblPr>
                <a:noFill/>
                <a:tableStyleId>{890B12BB-6646-42C8-8617-985A24914173}</a:tableStyleId>
              </a:tblPr>
              <a:tblGrid>
                <a:gridCol w="1406925"/>
                <a:gridCol w="1406925"/>
                <a:gridCol w="1406925"/>
                <a:gridCol w="3601700"/>
                <a:gridCol w="1321525"/>
              </a:tblGrid>
              <a:tr h="211375">
                <a:tc>
                  <a:txBody>
                    <a:bodyPr/>
                    <a:lstStyle/>
                    <a:p>
                      <a:pPr indent="0" lvl="0" marL="0" rtl="0" algn="l">
                        <a:lnSpc>
                          <a:spcPct val="115000"/>
                        </a:lnSpc>
                        <a:spcBef>
                          <a:spcPts val="0"/>
                        </a:spcBef>
                        <a:spcAft>
                          <a:spcPts val="0"/>
                        </a:spcAft>
                        <a:buNone/>
                      </a:pPr>
                      <a:r>
                        <a:rPr b="1" lang="en" sz="1000"/>
                        <a:t>Attribute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000"/>
                        <a:t>Chroma</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b="1" lang="en" sz="1000"/>
                        <a:t>Milvus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b="1" lang="en" sz="1000"/>
                        <a:t>Pinecone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b="1" lang="en" sz="1000"/>
                        <a:t>Qdrant</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r>
              <a:tr h="211375">
                <a:tc>
                  <a:txBody>
                    <a:bodyPr/>
                    <a:lstStyle/>
                    <a:p>
                      <a:pPr indent="0" lvl="0" marL="0" rtl="0" algn="l">
                        <a:lnSpc>
                          <a:spcPct val="115000"/>
                        </a:lnSpc>
                        <a:spcBef>
                          <a:spcPts val="0"/>
                        </a:spcBef>
                        <a:spcAft>
                          <a:spcPts val="0"/>
                        </a:spcAft>
                        <a:buNone/>
                      </a:pPr>
                      <a:r>
                        <a:rPr b="1" lang="en" sz="1000"/>
                        <a:t>Type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000"/>
                        <a:t>Open Source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Open Source &amp; Paid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Commercial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Open Source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28950">
                <a:tc>
                  <a:txBody>
                    <a:bodyPr/>
                    <a:lstStyle/>
                    <a:p>
                      <a:pPr indent="0" lvl="0" marL="0" rtl="0" algn="l">
                        <a:lnSpc>
                          <a:spcPct val="115000"/>
                        </a:lnSpc>
                        <a:spcBef>
                          <a:spcPts val="0"/>
                        </a:spcBef>
                        <a:spcAft>
                          <a:spcPts val="0"/>
                        </a:spcAft>
                        <a:buNone/>
                      </a:pPr>
                      <a:r>
                        <a:rPr b="1" lang="en" sz="1000"/>
                        <a:t>Description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000"/>
                        <a:t>High performance and scalability, based on Faiss library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Real-time search and recommendations, highly scalable, based on HNSW algorithm</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Designed for enterprise applications, providing high performance, scalability, security, and compliance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New but balanced between performance and simplicity, high performance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48925">
                <a:tc>
                  <a:txBody>
                    <a:bodyPr/>
                    <a:lstStyle/>
                    <a:p>
                      <a:pPr indent="0" lvl="0" marL="0" rtl="0" algn="l">
                        <a:lnSpc>
                          <a:spcPct val="115000"/>
                        </a:lnSpc>
                        <a:spcBef>
                          <a:spcPts val="0"/>
                        </a:spcBef>
                        <a:spcAft>
                          <a:spcPts val="0"/>
                        </a:spcAft>
                        <a:buNone/>
                      </a:pPr>
                      <a:r>
                        <a:rPr b="1" lang="en" sz="1000"/>
                        <a:t>Key Features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000"/>
                        <a:t>Support variety of vector data, Distributed indexing, Real-time query processing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High performance, Scalability, Various vector types support, Open source, Python SDK, Takes resources locally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High performance, Scalability, Security and compliance, Integration with various data sources, All major distance metrics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Open source, Excellent documentation, Intuitive API, High performance, New with smaller community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63875">
                <a:tc>
                  <a:txBody>
                    <a:bodyPr/>
                    <a:lstStyle/>
                    <a:p>
                      <a:pPr indent="0" lvl="0" marL="0" rtl="0" algn="l">
                        <a:lnSpc>
                          <a:spcPct val="115000"/>
                        </a:lnSpc>
                        <a:spcBef>
                          <a:spcPts val="0"/>
                        </a:spcBef>
                        <a:spcAft>
                          <a:spcPts val="0"/>
                        </a:spcAft>
                        <a:buNone/>
                      </a:pPr>
                      <a:r>
                        <a:rPr b="1" lang="en" sz="1000"/>
                        <a:t>Pricing</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000"/>
                        <a:t>Free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Free and Paid, - Capacity-optimized on Zilliz cloud: $450/month - Cost optimized: $300/month - Performance optimized: $1,375/month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 Starter: Free (Limited to one index and one project) - Standard: $70/month (Est. for one index on one s1 pod for 30 days at $0.096/hour) - Enterprise: $104/month (Est. for one index on one s1 pod for 30 days at $0.144/hour)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Self-hosted: Free, - Storage optimized: $280/month - Not storage optimized: $820/month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4275">
                <a:tc>
                  <a:txBody>
                    <a:bodyPr/>
                    <a:lstStyle/>
                    <a:p>
                      <a:pPr indent="0" lvl="0" marL="0" rtl="0" algn="l">
                        <a:lnSpc>
                          <a:spcPct val="115000"/>
                        </a:lnSpc>
                        <a:spcBef>
                          <a:spcPts val="0"/>
                        </a:spcBef>
                        <a:spcAft>
                          <a:spcPts val="0"/>
                        </a:spcAft>
                        <a:buNone/>
                      </a:pPr>
                      <a:r>
                        <a:rPr b="1" lang="en" sz="1000"/>
                        <a:t>QPS (Queries per second)</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000"/>
                        <a:t>Data not available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1,751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Up to 200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4275">
                <a:tc>
                  <a:txBody>
                    <a:bodyPr/>
                    <a:lstStyle/>
                    <a:p>
                      <a:pPr indent="0" lvl="0" marL="0" rtl="0" algn="l">
                        <a:lnSpc>
                          <a:spcPct val="115000"/>
                        </a:lnSpc>
                        <a:spcBef>
                          <a:spcPts val="0"/>
                        </a:spcBef>
                        <a:spcAft>
                          <a:spcPts val="0"/>
                        </a:spcAft>
                        <a:buNone/>
                      </a:pPr>
                      <a:r>
                        <a:rPr b="1" lang="en" sz="1000"/>
                        <a:t>Hosting</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 sz="1000"/>
                        <a:t>Self-hosted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Self-hosted and Cloud managed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Managed in Cloud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Self-hosted and Cloud managed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491075"/>
            <a:ext cx="7030500" cy="281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Semantic search and retrieval-augmented generation (RAG) applications require systems to be able to save lots of embedding vectors and also be able to retrieve the most relevant vectors with low latency. This requirement has resulted in emergence of kind of databases called vector databases. </a:t>
            </a:r>
            <a:endParaRPr/>
          </a:p>
          <a:p>
            <a:pPr indent="-311150" lvl="0" marL="457200" rtl="0" algn="l">
              <a:spcBef>
                <a:spcPts val="0"/>
              </a:spcBef>
              <a:spcAft>
                <a:spcPts val="0"/>
              </a:spcAft>
              <a:buSzPts val="1300"/>
              <a:buChar char="●"/>
            </a:pPr>
            <a:r>
              <a:rPr b="1" lang="en"/>
              <a:t>N</a:t>
            </a:r>
            <a:r>
              <a:rPr b="1" lang="en"/>
              <a:t>eed for vector database </a:t>
            </a:r>
            <a:r>
              <a:rPr lang="en"/>
              <a:t>: Vector databases are designed to efficiently store and search for data based on its vector representation. This makes them ideal for applications that require similarity search, such as:</a:t>
            </a:r>
            <a:endParaRPr/>
          </a:p>
          <a:p>
            <a:pPr indent="-311150" lvl="1" marL="914400" rtl="0" algn="l">
              <a:spcBef>
                <a:spcPts val="0"/>
              </a:spcBef>
              <a:spcAft>
                <a:spcPts val="0"/>
              </a:spcAft>
              <a:buSzPts val="1300"/>
              <a:buChar char="○"/>
            </a:pPr>
            <a:r>
              <a:rPr lang="en" sz="1300"/>
              <a:t>Product recommendation systems Image search</a:t>
            </a:r>
            <a:endParaRPr sz="1300"/>
          </a:p>
          <a:p>
            <a:pPr indent="-311150" lvl="1" marL="914400" rtl="0" algn="l">
              <a:spcBef>
                <a:spcPts val="0"/>
              </a:spcBef>
              <a:spcAft>
                <a:spcPts val="0"/>
              </a:spcAft>
              <a:buSzPts val="1300"/>
              <a:buChar char="○"/>
            </a:pPr>
            <a:r>
              <a:rPr lang="en" sz="1300"/>
              <a:t>Natural language processing Fraud detection</a:t>
            </a:r>
            <a:endParaRPr sz="1300"/>
          </a:p>
          <a:p>
            <a:pPr indent="-311150" lvl="1" marL="914400" rtl="0" algn="l">
              <a:spcBef>
                <a:spcPts val="0"/>
              </a:spcBef>
              <a:spcAft>
                <a:spcPts val="0"/>
              </a:spcAft>
              <a:buSzPts val="1300"/>
              <a:buChar char="○"/>
            </a:pPr>
            <a:r>
              <a:rPr lang="en" sz="1300"/>
              <a:t>Recommendation systems</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Vector Embedding</a:t>
            </a:r>
            <a:endParaRPr/>
          </a:p>
        </p:txBody>
      </p:sp>
      <p:sp>
        <p:nvSpPr>
          <p:cNvPr id="290" name="Google Shape;290;p15"/>
          <p:cNvSpPr txBox="1"/>
          <p:nvPr>
            <p:ph idx="1" type="body"/>
          </p:nvPr>
        </p:nvSpPr>
        <p:spPr>
          <a:xfrm>
            <a:off x="1303800" y="1313350"/>
            <a:ext cx="7030500" cy="3218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An embedding vector is a form of representation that converts objects (like words, items, users, images, etc.) into vectors of real numbers in a lower-dimensional space.</a:t>
            </a:r>
            <a:endParaRPr/>
          </a:p>
          <a:p>
            <a:pPr indent="-311150" lvl="0" marL="457200" rtl="0" algn="l">
              <a:spcBef>
                <a:spcPts val="0"/>
              </a:spcBef>
              <a:spcAft>
                <a:spcPts val="0"/>
              </a:spcAft>
              <a:buSzPts val="1300"/>
              <a:buChar char="●"/>
            </a:pPr>
            <a:r>
              <a:rPr lang="en"/>
              <a:t>Vectors capture the essential and meaningful relationships between the objects .</a:t>
            </a:r>
            <a:endParaRPr/>
          </a:p>
          <a:p>
            <a:pPr indent="-311150" lvl="0" marL="457200" rtl="0" algn="l">
              <a:spcBef>
                <a:spcPts val="0"/>
              </a:spcBef>
              <a:spcAft>
                <a:spcPts val="0"/>
              </a:spcAft>
              <a:buSzPts val="1300"/>
              <a:buChar char="●"/>
            </a:pPr>
            <a:r>
              <a:rPr lang="en"/>
              <a:t>A basic example - Word Embeddings : These are used to map words or phrases from the vocabulary to vectors of real numbers. Examples of word embedding models include Word2Vec, GloVe. </a:t>
            </a:r>
            <a:endParaRPr/>
          </a:p>
          <a:p>
            <a:pPr indent="-311150" lvl="0" marL="457200" rtl="0" algn="l">
              <a:spcBef>
                <a:spcPts val="0"/>
              </a:spcBef>
              <a:spcAft>
                <a:spcPts val="0"/>
              </a:spcAft>
              <a:buSzPts val="1300"/>
              <a:buChar char="●"/>
            </a:pPr>
            <a:r>
              <a:rPr lang="en"/>
              <a:t>For instance, the embedding might capture relationships like "king" - "man" + "woman" ≈ "queen".</a:t>
            </a:r>
            <a:endParaRPr/>
          </a:p>
        </p:txBody>
      </p:sp>
      <p:pic>
        <p:nvPicPr>
          <p:cNvPr descr="Dimensionality of Word Embeddings | Baeldung on Computer Science" id="291" name="Google Shape;291;p15"/>
          <p:cNvPicPr preferRelativeResize="0"/>
          <p:nvPr/>
        </p:nvPicPr>
        <p:blipFill>
          <a:blip r:embed="rId3">
            <a:alphaModFix/>
          </a:blip>
          <a:stretch>
            <a:fillRect/>
          </a:stretch>
        </p:blipFill>
        <p:spPr>
          <a:xfrm>
            <a:off x="5030525" y="3071825"/>
            <a:ext cx="3849276" cy="20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Embedding model</a:t>
            </a:r>
            <a:endParaRPr/>
          </a:p>
        </p:txBody>
      </p:sp>
      <p:sp>
        <p:nvSpPr>
          <p:cNvPr id="297" name="Google Shape;297;p16"/>
          <p:cNvSpPr txBox="1"/>
          <p:nvPr>
            <p:ph idx="1" type="body"/>
          </p:nvPr>
        </p:nvSpPr>
        <p:spPr>
          <a:xfrm>
            <a:off x="1303800" y="13975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Vector databases use embedding models as a key component for translating data into vector formats optimized for similarity search and pattern analysis. </a:t>
            </a:r>
            <a:endParaRPr/>
          </a:p>
          <a:p>
            <a:pPr indent="-311150" lvl="0" marL="457200" rtl="0" algn="l">
              <a:spcBef>
                <a:spcPts val="0"/>
              </a:spcBef>
              <a:spcAft>
                <a:spcPts val="0"/>
              </a:spcAft>
              <a:buSzPts val="1300"/>
              <a:buChar char="●"/>
            </a:pPr>
            <a:r>
              <a:rPr lang="en"/>
              <a:t>The embedding models produce the vector representations that vector databases are built to store, query and analyze.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98" name="Google Shape;298;p16"/>
          <p:cNvPicPr preferRelativeResize="0"/>
          <p:nvPr/>
        </p:nvPicPr>
        <p:blipFill>
          <a:blip r:embed="rId3">
            <a:alphaModFix/>
          </a:blip>
          <a:stretch>
            <a:fillRect/>
          </a:stretch>
        </p:blipFill>
        <p:spPr>
          <a:xfrm>
            <a:off x="3372451" y="2870601"/>
            <a:ext cx="5722173" cy="198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t>
            </a:r>
            <a:r>
              <a:rPr lang="en"/>
              <a:t>ector database</a:t>
            </a:r>
            <a:endParaRPr/>
          </a:p>
        </p:txBody>
      </p:sp>
      <p:sp>
        <p:nvSpPr>
          <p:cNvPr id="304" name="Google Shape;304;p17"/>
          <p:cNvSpPr txBox="1"/>
          <p:nvPr>
            <p:ph idx="1" type="body"/>
          </p:nvPr>
        </p:nvSpPr>
        <p:spPr>
          <a:xfrm>
            <a:off x="1303800" y="14271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vector database is a type of database that stores data as high-dimensional vectors. </a:t>
            </a:r>
            <a:endParaRPr/>
          </a:p>
          <a:p>
            <a:pPr indent="-311150" lvl="0" marL="457200" rtl="0" algn="l">
              <a:spcBef>
                <a:spcPts val="0"/>
              </a:spcBef>
              <a:spcAft>
                <a:spcPts val="0"/>
              </a:spcAft>
              <a:buSzPts val="1300"/>
              <a:buChar char="●"/>
            </a:pPr>
            <a:r>
              <a:rPr lang="en"/>
              <a:t>Each vector represents a single entity, such as a text, image, or audio clip. </a:t>
            </a:r>
            <a:endParaRPr/>
          </a:p>
          <a:p>
            <a:pPr indent="-311150" lvl="0" marL="457200" rtl="0" algn="l">
              <a:spcBef>
                <a:spcPts val="0"/>
              </a:spcBef>
              <a:spcAft>
                <a:spcPts val="0"/>
              </a:spcAft>
              <a:buSzPts val="1300"/>
              <a:buChar char="●"/>
            </a:pPr>
            <a:r>
              <a:rPr lang="en"/>
              <a:t>The vectors are usually generated by applying some kind of transformation or embedding function to the raw data. </a:t>
            </a:r>
            <a:endParaRPr/>
          </a:p>
          <a:p>
            <a:pPr indent="-311150" lvl="0" marL="457200" rtl="0" algn="l">
              <a:spcBef>
                <a:spcPts val="0"/>
              </a:spcBef>
              <a:spcAft>
                <a:spcPts val="0"/>
              </a:spcAft>
              <a:buSzPts val="1300"/>
              <a:buChar char="●"/>
            </a:pPr>
            <a:r>
              <a:rPr lang="en"/>
              <a:t>This function can be based on various methods, such as ML Embedding models, word embeddings, or feature extraction algorithms.</a:t>
            </a:r>
            <a:endParaRPr/>
          </a:p>
        </p:txBody>
      </p:sp>
      <p:pic>
        <p:nvPicPr>
          <p:cNvPr id="305" name="Google Shape;305;p17"/>
          <p:cNvPicPr preferRelativeResize="0"/>
          <p:nvPr/>
        </p:nvPicPr>
        <p:blipFill>
          <a:blip r:embed="rId3">
            <a:alphaModFix/>
          </a:blip>
          <a:stretch>
            <a:fillRect/>
          </a:stretch>
        </p:blipFill>
        <p:spPr>
          <a:xfrm>
            <a:off x="4137500" y="2865775"/>
            <a:ext cx="4789249" cy="227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185300" y="1269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a:t>
            </a:r>
            <a:r>
              <a:rPr lang="en"/>
              <a:t>Vector DBs to other DBs:</a:t>
            </a:r>
            <a:endParaRPr/>
          </a:p>
        </p:txBody>
      </p:sp>
      <p:graphicFrame>
        <p:nvGraphicFramePr>
          <p:cNvPr id="311" name="Google Shape;311;p18"/>
          <p:cNvGraphicFramePr/>
          <p:nvPr/>
        </p:nvGraphicFramePr>
        <p:xfrm>
          <a:off x="1185288" y="999300"/>
          <a:ext cx="3000000" cy="3000000"/>
        </p:xfrm>
        <a:graphic>
          <a:graphicData uri="http://schemas.openxmlformats.org/drawingml/2006/table">
            <a:tbl>
              <a:tblPr>
                <a:noFill/>
                <a:tableStyleId>{890B12BB-6646-42C8-8617-985A24914173}</a:tableStyleId>
              </a:tblPr>
              <a:tblGrid>
                <a:gridCol w="1026875"/>
                <a:gridCol w="1258050"/>
                <a:gridCol w="1351325"/>
                <a:gridCol w="1810000"/>
                <a:gridCol w="2156825"/>
              </a:tblGrid>
              <a:tr h="378900">
                <a:tc>
                  <a:txBody>
                    <a:bodyPr/>
                    <a:lstStyle/>
                    <a:p>
                      <a:pPr indent="0" lvl="0" marL="0" rtl="0" algn="l">
                        <a:lnSpc>
                          <a:spcPct val="115000"/>
                        </a:lnSpc>
                        <a:spcBef>
                          <a:spcPts val="0"/>
                        </a:spcBef>
                        <a:spcAft>
                          <a:spcPts val="0"/>
                        </a:spcAft>
                        <a:buNone/>
                      </a:pPr>
                      <a:r>
                        <a:rPr b="1" lang="en" sz="1000"/>
                        <a:t>Attribute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 sz="1000"/>
                        <a:t>Vector Database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b="1" lang="en" sz="1000"/>
                        <a:t>Relational Database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b="1" lang="en" sz="1000"/>
                        <a:t>NoSQL Database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c>
                  <a:txBody>
                    <a:bodyPr/>
                    <a:lstStyle/>
                    <a:p>
                      <a:pPr indent="0" lvl="0" marL="0" rtl="0" algn="l">
                        <a:lnSpc>
                          <a:spcPct val="115000"/>
                        </a:lnSpc>
                        <a:spcBef>
                          <a:spcPts val="0"/>
                        </a:spcBef>
                        <a:spcAft>
                          <a:spcPts val="0"/>
                        </a:spcAft>
                        <a:buNone/>
                      </a:pPr>
                      <a:r>
                        <a:rPr b="1" lang="en" sz="1000"/>
                        <a:t>Graph Database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4C2F4"/>
                    </a:solidFill>
                  </a:tcPr>
                </a:tc>
              </a:tr>
              <a:tr h="378900">
                <a:tc>
                  <a:txBody>
                    <a:bodyPr/>
                    <a:lstStyle/>
                    <a:p>
                      <a:pPr indent="0" lvl="0" marL="0" rtl="0" algn="l">
                        <a:lnSpc>
                          <a:spcPct val="115000"/>
                        </a:lnSpc>
                        <a:spcBef>
                          <a:spcPts val="0"/>
                        </a:spcBef>
                        <a:spcAft>
                          <a:spcPts val="0"/>
                        </a:spcAft>
                        <a:buNone/>
                      </a:pPr>
                      <a:r>
                        <a:rPr b="1" lang="en" sz="1000"/>
                        <a:t>Data Structure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 sz="1000"/>
                        <a:t>Vectors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Tables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Key-value pairs, Documents, Wide-column, Graph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Graph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8675">
                <a:tc>
                  <a:txBody>
                    <a:bodyPr/>
                    <a:lstStyle/>
                    <a:p>
                      <a:pPr indent="0" lvl="0" marL="0" rtl="0" algn="l">
                        <a:lnSpc>
                          <a:spcPct val="115000"/>
                        </a:lnSpc>
                        <a:spcBef>
                          <a:spcPts val="0"/>
                        </a:spcBef>
                        <a:spcAft>
                          <a:spcPts val="0"/>
                        </a:spcAft>
                        <a:buNone/>
                      </a:pPr>
                      <a:r>
                        <a:rPr b="1" lang="en" sz="1000"/>
                        <a:t>Data Model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 sz="1000"/>
                        <a:t>Vector Space Model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Relational Model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Various models depending on the type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Graph Model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4850">
                <a:tc>
                  <a:txBody>
                    <a:bodyPr/>
                    <a:lstStyle/>
                    <a:p>
                      <a:pPr indent="0" lvl="0" marL="0" rtl="0" algn="l">
                        <a:lnSpc>
                          <a:spcPct val="115000"/>
                        </a:lnSpc>
                        <a:spcBef>
                          <a:spcPts val="0"/>
                        </a:spcBef>
                        <a:spcAft>
                          <a:spcPts val="0"/>
                        </a:spcAft>
                        <a:buNone/>
                      </a:pPr>
                      <a:r>
                        <a:rPr b="1" lang="en" sz="1000"/>
                        <a:t>Query Language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 sz="1000"/>
                        <a:t>Similarity-based queries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SQL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Specific to the database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Graph query languages (e.g., Cypher for Neo4j)</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8900">
                <a:tc>
                  <a:txBody>
                    <a:bodyPr/>
                    <a:lstStyle/>
                    <a:p>
                      <a:pPr indent="0" lvl="0" marL="0" rtl="0" algn="l">
                        <a:lnSpc>
                          <a:spcPct val="115000"/>
                        </a:lnSpc>
                        <a:spcBef>
                          <a:spcPts val="0"/>
                        </a:spcBef>
                        <a:spcAft>
                          <a:spcPts val="0"/>
                        </a:spcAft>
                        <a:buNone/>
                      </a:pPr>
                      <a:r>
                        <a:rPr b="1" lang="en" sz="1000"/>
                        <a:t>Schema Type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 sz="1000"/>
                        <a:t>Schema-less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Schema-based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Schema-less or flexible schema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Schema-less or flexible schema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9400">
                <a:tc>
                  <a:txBody>
                    <a:bodyPr/>
                    <a:lstStyle/>
                    <a:p>
                      <a:pPr indent="0" lvl="0" marL="0" rtl="0" algn="l">
                        <a:lnSpc>
                          <a:spcPct val="115000"/>
                        </a:lnSpc>
                        <a:spcBef>
                          <a:spcPts val="0"/>
                        </a:spcBef>
                        <a:spcAft>
                          <a:spcPts val="0"/>
                        </a:spcAft>
                        <a:buNone/>
                      </a:pPr>
                      <a:r>
                        <a:rPr b="1" lang="en" sz="1000"/>
                        <a:t>Data Relationships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 sz="1000"/>
                        <a:t>Not available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Defined by relations/foreign keys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Not available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Modeled using edges and nodes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31400">
                <a:tc>
                  <a:txBody>
                    <a:bodyPr/>
                    <a:lstStyle/>
                    <a:p>
                      <a:pPr indent="0" lvl="0" marL="0" rtl="0" algn="l">
                        <a:lnSpc>
                          <a:spcPct val="115000"/>
                        </a:lnSpc>
                        <a:spcBef>
                          <a:spcPts val="0"/>
                        </a:spcBef>
                        <a:spcAft>
                          <a:spcPts val="0"/>
                        </a:spcAft>
                        <a:buNone/>
                      </a:pPr>
                      <a:r>
                        <a:rPr b="1" lang="en" sz="1000"/>
                        <a:t>Use Cases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 sz="1000"/>
                        <a:t>Similarity search, Recommendation systems, Machine learning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Traditional business applications, Transactional systems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Big data, Real-time applications, Unstructured data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Social networks, Fraud detection, Recommendation engines, Knowledge graphs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pipeline with vector database used to store embeddings</a:t>
            </a:r>
            <a:endParaRPr/>
          </a:p>
        </p:txBody>
      </p:sp>
      <p:pic>
        <p:nvPicPr>
          <p:cNvPr id="317" name="Google Shape;317;p19"/>
          <p:cNvPicPr preferRelativeResize="0"/>
          <p:nvPr/>
        </p:nvPicPr>
        <p:blipFill>
          <a:blip r:embed="rId3">
            <a:alphaModFix/>
          </a:blip>
          <a:stretch>
            <a:fillRect/>
          </a:stretch>
        </p:blipFill>
        <p:spPr>
          <a:xfrm>
            <a:off x="1193338" y="1734276"/>
            <a:ext cx="6757326" cy="280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Retrieval Augmented Generation (RAG) approach</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4" name="Google Shape;324;p20"/>
          <p:cNvPicPr preferRelativeResize="0"/>
          <p:nvPr/>
        </p:nvPicPr>
        <p:blipFill>
          <a:blip r:embed="rId3">
            <a:alphaModFix/>
          </a:blip>
          <a:stretch>
            <a:fillRect/>
          </a:stretch>
        </p:blipFill>
        <p:spPr>
          <a:xfrm>
            <a:off x="549875" y="1190350"/>
            <a:ext cx="8044250" cy="361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Vector DBs:</a:t>
            </a:r>
            <a:endParaRPr/>
          </a:p>
          <a:p>
            <a:pPr indent="0" lvl="0" marL="0" rtl="0" algn="l">
              <a:spcBef>
                <a:spcPts val="0"/>
              </a:spcBef>
              <a:spcAft>
                <a:spcPts val="0"/>
              </a:spcAft>
              <a:buNone/>
            </a:pPr>
            <a:r>
              <a:t/>
            </a:r>
            <a:endParaRPr/>
          </a:p>
        </p:txBody>
      </p:sp>
      <p:sp>
        <p:nvSpPr>
          <p:cNvPr id="330" name="Google Shape;330;p21"/>
          <p:cNvSpPr txBox="1"/>
          <p:nvPr>
            <p:ph idx="1" type="body"/>
          </p:nvPr>
        </p:nvSpPr>
        <p:spPr>
          <a:xfrm>
            <a:off x="1303800" y="141480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344"/>
              <a:t>Common evaluation criteria include :</a:t>
            </a:r>
            <a:r>
              <a:rPr lang="en" sz="5344"/>
              <a:t> </a:t>
            </a:r>
            <a:endParaRPr sz="5344"/>
          </a:p>
          <a:p>
            <a:pPr indent="-313438" lvl="0" marL="457200" rtl="0" algn="l">
              <a:spcBef>
                <a:spcPts val="1200"/>
              </a:spcBef>
              <a:spcAft>
                <a:spcPts val="0"/>
              </a:spcAft>
              <a:buClr>
                <a:srgbClr val="000000"/>
              </a:buClr>
              <a:buSzPct val="100000"/>
              <a:buFont typeface="Nunito"/>
              <a:buChar char="●"/>
            </a:pPr>
            <a:r>
              <a:rPr lang="en" sz="5344">
                <a:solidFill>
                  <a:srgbClr val="000000"/>
                </a:solidFill>
              </a:rPr>
              <a:t>Managed vs Self-Hosted</a:t>
            </a:r>
            <a:endParaRPr sz="5344">
              <a:solidFill>
                <a:srgbClr val="000000"/>
              </a:solidFill>
            </a:endParaRPr>
          </a:p>
          <a:p>
            <a:pPr indent="-313438" lvl="0" marL="457200" rtl="0" algn="l">
              <a:spcBef>
                <a:spcPts val="0"/>
              </a:spcBef>
              <a:spcAft>
                <a:spcPts val="0"/>
              </a:spcAft>
              <a:buClr>
                <a:srgbClr val="000000"/>
              </a:buClr>
              <a:buSzPct val="100000"/>
              <a:buFont typeface="Nunito"/>
              <a:buChar char="●"/>
            </a:pPr>
            <a:r>
              <a:rPr lang="en" sz="5344">
                <a:solidFill>
                  <a:srgbClr val="000000"/>
                </a:solidFill>
              </a:rPr>
              <a:t>Performance</a:t>
            </a:r>
            <a:endParaRPr sz="5344">
              <a:solidFill>
                <a:srgbClr val="000000"/>
              </a:solidFill>
            </a:endParaRPr>
          </a:p>
          <a:p>
            <a:pPr indent="-313438" lvl="0" marL="457200" rtl="0" algn="l">
              <a:spcBef>
                <a:spcPts val="0"/>
              </a:spcBef>
              <a:spcAft>
                <a:spcPts val="0"/>
              </a:spcAft>
              <a:buClr>
                <a:srgbClr val="000000"/>
              </a:buClr>
              <a:buSzPct val="100000"/>
              <a:buFont typeface="Nunito"/>
              <a:buChar char="●"/>
            </a:pPr>
            <a:r>
              <a:rPr lang="en" sz="5344">
                <a:solidFill>
                  <a:srgbClr val="000000"/>
                </a:solidFill>
              </a:rPr>
              <a:t>Existing MLOps</a:t>
            </a:r>
            <a:endParaRPr sz="5344">
              <a:solidFill>
                <a:srgbClr val="000000"/>
              </a:solidFill>
            </a:endParaRPr>
          </a:p>
          <a:p>
            <a:pPr indent="-313438" lvl="0" marL="457200" rtl="0" algn="l">
              <a:spcBef>
                <a:spcPts val="0"/>
              </a:spcBef>
              <a:spcAft>
                <a:spcPts val="0"/>
              </a:spcAft>
              <a:buClr>
                <a:srgbClr val="000000"/>
              </a:buClr>
              <a:buSzPct val="100000"/>
              <a:buFont typeface="Nunito"/>
              <a:buChar char="●"/>
            </a:pPr>
            <a:r>
              <a:rPr lang="en" sz="5344">
                <a:solidFill>
                  <a:srgbClr val="000000"/>
                </a:solidFill>
              </a:rPr>
              <a:t>Developer experience</a:t>
            </a:r>
            <a:endParaRPr sz="5344">
              <a:solidFill>
                <a:srgbClr val="000000"/>
              </a:solidFill>
            </a:endParaRPr>
          </a:p>
          <a:p>
            <a:pPr indent="-313438" lvl="0" marL="457200" rtl="0" algn="l">
              <a:spcBef>
                <a:spcPts val="0"/>
              </a:spcBef>
              <a:spcAft>
                <a:spcPts val="0"/>
              </a:spcAft>
              <a:buClr>
                <a:srgbClr val="000000"/>
              </a:buClr>
              <a:buSzPct val="100000"/>
              <a:buFont typeface="Nunito"/>
              <a:buChar char="●"/>
            </a:pPr>
            <a:r>
              <a:rPr lang="en" sz="5344">
                <a:solidFill>
                  <a:srgbClr val="000000"/>
                </a:solidFill>
              </a:rPr>
              <a:t>Reliability</a:t>
            </a:r>
            <a:endParaRPr sz="5344">
              <a:solidFill>
                <a:srgbClr val="000000"/>
              </a:solidFill>
            </a:endParaRPr>
          </a:p>
          <a:p>
            <a:pPr indent="-313438" lvl="0" marL="457200" rtl="0" algn="l">
              <a:spcBef>
                <a:spcPts val="0"/>
              </a:spcBef>
              <a:spcAft>
                <a:spcPts val="0"/>
              </a:spcAft>
              <a:buClr>
                <a:srgbClr val="000000"/>
              </a:buClr>
              <a:buSzPct val="100000"/>
              <a:buFont typeface="Nunito"/>
              <a:buChar char="●"/>
            </a:pPr>
            <a:r>
              <a:rPr lang="en" sz="5344">
                <a:solidFill>
                  <a:srgbClr val="000000"/>
                </a:solidFill>
              </a:rPr>
              <a:t>Security</a:t>
            </a:r>
            <a:endParaRPr sz="5344">
              <a:solidFill>
                <a:srgbClr val="000000"/>
              </a:solidFill>
            </a:endParaRPr>
          </a:p>
          <a:p>
            <a:pPr indent="-313438" lvl="0" marL="457200" rtl="0" algn="l">
              <a:spcBef>
                <a:spcPts val="0"/>
              </a:spcBef>
              <a:spcAft>
                <a:spcPts val="0"/>
              </a:spcAft>
              <a:buClr>
                <a:srgbClr val="000000"/>
              </a:buClr>
              <a:buSzPct val="100000"/>
              <a:buFont typeface="Nunito"/>
              <a:buChar char="●"/>
            </a:pPr>
            <a:r>
              <a:rPr lang="en" sz="5344">
                <a:solidFill>
                  <a:srgbClr val="000000"/>
                </a:solidFill>
              </a:rPr>
              <a:t>Cost</a:t>
            </a:r>
            <a:endParaRPr sz="5344">
              <a:solidFill>
                <a:srgbClr val="000000"/>
              </a:solidFill>
            </a:endParaRPr>
          </a:p>
          <a:p>
            <a:pPr indent="0" lvl="0" marL="0" rtl="0" algn="l">
              <a:spcBef>
                <a:spcPts val="0"/>
              </a:spcBef>
              <a:spcAft>
                <a:spcPts val="0"/>
              </a:spcAft>
              <a:buNone/>
            </a:pPr>
            <a:r>
              <a:t/>
            </a:r>
            <a:endParaRPr sz="2050"/>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