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309" r:id="rId3"/>
    <p:sldId id="310" r:id="rId4"/>
    <p:sldId id="302" r:id="rId5"/>
    <p:sldId id="303" r:id="rId6"/>
    <p:sldId id="304" r:id="rId7"/>
    <p:sldId id="305" r:id="rId8"/>
    <p:sldId id="300" r:id="rId9"/>
    <p:sldId id="301" r:id="rId10"/>
    <p:sldId id="259" r:id="rId11"/>
    <p:sldId id="281" r:id="rId12"/>
    <p:sldId id="260" r:id="rId13"/>
    <p:sldId id="273" r:id="rId14"/>
    <p:sldId id="274" r:id="rId15"/>
    <p:sldId id="275" r:id="rId16"/>
    <p:sldId id="276" r:id="rId17"/>
    <p:sldId id="277" r:id="rId18"/>
    <p:sldId id="278" r:id="rId19"/>
    <p:sldId id="279" r:id="rId20"/>
    <p:sldId id="280"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5" r:id="rId34"/>
    <p:sldId id="296" r:id="rId35"/>
    <p:sldId id="298" r:id="rId36"/>
    <p:sldId id="29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3" autoAdjust="0"/>
    <p:restoredTop sz="94660"/>
  </p:normalViewPr>
  <p:slideViewPr>
    <p:cSldViewPr snapToGrid="0">
      <p:cViewPr varScale="1">
        <p:scale>
          <a:sx n="74" d="100"/>
          <a:sy n="74"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64E62-9373-4A38-A2C6-BF29FF9E20D5}" type="datetimeFigureOut">
              <a:rPr lang="en-IN" smtClean="0"/>
              <a:t>02-08-2018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EFF157-1AF4-4AE7-9A5F-A281A7A8E114}" type="slidenum">
              <a:rPr lang="en-IN" smtClean="0"/>
              <a:t>‹#›</a:t>
            </a:fld>
            <a:endParaRPr lang="en-IN"/>
          </a:p>
        </p:txBody>
      </p:sp>
    </p:spTree>
    <p:extLst>
      <p:ext uri="{BB962C8B-B14F-4D97-AF65-F5344CB8AC3E}">
        <p14:creationId xmlns:p14="http://schemas.microsoft.com/office/powerpoint/2010/main" val="2099541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EA671F2-3176-4609-8E96-EABA41338793}" type="slidenum">
              <a:rPr lang="en-US" altLang="en-US"/>
              <a:pPr/>
              <a:t>2</a:t>
            </a:fld>
            <a:endParaRPr lang="en-US" altLang="en-US"/>
          </a:p>
        </p:txBody>
      </p:sp>
      <p:sp>
        <p:nvSpPr>
          <p:cNvPr id="39938" name="Rectangle 2"/>
          <p:cNvSpPr>
            <a:spLocks noGrp="1" noRot="1" noChangeAspect="1" noChangeArrowheads="1" noTextEdit="1"/>
          </p:cNvSpPr>
          <p:nvPr>
            <p:ph type="sldImg"/>
          </p:nvPr>
        </p:nvSpPr>
        <p:spPr>
          <a:xfrm>
            <a:off x="28575" y="744538"/>
            <a:ext cx="6615113" cy="3722687"/>
          </a:xfrm>
          <a:ln/>
        </p:spPr>
      </p:sp>
      <p:sp>
        <p:nvSpPr>
          <p:cNvPr id="39939" name="Rectangle 3"/>
          <p:cNvSpPr>
            <a:spLocks noGrp="1" noChangeArrowheads="1"/>
          </p:cNvSpPr>
          <p:nvPr>
            <p:ph type="body" idx="1"/>
          </p:nvPr>
        </p:nvSpPr>
        <p:spPr>
          <a:xfrm>
            <a:off x="963613" y="4635500"/>
            <a:ext cx="4891087" cy="4632325"/>
          </a:xfrm>
          <a:noFill/>
        </p:spPr>
        <p:txBody>
          <a:bodyPr/>
          <a:lstStyle/>
          <a:p>
            <a:pPr marL="228600" indent="-228600" algn="just"/>
            <a:endParaRPr lang="en-US" altLang="en-US"/>
          </a:p>
          <a:p>
            <a:pPr marL="228600" indent="-228600" algn="just"/>
            <a:r>
              <a:rPr lang="en-US" altLang="en-US"/>
              <a:t>      In 1960 , MIT, AT&amp;T Bell Labs and GE worked on an experimental Operating system called MULTICS. MULTICS (multiplexed information and computing system) was an  OS for the GE 645 mainframe computer. It  allowed information sharing and security. </a:t>
            </a:r>
          </a:p>
          <a:p>
            <a:pPr marL="228600" indent="-228600" algn="just"/>
            <a:endParaRPr lang="en-US" altLang="en-US"/>
          </a:p>
          <a:p>
            <a:pPr marL="228600" indent="-228600" algn="just"/>
            <a:r>
              <a:rPr lang="en-US" altLang="en-US"/>
              <a:t>Thomson, Ritchie and their colleagues created a multitasking OS, with file system, shell and some features for the PDP-7. </a:t>
            </a:r>
          </a:p>
          <a:p>
            <a:pPr marL="228600" indent="-228600" algn="just"/>
            <a:endParaRPr lang="en-US" altLang="en-US"/>
          </a:p>
          <a:p>
            <a:pPr marL="228600" indent="-228600" algn="just"/>
            <a:r>
              <a:rPr lang="en-US" altLang="en-US"/>
              <a:t>Since the new multitasking OS for the PDP-7 supported two simultaneous users it was called UNICS. </a:t>
            </a:r>
          </a:p>
        </p:txBody>
      </p:sp>
      <p:sp>
        <p:nvSpPr>
          <p:cNvPr id="39940" name="Rectangle 4"/>
          <p:cNvSpPr>
            <a:spLocks noChangeArrowheads="1"/>
          </p:cNvSpPr>
          <p:nvPr/>
        </p:nvSpPr>
        <p:spPr bwMode="auto">
          <a:xfrm>
            <a:off x="889000" y="4716463"/>
            <a:ext cx="4891088"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defRPr>
            </a:lvl1pPr>
            <a:lvl2pPr>
              <a:spcBef>
                <a:spcPct val="30000"/>
              </a:spcBef>
              <a:defRPr sz="1200">
                <a:solidFill>
                  <a:schemeClr val="tx1"/>
                </a:solidFill>
                <a:latin typeface="Arial" panose="020B0604020202020204" pitchFamily="34" charset="0"/>
              </a:defRPr>
            </a:lvl2pPr>
            <a:lvl3pPr>
              <a:spcBef>
                <a:spcPct val="30000"/>
              </a:spcBef>
              <a:defRPr sz="1200">
                <a:solidFill>
                  <a:schemeClr val="tx1"/>
                </a:solidFill>
                <a:latin typeface="Arial" panose="020B0604020202020204" pitchFamily="34" charset="0"/>
              </a:defRPr>
            </a:lvl3pPr>
            <a:lvl4pPr>
              <a:spcBef>
                <a:spcPct val="30000"/>
              </a:spcBef>
              <a:defRPr sz="1200">
                <a:solidFill>
                  <a:schemeClr val="tx1"/>
                </a:solidFill>
                <a:latin typeface="Arial" panose="020B0604020202020204" pitchFamily="34" charset="0"/>
              </a:defRPr>
            </a:lvl4pPr>
            <a:lvl5pPr>
              <a:spcBef>
                <a:spcPct val="30000"/>
              </a:spcBef>
              <a:defRPr sz="1200">
                <a:solidFill>
                  <a:schemeClr val="tx1"/>
                </a:solidFill>
                <a:latin typeface="Arial" panose="020B0604020202020204" pitchFamily="34" charset="0"/>
              </a:defRPr>
            </a:lvl5pPr>
            <a:lvl6pPr fontAlgn="base">
              <a:spcBef>
                <a:spcPct val="30000"/>
              </a:spcBef>
              <a:spcAft>
                <a:spcPct val="0"/>
              </a:spcAft>
              <a:defRPr sz="1200">
                <a:solidFill>
                  <a:schemeClr val="tx1"/>
                </a:solidFill>
                <a:latin typeface="Arial" panose="020B0604020202020204" pitchFamily="34" charset="0"/>
              </a:defRPr>
            </a:lvl6pPr>
            <a:lvl7pPr fontAlgn="base">
              <a:spcBef>
                <a:spcPct val="30000"/>
              </a:spcBef>
              <a:spcAft>
                <a:spcPct val="0"/>
              </a:spcAft>
              <a:defRPr sz="1200">
                <a:solidFill>
                  <a:schemeClr val="tx1"/>
                </a:solidFill>
                <a:latin typeface="Arial" panose="020B0604020202020204" pitchFamily="34" charset="0"/>
              </a:defRPr>
            </a:lvl7pPr>
            <a:lvl8pPr fontAlgn="base">
              <a:spcBef>
                <a:spcPct val="30000"/>
              </a:spcBef>
              <a:spcAft>
                <a:spcPct val="0"/>
              </a:spcAft>
              <a:defRPr sz="1200">
                <a:solidFill>
                  <a:schemeClr val="tx1"/>
                </a:solidFill>
                <a:latin typeface="Arial" panose="020B0604020202020204" pitchFamily="34" charset="0"/>
              </a:defRPr>
            </a:lvl8pPr>
            <a:lvl9pPr fontAlgn="base">
              <a:spcBef>
                <a:spcPct val="30000"/>
              </a:spcBef>
              <a:spcAft>
                <a:spcPct val="0"/>
              </a:spcAft>
              <a:defRPr sz="1200">
                <a:solidFill>
                  <a:schemeClr val="tx1"/>
                </a:solidFill>
                <a:latin typeface="Arial" panose="020B0604020202020204" pitchFamily="34" charset="0"/>
              </a:defRPr>
            </a:lvl9pPr>
          </a:lstStyle>
          <a:p>
            <a:pPr algn="just"/>
            <a:endParaRPr lang="en-US" altLang="en-US"/>
          </a:p>
          <a:p>
            <a:pPr algn="just"/>
            <a:r>
              <a:rPr lang="en-US" altLang="en-US"/>
              <a:t> </a:t>
            </a:r>
          </a:p>
          <a:p>
            <a:pPr algn="just"/>
            <a:endParaRPr lang="en-US" altLang="en-US"/>
          </a:p>
        </p:txBody>
      </p:sp>
    </p:spTree>
    <p:extLst>
      <p:ext uri="{BB962C8B-B14F-4D97-AF65-F5344CB8AC3E}">
        <p14:creationId xmlns:p14="http://schemas.microsoft.com/office/powerpoint/2010/main" val="3141090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5825C2-796E-4AC3-A053-A59848131015}" type="slidenum">
              <a:rPr lang="en-US" altLang="en-US"/>
              <a:pPr/>
              <a:t>3</a:t>
            </a:fld>
            <a:endParaRPr lang="en-US" altLang="en-US"/>
          </a:p>
        </p:txBody>
      </p:sp>
      <p:sp>
        <p:nvSpPr>
          <p:cNvPr id="41986" name="Rectangle 2"/>
          <p:cNvSpPr>
            <a:spLocks noGrp="1" noRot="1" noChangeAspect="1" noChangeArrowheads="1" noTextEdit="1"/>
          </p:cNvSpPr>
          <p:nvPr>
            <p:ph type="sldImg"/>
          </p:nvPr>
        </p:nvSpPr>
        <p:spPr>
          <a:xfrm>
            <a:off x="28575" y="744538"/>
            <a:ext cx="6615113" cy="3722687"/>
          </a:xfrm>
          <a:ln/>
        </p:spPr>
      </p:sp>
      <p:sp>
        <p:nvSpPr>
          <p:cNvPr id="41987" name="Rectangle 3"/>
          <p:cNvSpPr>
            <a:spLocks noGrp="1" noChangeArrowheads="1"/>
          </p:cNvSpPr>
          <p:nvPr>
            <p:ph type="body" idx="1"/>
          </p:nvPr>
        </p:nvSpPr>
        <p:spPr>
          <a:xfrm>
            <a:off x="896938" y="4583113"/>
            <a:ext cx="4876800" cy="4629150"/>
          </a:xfrm>
        </p:spPr>
        <p:txBody>
          <a:bodyPr/>
          <a:lstStyle/>
          <a:p>
            <a:pPr algn="just"/>
            <a:r>
              <a:rPr lang="en-US" altLang="en-US"/>
              <a:t>Written in a high level language (portability) - easy to read,understand, change and move to other operating systems.</a:t>
            </a:r>
          </a:p>
          <a:p>
            <a:pPr algn="just"/>
            <a:endParaRPr lang="en-US" altLang="en-US"/>
          </a:p>
          <a:p>
            <a:pPr algn="just"/>
            <a:r>
              <a:rPr lang="en-US" altLang="en-US"/>
              <a:t>Provides a simple user interface for example shell</a:t>
            </a:r>
          </a:p>
          <a:p>
            <a:pPr algn="just"/>
            <a:endParaRPr lang="en-US" altLang="en-US"/>
          </a:p>
          <a:p>
            <a:pPr algn="just"/>
            <a:r>
              <a:rPr lang="en-US" altLang="en-US"/>
              <a:t>Uses hierarchical file system:  easy maintenance and efficient implementation.</a:t>
            </a:r>
          </a:p>
          <a:p>
            <a:pPr algn="just"/>
            <a:endParaRPr lang="en-US" altLang="en-US"/>
          </a:p>
          <a:p>
            <a:pPr algn="just"/>
            <a:r>
              <a:rPr lang="en-US" altLang="en-US"/>
              <a:t>Provides a simple and consistent interface to peripheral devices. User need not to worry about the intricacies of hardware details. The user can use the device as a file and perform all the file operations on a device. It hides the machine architecture from the user making it easier to write programs that run on different hardware implementations.</a:t>
            </a:r>
          </a:p>
          <a:p>
            <a:pPr algn="just"/>
            <a:endParaRPr lang="en-US" altLang="en-US"/>
          </a:p>
        </p:txBody>
      </p:sp>
    </p:spTree>
    <p:extLst>
      <p:ext uri="{BB962C8B-B14F-4D97-AF65-F5344CB8AC3E}">
        <p14:creationId xmlns:p14="http://schemas.microsoft.com/office/powerpoint/2010/main" val="4168520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C75A89-6760-416A-B9AE-30ED9668F2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8D062BA0-2A4D-40CF-A270-159796CD2E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78C4283C-4A42-47CA-A07C-6A9BC9687C6D}"/>
              </a:ext>
            </a:extLst>
          </p:cNvPr>
          <p:cNvSpPr>
            <a:spLocks noGrp="1"/>
          </p:cNvSpPr>
          <p:nvPr>
            <p:ph type="dt" sz="half" idx="10"/>
          </p:nvPr>
        </p:nvSpPr>
        <p:spPr/>
        <p:txBody>
          <a:bodyPr/>
          <a:lstStyle/>
          <a:p>
            <a:fld id="{F3EA1D5F-EDCC-4257-A6F7-7836B388C62D}" type="datetime1">
              <a:rPr lang="en-IN" smtClean="0"/>
              <a:t>02-08-2018</a:t>
            </a:fld>
            <a:endParaRPr lang="en-IN"/>
          </a:p>
        </p:txBody>
      </p:sp>
      <p:sp>
        <p:nvSpPr>
          <p:cNvPr id="5" name="Footer Placeholder 4">
            <a:extLst>
              <a:ext uri="{FF2B5EF4-FFF2-40B4-BE49-F238E27FC236}">
                <a16:creationId xmlns="" xmlns:a16="http://schemas.microsoft.com/office/drawing/2014/main" id="{809F2561-4027-4AE7-94C3-F94B9BEA55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726E623-9328-460C-913E-62FB79398DC6}"/>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1979285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3B588E-A2F5-45F0-A143-00467DDA8E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9F3CD0CD-51FE-4C64-BCB0-DC46F8BE12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04F237F-44A6-4F23-A00D-0D30D5880938}"/>
              </a:ext>
            </a:extLst>
          </p:cNvPr>
          <p:cNvSpPr>
            <a:spLocks noGrp="1"/>
          </p:cNvSpPr>
          <p:nvPr>
            <p:ph type="dt" sz="half" idx="10"/>
          </p:nvPr>
        </p:nvSpPr>
        <p:spPr/>
        <p:txBody>
          <a:bodyPr/>
          <a:lstStyle/>
          <a:p>
            <a:fld id="{2C37C70E-63EE-43C6-989F-26292E48951D}" type="datetime1">
              <a:rPr lang="en-IN" smtClean="0"/>
              <a:t>02-08-2018</a:t>
            </a:fld>
            <a:endParaRPr lang="en-IN"/>
          </a:p>
        </p:txBody>
      </p:sp>
      <p:sp>
        <p:nvSpPr>
          <p:cNvPr id="5" name="Footer Placeholder 4">
            <a:extLst>
              <a:ext uri="{FF2B5EF4-FFF2-40B4-BE49-F238E27FC236}">
                <a16:creationId xmlns="" xmlns:a16="http://schemas.microsoft.com/office/drawing/2014/main" id="{EF807B9E-92B8-4FC4-BA67-A98A79CDCE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F7B6E6D-B449-4AFA-882C-005CFE343953}"/>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3589974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73ECABE-B6D0-4DD5-A63C-82ECA9D1C6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075011F4-2D80-4A7A-8BD3-9F08FCE30D7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2613661-017D-4B0A-AECF-14295C24AB7F}"/>
              </a:ext>
            </a:extLst>
          </p:cNvPr>
          <p:cNvSpPr>
            <a:spLocks noGrp="1"/>
          </p:cNvSpPr>
          <p:nvPr>
            <p:ph type="dt" sz="half" idx="10"/>
          </p:nvPr>
        </p:nvSpPr>
        <p:spPr/>
        <p:txBody>
          <a:bodyPr/>
          <a:lstStyle/>
          <a:p>
            <a:fld id="{219AFDE4-28D8-4504-8833-CCD0C07EFFEE}" type="datetime1">
              <a:rPr lang="en-IN" smtClean="0"/>
              <a:t>02-08-2018</a:t>
            </a:fld>
            <a:endParaRPr lang="en-IN"/>
          </a:p>
        </p:txBody>
      </p:sp>
      <p:sp>
        <p:nvSpPr>
          <p:cNvPr id="5" name="Footer Placeholder 4">
            <a:extLst>
              <a:ext uri="{FF2B5EF4-FFF2-40B4-BE49-F238E27FC236}">
                <a16:creationId xmlns="" xmlns:a16="http://schemas.microsoft.com/office/drawing/2014/main" id="{F80140A8-82E6-40BC-83B1-D4BE6DF72F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F2217D9-A0BB-4F44-A482-74722AD00F8F}"/>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430488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BC0B79-C652-4FD5-ADD6-F68F94FDE4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9EE8E326-12A0-4F7F-8335-140269CA6E4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6B1F8CB-E364-4961-BD43-DE287F66DC41}"/>
              </a:ext>
            </a:extLst>
          </p:cNvPr>
          <p:cNvSpPr>
            <a:spLocks noGrp="1"/>
          </p:cNvSpPr>
          <p:nvPr>
            <p:ph type="dt" sz="half" idx="10"/>
          </p:nvPr>
        </p:nvSpPr>
        <p:spPr/>
        <p:txBody>
          <a:bodyPr/>
          <a:lstStyle/>
          <a:p>
            <a:fld id="{2C0DF00C-2319-4FB5-9845-B1C4F940931A}" type="datetime1">
              <a:rPr lang="en-IN" smtClean="0"/>
              <a:t>02-08-2018</a:t>
            </a:fld>
            <a:endParaRPr lang="en-IN"/>
          </a:p>
        </p:txBody>
      </p:sp>
      <p:sp>
        <p:nvSpPr>
          <p:cNvPr id="6" name="Slide Number Placeholder 5">
            <a:extLst>
              <a:ext uri="{FF2B5EF4-FFF2-40B4-BE49-F238E27FC236}">
                <a16:creationId xmlns="" xmlns:a16="http://schemas.microsoft.com/office/drawing/2014/main" id="{88149E0F-97E9-4736-A63F-CEC593E6F183}"/>
              </a:ext>
            </a:extLst>
          </p:cNvPr>
          <p:cNvSpPr>
            <a:spLocks noGrp="1"/>
          </p:cNvSpPr>
          <p:nvPr>
            <p:ph type="sldNum" sz="quarter" idx="12"/>
          </p:nvPr>
        </p:nvSpPr>
        <p:spPr/>
        <p:txBody>
          <a:bodyPr/>
          <a:lstStyle/>
          <a:p>
            <a:fld id="{141F685C-1888-4873-A039-0EDFAC3C950D}" type="slidenum">
              <a:rPr lang="en-IN" smtClean="0"/>
              <a:t>‹#›</a:t>
            </a:fld>
            <a:endParaRPr lang="en-IN"/>
          </a:p>
        </p:txBody>
      </p:sp>
      <p:cxnSp>
        <p:nvCxnSpPr>
          <p:cNvPr id="8" name="Straight Connector 7">
            <a:extLst>
              <a:ext uri="{FF2B5EF4-FFF2-40B4-BE49-F238E27FC236}">
                <a16:creationId xmlns="" xmlns:a16="http://schemas.microsoft.com/office/drawing/2014/main" id="{616883FA-FD26-465F-9ACB-34B75BA1D935}"/>
              </a:ext>
            </a:extLst>
          </p:cNvPr>
          <p:cNvCxnSpPr/>
          <p:nvPr userDrawn="1"/>
        </p:nvCxnSpPr>
        <p:spPr>
          <a:xfrm flipV="1">
            <a:off x="98322" y="1014847"/>
            <a:ext cx="11995355" cy="88490"/>
          </a:xfrm>
          <a:prstGeom prst="line">
            <a:avLst/>
          </a:prstGeom>
          <a:ln w="38100"/>
        </p:spPr>
        <p:style>
          <a:lnRef idx="3">
            <a:schemeClr val="accent2"/>
          </a:lnRef>
          <a:fillRef idx="0">
            <a:schemeClr val="accent2"/>
          </a:fillRef>
          <a:effectRef idx="2">
            <a:schemeClr val="accent2"/>
          </a:effectRef>
          <a:fontRef idx="minor">
            <a:schemeClr val="tx1"/>
          </a:fontRef>
        </p:style>
      </p:cxnSp>
      <p:pic>
        <p:nvPicPr>
          <p:cNvPr id="9" name="Picture 8">
            <a:extLst>
              <a:ext uri="{FF2B5EF4-FFF2-40B4-BE49-F238E27FC236}">
                <a16:creationId xmlns="" xmlns:a16="http://schemas.microsoft.com/office/drawing/2014/main" id="{032144FA-39FD-4FFC-B0D1-E99BB8D42951}"/>
              </a:ext>
            </a:extLst>
          </p:cNvPr>
          <p:cNvPicPr>
            <a:picLocks noChangeAspect="1"/>
          </p:cNvPicPr>
          <p:nvPr userDrawn="1"/>
        </p:nvPicPr>
        <p:blipFill>
          <a:blip r:embed="rId2"/>
          <a:stretch>
            <a:fillRect/>
          </a:stretch>
        </p:blipFill>
        <p:spPr>
          <a:xfrm>
            <a:off x="10930706" y="67699"/>
            <a:ext cx="1047750" cy="923925"/>
          </a:xfrm>
          <a:prstGeom prst="rect">
            <a:avLst/>
          </a:prstGeom>
        </p:spPr>
      </p:pic>
    </p:spTree>
    <p:extLst>
      <p:ext uri="{BB962C8B-B14F-4D97-AF65-F5344CB8AC3E}">
        <p14:creationId xmlns:p14="http://schemas.microsoft.com/office/powerpoint/2010/main" val="3685622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F64E8A-8F65-4BC3-8E6A-D4E711E1D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728B0880-37C7-452D-9885-B6A41CFE5D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A59A908B-8902-4479-A95D-FF4628B1F5C1}"/>
              </a:ext>
            </a:extLst>
          </p:cNvPr>
          <p:cNvSpPr>
            <a:spLocks noGrp="1"/>
          </p:cNvSpPr>
          <p:nvPr>
            <p:ph type="dt" sz="half" idx="10"/>
          </p:nvPr>
        </p:nvSpPr>
        <p:spPr/>
        <p:txBody>
          <a:bodyPr/>
          <a:lstStyle/>
          <a:p>
            <a:fld id="{0A49E4EC-A85D-47BE-9EDC-CB49BF3513E5}" type="datetime1">
              <a:rPr lang="en-IN" smtClean="0"/>
              <a:t>02-08-2018</a:t>
            </a:fld>
            <a:endParaRPr lang="en-IN"/>
          </a:p>
        </p:txBody>
      </p:sp>
      <p:sp>
        <p:nvSpPr>
          <p:cNvPr id="5" name="Footer Placeholder 4">
            <a:extLst>
              <a:ext uri="{FF2B5EF4-FFF2-40B4-BE49-F238E27FC236}">
                <a16:creationId xmlns="" xmlns:a16="http://schemas.microsoft.com/office/drawing/2014/main" id="{95B87294-6562-4878-B49D-1A2D144DB5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7FF1FD9-7753-452A-AD8C-220B2E4FFF13}"/>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1494150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361015-C7C5-4882-844E-AEE2EDD942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040F9645-AE58-4902-A4ED-9902DA4C16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C56C79FB-1DF4-4DE0-80CC-CB5B6EBA446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489546C5-A79B-4952-9DD6-443F3F713C93}"/>
              </a:ext>
            </a:extLst>
          </p:cNvPr>
          <p:cNvSpPr>
            <a:spLocks noGrp="1"/>
          </p:cNvSpPr>
          <p:nvPr>
            <p:ph type="dt" sz="half" idx="10"/>
          </p:nvPr>
        </p:nvSpPr>
        <p:spPr/>
        <p:txBody>
          <a:bodyPr/>
          <a:lstStyle/>
          <a:p>
            <a:fld id="{4AB5083F-08EF-4E0E-995C-A6505838A6FB}" type="datetime1">
              <a:rPr lang="en-IN" smtClean="0"/>
              <a:t>02-08-2018</a:t>
            </a:fld>
            <a:endParaRPr lang="en-IN"/>
          </a:p>
        </p:txBody>
      </p:sp>
      <p:sp>
        <p:nvSpPr>
          <p:cNvPr id="6" name="Footer Placeholder 5">
            <a:extLst>
              <a:ext uri="{FF2B5EF4-FFF2-40B4-BE49-F238E27FC236}">
                <a16:creationId xmlns="" xmlns:a16="http://schemas.microsoft.com/office/drawing/2014/main" id="{2EA1BE2C-2CBB-4B2B-ADC4-D1600064C7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B10CF5C7-88ED-49FE-9850-20CD7A59D797}"/>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3514785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8E0619-F031-4B61-BC40-0860E4472D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1ED4B138-9F2B-4830-9D6D-57E0B14844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82A7DEA1-5C03-40F0-A002-B9D8D85434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918EC50C-D984-4183-B4F6-5677421886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A8C00A5F-512F-445B-9B7D-A4048CA4CA8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08AC0A4C-0D41-4063-8D19-1451D515BF88}"/>
              </a:ext>
            </a:extLst>
          </p:cNvPr>
          <p:cNvSpPr>
            <a:spLocks noGrp="1"/>
          </p:cNvSpPr>
          <p:nvPr>
            <p:ph type="dt" sz="half" idx="10"/>
          </p:nvPr>
        </p:nvSpPr>
        <p:spPr/>
        <p:txBody>
          <a:bodyPr/>
          <a:lstStyle/>
          <a:p>
            <a:fld id="{02B77941-F114-4B4F-B379-B9D117269E42}" type="datetime1">
              <a:rPr lang="en-IN" smtClean="0"/>
              <a:t>02-08-2018</a:t>
            </a:fld>
            <a:endParaRPr lang="en-IN"/>
          </a:p>
        </p:txBody>
      </p:sp>
      <p:sp>
        <p:nvSpPr>
          <p:cNvPr id="8" name="Footer Placeholder 7">
            <a:extLst>
              <a:ext uri="{FF2B5EF4-FFF2-40B4-BE49-F238E27FC236}">
                <a16:creationId xmlns="" xmlns:a16="http://schemas.microsoft.com/office/drawing/2014/main" id="{95A767F2-09ED-4D8B-BEF3-E4E07FEFA9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087EE05A-5904-4772-8868-C44ED97A90CE}"/>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2968984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9C2B91-A4C3-4256-BB4B-47581025EB7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B0894ACF-8A53-45C2-8F41-D653BA2D992F}"/>
              </a:ext>
            </a:extLst>
          </p:cNvPr>
          <p:cNvSpPr>
            <a:spLocks noGrp="1"/>
          </p:cNvSpPr>
          <p:nvPr>
            <p:ph type="dt" sz="half" idx="10"/>
          </p:nvPr>
        </p:nvSpPr>
        <p:spPr/>
        <p:txBody>
          <a:bodyPr/>
          <a:lstStyle/>
          <a:p>
            <a:fld id="{9F8512DE-BB8C-4D84-ABA2-0494DA910FCD}" type="datetime1">
              <a:rPr lang="en-IN" smtClean="0"/>
              <a:t>02-08-2018</a:t>
            </a:fld>
            <a:endParaRPr lang="en-IN"/>
          </a:p>
        </p:txBody>
      </p:sp>
      <p:sp>
        <p:nvSpPr>
          <p:cNvPr id="4" name="Footer Placeholder 3">
            <a:extLst>
              <a:ext uri="{FF2B5EF4-FFF2-40B4-BE49-F238E27FC236}">
                <a16:creationId xmlns="" xmlns:a16="http://schemas.microsoft.com/office/drawing/2014/main" id="{C0693926-038B-4A4A-A3F6-6C266C10EF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819317B8-210F-4814-9615-8E8E35572A96}"/>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180474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23824859-638B-42C5-B734-C9138B3C3D99}"/>
              </a:ext>
            </a:extLst>
          </p:cNvPr>
          <p:cNvSpPr>
            <a:spLocks noGrp="1"/>
          </p:cNvSpPr>
          <p:nvPr>
            <p:ph type="dt" sz="half" idx="10"/>
          </p:nvPr>
        </p:nvSpPr>
        <p:spPr/>
        <p:txBody>
          <a:bodyPr/>
          <a:lstStyle/>
          <a:p>
            <a:fld id="{B92C97C4-73B7-4419-B277-30477D9E24E6}" type="datetime1">
              <a:rPr lang="en-IN" smtClean="0"/>
              <a:t>02-08-2018</a:t>
            </a:fld>
            <a:endParaRPr lang="en-IN"/>
          </a:p>
        </p:txBody>
      </p:sp>
      <p:sp>
        <p:nvSpPr>
          <p:cNvPr id="3" name="Footer Placeholder 2">
            <a:extLst>
              <a:ext uri="{FF2B5EF4-FFF2-40B4-BE49-F238E27FC236}">
                <a16:creationId xmlns="" xmlns:a16="http://schemas.microsoft.com/office/drawing/2014/main" id="{B441FC38-B879-49A0-924E-015579E17A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C71433C3-A356-4C57-8714-8863A76E5091}"/>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2015028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124654-F69F-4672-8AC3-DD9C4D2C19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BAC8642-46A0-4164-86DA-E6B7D2B029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61923F95-05E9-4E2F-86A7-77E527286D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7C11D018-4B5C-4E12-944D-806D461DBA4F}"/>
              </a:ext>
            </a:extLst>
          </p:cNvPr>
          <p:cNvSpPr>
            <a:spLocks noGrp="1"/>
          </p:cNvSpPr>
          <p:nvPr>
            <p:ph type="dt" sz="half" idx="10"/>
          </p:nvPr>
        </p:nvSpPr>
        <p:spPr/>
        <p:txBody>
          <a:bodyPr/>
          <a:lstStyle/>
          <a:p>
            <a:fld id="{F9E187AC-5448-47E2-B1C4-FFA51F1EA10B}" type="datetime1">
              <a:rPr lang="en-IN" smtClean="0"/>
              <a:t>02-08-2018</a:t>
            </a:fld>
            <a:endParaRPr lang="en-IN"/>
          </a:p>
        </p:txBody>
      </p:sp>
      <p:sp>
        <p:nvSpPr>
          <p:cNvPr id="6" name="Footer Placeholder 5">
            <a:extLst>
              <a:ext uri="{FF2B5EF4-FFF2-40B4-BE49-F238E27FC236}">
                <a16:creationId xmlns="" xmlns:a16="http://schemas.microsoft.com/office/drawing/2014/main" id="{8741F4F0-2BDA-41E4-ACC0-14CC00AFD4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CE895D3F-E26B-4717-84B6-DF637A9F3215}"/>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811929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E51D76-0BC7-4F6F-8928-D2119C20AE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246ED927-CF86-4CA5-88D8-07BE85569D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7C21ADB0-999A-4BFA-AEC2-9928D65EB3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97D4AA8B-0C16-4D80-9187-314D77BF3201}"/>
              </a:ext>
            </a:extLst>
          </p:cNvPr>
          <p:cNvSpPr>
            <a:spLocks noGrp="1"/>
          </p:cNvSpPr>
          <p:nvPr>
            <p:ph type="dt" sz="half" idx="10"/>
          </p:nvPr>
        </p:nvSpPr>
        <p:spPr/>
        <p:txBody>
          <a:bodyPr/>
          <a:lstStyle/>
          <a:p>
            <a:fld id="{5EF9641E-0793-41A4-B64B-5A5647E8C012}" type="datetime1">
              <a:rPr lang="en-IN" smtClean="0"/>
              <a:t>02-08-2018</a:t>
            </a:fld>
            <a:endParaRPr lang="en-IN"/>
          </a:p>
        </p:txBody>
      </p:sp>
      <p:sp>
        <p:nvSpPr>
          <p:cNvPr id="6" name="Footer Placeholder 5">
            <a:extLst>
              <a:ext uri="{FF2B5EF4-FFF2-40B4-BE49-F238E27FC236}">
                <a16:creationId xmlns="" xmlns:a16="http://schemas.microsoft.com/office/drawing/2014/main" id="{47CBEBEB-BA10-4296-B694-C1D2DDCA98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E18F585-745B-4272-92B6-030205E4EE98}"/>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53539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CE68361-4BA9-4136-A1AB-B646A63C44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1AB5C38-396F-4FD3-83D2-21A7581394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4B20BA0-E793-4318-B773-93DFE5EDFF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98F10-EFAD-4802-9271-5579D89551B1}" type="datetime1">
              <a:rPr lang="en-IN" smtClean="0"/>
              <a:t>02-08-2018</a:t>
            </a:fld>
            <a:endParaRPr lang="en-IN"/>
          </a:p>
        </p:txBody>
      </p:sp>
      <p:sp>
        <p:nvSpPr>
          <p:cNvPr id="5" name="Footer Placeholder 4">
            <a:extLst>
              <a:ext uri="{FF2B5EF4-FFF2-40B4-BE49-F238E27FC236}">
                <a16:creationId xmlns="" xmlns:a16="http://schemas.microsoft.com/office/drawing/2014/main" id="{D48BDD19-A53E-4950-9EC3-389960C186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659DB9D8-0D75-40DC-B848-BD9D62EE61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1F685C-1888-4873-A039-0EDFAC3C950D}" type="slidenum">
              <a:rPr lang="en-IN" smtClean="0"/>
              <a:t>‹#›</a:t>
            </a:fld>
            <a:endParaRPr lang="en-IN"/>
          </a:p>
        </p:txBody>
      </p:sp>
    </p:spTree>
    <p:extLst>
      <p:ext uri="{BB962C8B-B14F-4D97-AF65-F5344CB8AC3E}">
        <p14:creationId xmlns:p14="http://schemas.microsoft.com/office/powerpoint/2010/main" val="83527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37ECDE-5D51-4D3C-8990-CECC31400326}"/>
              </a:ext>
            </a:extLst>
          </p:cNvPr>
          <p:cNvSpPr>
            <a:spLocks noGrp="1"/>
          </p:cNvSpPr>
          <p:nvPr>
            <p:ph type="ctrTitle"/>
          </p:nvPr>
        </p:nvSpPr>
        <p:spPr>
          <a:xfrm>
            <a:off x="7000570" y="2323947"/>
            <a:ext cx="4778476" cy="2387600"/>
          </a:xfrm>
        </p:spPr>
        <p:txBody>
          <a:bodyPr/>
          <a:lstStyle/>
          <a:p>
            <a:r>
              <a:rPr lang="en-US" sz="3400" b="1" dirty="0">
                <a:latin typeface="Arial"/>
                <a:ea typeface="+mn-ea"/>
                <a:cs typeface="Arial"/>
              </a:rPr>
              <a:t>Linux Basics </a:t>
            </a:r>
            <a:br>
              <a:rPr lang="en-US" sz="3400" b="1" dirty="0">
                <a:latin typeface="Arial"/>
                <a:ea typeface="+mn-ea"/>
                <a:cs typeface="Arial"/>
              </a:rPr>
            </a:br>
            <a:r>
              <a:rPr lang="en-US" sz="3400" b="1" dirty="0">
                <a:latin typeface="Arial"/>
                <a:ea typeface="+mn-ea"/>
                <a:cs typeface="Arial"/>
              </a:rPr>
              <a:t>and </a:t>
            </a:r>
            <a:br>
              <a:rPr lang="en-US" sz="3400" b="1" dirty="0">
                <a:latin typeface="Arial"/>
                <a:ea typeface="+mn-ea"/>
                <a:cs typeface="Arial"/>
              </a:rPr>
            </a:br>
            <a:r>
              <a:rPr lang="en-US" sz="3400" b="1" dirty="0">
                <a:latin typeface="Arial"/>
                <a:ea typeface="+mn-ea"/>
                <a:cs typeface="Arial"/>
              </a:rPr>
              <a:t>Shell Scripting</a:t>
            </a:r>
            <a:br>
              <a:rPr lang="en-US" sz="3400" b="1" dirty="0">
                <a:latin typeface="Arial"/>
                <a:ea typeface="+mn-ea"/>
                <a:cs typeface="Arial"/>
              </a:rPr>
            </a:br>
            <a:r>
              <a:rPr lang="en-US" sz="3400" b="1" dirty="0">
                <a:latin typeface="Arial"/>
                <a:ea typeface="+mn-ea"/>
                <a:cs typeface="Arial"/>
              </a:rPr>
              <a:t/>
            </a:r>
            <a:br>
              <a:rPr lang="en-US" sz="3400" b="1" dirty="0">
                <a:latin typeface="Arial"/>
                <a:ea typeface="+mn-ea"/>
                <a:cs typeface="Arial"/>
              </a:rPr>
            </a:br>
            <a:r>
              <a:rPr lang="en-US" sz="2400" b="1" dirty="0">
                <a:latin typeface="Arial"/>
                <a:ea typeface="+mn-ea"/>
                <a:cs typeface="Arial"/>
              </a:rPr>
              <a:t>Prof. B. Thangaraju</a:t>
            </a:r>
            <a:endParaRPr lang="en-IN" dirty="0"/>
          </a:p>
        </p:txBody>
      </p:sp>
      <p:pic>
        <p:nvPicPr>
          <p:cNvPr id="1026" name="Picture 2" descr="https://www.iiitb.ac.in/images/logo.jpg">
            <a:extLst>
              <a:ext uri="{FF2B5EF4-FFF2-40B4-BE49-F238E27FC236}">
                <a16:creationId xmlns="" xmlns:a16="http://schemas.microsoft.com/office/drawing/2014/main" id="{16E9C204-9034-4757-B023-81340EC82B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736" y="1132195"/>
            <a:ext cx="5129862" cy="210041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 xmlns:a16="http://schemas.microsoft.com/office/drawing/2014/main" id="{EE971B90-B870-4D67-BDEA-2DFC61D9FC82}"/>
              </a:ext>
            </a:extLst>
          </p:cNvPr>
          <p:cNvCxnSpPr>
            <a:cxnSpLocks/>
          </p:cNvCxnSpPr>
          <p:nvPr/>
        </p:nvCxnSpPr>
        <p:spPr>
          <a:xfrm>
            <a:off x="6921910" y="334297"/>
            <a:ext cx="0" cy="5279922"/>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10" name="Slide Number Placeholder 9">
            <a:extLst>
              <a:ext uri="{FF2B5EF4-FFF2-40B4-BE49-F238E27FC236}">
                <a16:creationId xmlns="" xmlns:a16="http://schemas.microsoft.com/office/drawing/2014/main" id="{88B47BCE-08E1-4597-A56F-5141059C7C69}"/>
              </a:ext>
            </a:extLst>
          </p:cNvPr>
          <p:cNvSpPr>
            <a:spLocks noGrp="1"/>
          </p:cNvSpPr>
          <p:nvPr>
            <p:ph type="sldNum" sz="quarter" idx="12"/>
          </p:nvPr>
        </p:nvSpPr>
        <p:spPr/>
        <p:txBody>
          <a:bodyPr/>
          <a:lstStyle/>
          <a:p>
            <a:fld id="{141F685C-1888-4873-A039-0EDFAC3C950D}" type="slidenum">
              <a:rPr lang="en-IN" smtClean="0"/>
              <a:t>1</a:t>
            </a:fld>
            <a:endParaRPr lang="en-IN"/>
          </a:p>
        </p:txBody>
      </p:sp>
    </p:spTree>
    <p:extLst>
      <p:ext uri="{BB962C8B-B14F-4D97-AF65-F5344CB8AC3E}">
        <p14:creationId xmlns:p14="http://schemas.microsoft.com/office/powerpoint/2010/main" val="2780232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594F44-1A25-4E2D-9BDE-5C49BAD3CA28}"/>
              </a:ext>
            </a:extLst>
          </p:cNvPr>
          <p:cNvSpPr>
            <a:spLocks noGrp="1"/>
          </p:cNvSpPr>
          <p:nvPr>
            <p:ph type="title"/>
          </p:nvPr>
        </p:nvSpPr>
        <p:spPr>
          <a:xfrm>
            <a:off x="169460" y="160409"/>
            <a:ext cx="10515600" cy="699400"/>
          </a:xfrm>
        </p:spPr>
        <p:txBody>
          <a:bodyPr/>
          <a:lstStyle/>
          <a:p>
            <a:pPr marL="231775" lvl="0" indent="-231775" defTabSz="457200">
              <a:lnSpc>
                <a:spcPct val="100000"/>
              </a:lnSpc>
            </a:pPr>
            <a:r>
              <a:rPr lang="en-US" sz="3000" b="1" dirty="0">
                <a:latin typeface="Arial"/>
                <a:ea typeface="+mn-ea"/>
                <a:cs typeface="Arial"/>
              </a:rPr>
              <a:t>Comparison of Different Shells</a:t>
            </a:r>
            <a:endParaRPr lang="en-IN" dirty="0"/>
          </a:p>
        </p:txBody>
      </p:sp>
      <p:pic>
        <p:nvPicPr>
          <p:cNvPr id="4" name="Picture 2">
            <a:extLst>
              <a:ext uri="{FF2B5EF4-FFF2-40B4-BE49-F238E27FC236}">
                <a16:creationId xmlns="" xmlns:a16="http://schemas.microsoft.com/office/drawing/2014/main" id="{8E596744-21B6-4953-9620-B86CA4B7CD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7916" y="2421182"/>
            <a:ext cx="8926795" cy="41024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4">
            <a:extLst>
              <a:ext uri="{FF2B5EF4-FFF2-40B4-BE49-F238E27FC236}">
                <a16:creationId xmlns="" xmlns:a16="http://schemas.microsoft.com/office/drawing/2014/main" id="{1FD4040F-260A-48E7-AB6A-7D52BBDC830C}"/>
              </a:ext>
            </a:extLst>
          </p:cNvPr>
          <p:cNvSpPr/>
          <p:nvPr/>
        </p:nvSpPr>
        <p:spPr>
          <a:xfrm>
            <a:off x="497725" y="2824320"/>
            <a:ext cx="4572000" cy="1477328"/>
          </a:xfrm>
          <a:prstGeom prst="rect">
            <a:avLst/>
          </a:prstGeom>
        </p:spPr>
        <p:txBody>
          <a:bodyPr>
            <a:spAutoFit/>
          </a:bodyPr>
          <a:lstStyle/>
          <a:p>
            <a:pPr defTabSz="457200"/>
            <a:r>
              <a:rPr lang="en-US" dirty="0">
                <a:solidFill>
                  <a:prstClr val="black"/>
                </a:solidFill>
                <a:latin typeface="Arial"/>
              </a:rPr>
              <a:t>+++ very good</a:t>
            </a:r>
          </a:p>
          <a:p>
            <a:pPr defTabSz="457200"/>
            <a:r>
              <a:rPr lang="en-US" dirty="0">
                <a:solidFill>
                  <a:prstClr val="black"/>
                </a:solidFill>
                <a:latin typeface="Arial"/>
              </a:rPr>
              <a:t>++ good</a:t>
            </a:r>
          </a:p>
          <a:p>
            <a:pPr defTabSz="457200"/>
            <a:r>
              <a:rPr lang="en-US" dirty="0">
                <a:solidFill>
                  <a:prstClr val="black"/>
                </a:solidFill>
                <a:latin typeface="Arial"/>
              </a:rPr>
              <a:t>+ existing</a:t>
            </a:r>
          </a:p>
          <a:p>
            <a:pPr defTabSz="457200"/>
            <a:r>
              <a:rPr lang="en-US" dirty="0">
                <a:solidFill>
                  <a:prstClr val="black"/>
                </a:solidFill>
                <a:latin typeface="Arial"/>
              </a:rPr>
              <a:t>- weak</a:t>
            </a:r>
          </a:p>
          <a:p>
            <a:pPr defTabSz="457200"/>
            <a:r>
              <a:rPr lang="en-US" dirty="0">
                <a:solidFill>
                  <a:prstClr val="black"/>
                </a:solidFill>
                <a:latin typeface="Arial"/>
              </a:rPr>
              <a:t>– absent</a:t>
            </a:r>
          </a:p>
        </p:txBody>
      </p:sp>
      <p:sp>
        <p:nvSpPr>
          <p:cNvPr id="7" name="Slide Number Placeholder 6">
            <a:extLst>
              <a:ext uri="{FF2B5EF4-FFF2-40B4-BE49-F238E27FC236}">
                <a16:creationId xmlns="" xmlns:a16="http://schemas.microsoft.com/office/drawing/2014/main" id="{D54DDDBF-1F38-44F0-B691-E3B23263E9ED}"/>
              </a:ext>
            </a:extLst>
          </p:cNvPr>
          <p:cNvSpPr>
            <a:spLocks noGrp="1"/>
          </p:cNvSpPr>
          <p:nvPr>
            <p:ph type="sldNum" sz="quarter" idx="12"/>
          </p:nvPr>
        </p:nvSpPr>
        <p:spPr/>
        <p:txBody>
          <a:bodyPr/>
          <a:lstStyle/>
          <a:p>
            <a:fld id="{141F685C-1888-4873-A039-0EDFAC3C950D}" type="slidenum">
              <a:rPr lang="en-IN" smtClean="0"/>
              <a:t>10</a:t>
            </a:fld>
            <a:endParaRPr lang="en-IN"/>
          </a:p>
        </p:txBody>
      </p:sp>
    </p:spTree>
    <p:extLst>
      <p:ext uri="{BB962C8B-B14F-4D97-AF65-F5344CB8AC3E}">
        <p14:creationId xmlns:p14="http://schemas.microsoft.com/office/powerpoint/2010/main" val="2019404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0ED012-8ED7-4507-8CA9-87885076E881}"/>
              </a:ext>
            </a:extLst>
          </p:cNvPr>
          <p:cNvSpPr>
            <a:spLocks noGrp="1"/>
          </p:cNvSpPr>
          <p:nvPr>
            <p:ph type="title"/>
          </p:nvPr>
        </p:nvSpPr>
        <p:spPr>
          <a:xfrm>
            <a:off x="113742" y="176981"/>
            <a:ext cx="10515600" cy="665018"/>
          </a:xfrm>
        </p:spPr>
        <p:txBody>
          <a:bodyPr>
            <a:normAutofit/>
          </a:bodyPr>
          <a:lstStyle/>
          <a:p>
            <a:pPr marL="231775" lvl="0" indent="-231775" defTabSz="457200">
              <a:lnSpc>
                <a:spcPct val="100000"/>
              </a:lnSpc>
            </a:pPr>
            <a:r>
              <a:rPr lang="en-US" sz="3000" b="1" dirty="0">
                <a:latin typeface="Arial"/>
                <a:ea typeface="+mn-ea"/>
                <a:cs typeface="Arial"/>
              </a:rPr>
              <a:t>Variable</a:t>
            </a:r>
            <a:endParaRPr lang="en-IN" dirty="0"/>
          </a:p>
        </p:txBody>
      </p:sp>
      <p:sp>
        <p:nvSpPr>
          <p:cNvPr id="3" name="Text Placeholder 2">
            <a:extLst>
              <a:ext uri="{FF2B5EF4-FFF2-40B4-BE49-F238E27FC236}">
                <a16:creationId xmlns="" xmlns:a16="http://schemas.microsoft.com/office/drawing/2014/main" id="{A50E6671-83D4-425E-89B9-8408B22AFF24}"/>
              </a:ext>
            </a:extLst>
          </p:cNvPr>
          <p:cNvSpPr txBox="1">
            <a:spLocks/>
          </p:cNvSpPr>
          <p:nvPr/>
        </p:nvSpPr>
        <p:spPr>
          <a:xfrm>
            <a:off x="457200" y="1360488"/>
            <a:ext cx="11208327" cy="5158299"/>
          </a:xfrm>
          <a:prstGeom prst="rect">
            <a:avLst/>
          </a:prstGeom>
        </p:spPr>
        <p:txBody>
          <a:bodyPr>
            <a:normAutofit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Variables are a way of passing information from the shell to programs when you run them.</a:t>
            </a:r>
          </a:p>
          <a:p>
            <a:pPr marL="231775" marR="0" lvl="0" indent="-231775"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Standard UNIX variables are split into two categories:</a:t>
            </a:r>
          </a:p>
          <a:p>
            <a:pPr marL="742950" marR="0" lvl="1" indent="-285750"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r>
              <a:rPr kumimoji="0" lang="en-IN" sz="1800" b="0" i="0" u="none" strike="noStrike" kern="1200" cap="none" spc="0" normalizeH="0" baseline="0" noProof="0" dirty="0">
                <a:ln>
                  <a:noFill/>
                </a:ln>
                <a:solidFill>
                  <a:schemeClr val="tx1"/>
                </a:solidFill>
                <a:effectLst/>
                <a:uLnTx/>
                <a:uFillTx/>
                <a:latin typeface="Arial"/>
                <a:ea typeface="+mn-ea"/>
                <a:cs typeface="+mn-cs"/>
              </a:rPr>
              <a:t>environment variables </a:t>
            </a:r>
          </a:p>
          <a:p>
            <a:pPr marL="742950" marR="0" lvl="1" indent="-285750"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r>
              <a:rPr kumimoji="0" lang="en-IN" sz="1800" b="0" i="0" u="none" strike="noStrike" kern="1200" cap="none" spc="0" normalizeH="0" baseline="0" noProof="0" dirty="0">
                <a:ln>
                  <a:noFill/>
                </a:ln>
                <a:solidFill>
                  <a:schemeClr val="tx1"/>
                </a:solidFill>
                <a:effectLst/>
                <a:uLnTx/>
                <a:uFillTx/>
                <a:latin typeface="Arial"/>
                <a:ea typeface="+mn-ea"/>
                <a:cs typeface="+mn-cs"/>
              </a:rPr>
              <a:t>shell variables</a:t>
            </a:r>
          </a:p>
          <a:p>
            <a:pPr marL="231775" marR="0" lvl="0" indent="-231775"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shell variables apply only to the current instance of the shell and are used to set short-term working conditions. </a:t>
            </a:r>
          </a:p>
          <a:p>
            <a:pPr marL="231775" marR="0" lvl="0" indent="-231775"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environment variables set at login are valid for the duration of the session. </a:t>
            </a:r>
          </a:p>
          <a:p>
            <a:pPr marL="231775" marR="0" lvl="0" indent="-231775"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By convention, environment variables have UPPER CASE and shell variables have lower case names. </a:t>
            </a:r>
          </a:p>
          <a:p>
            <a:pPr marL="231775" marR="0" lvl="0" indent="-231775"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p:txBody>
      </p:sp>
      <p:sp>
        <p:nvSpPr>
          <p:cNvPr id="5" name="Slide Number Placeholder 4">
            <a:extLst>
              <a:ext uri="{FF2B5EF4-FFF2-40B4-BE49-F238E27FC236}">
                <a16:creationId xmlns="" xmlns:a16="http://schemas.microsoft.com/office/drawing/2014/main" id="{9DD649B7-6D93-40DC-A0C9-D18B4C737545}"/>
              </a:ext>
            </a:extLst>
          </p:cNvPr>
          <p:cNvSpPr>
            <a:spLocks noGrp="1"/>
          </p:cNvSpPr>
          <p:nvPr>
            <p:ph type="sldNum" sz="quarter" idx="12"/>
          </p:nvPr>
        </p:nvSpPr>
        <p:spPr/>
        <p:txBody>
          <a:bodyPr/>
          <a:lstStyle/>
          <a:p>
            <a:fld id="{141F685C-1888-4873-A039-0EDFAC3C950D}" type="slidenum">
              <a:rPr lang="en-IN" smtClean="0"/>
              <a:t>11</a:t>
            </a:fld>
            <a:endParaRPr lang="en-IN"/>
          </a:p>
        </p:txBody>
      </p:sp>
    </p:spTree>
    <p:extLst>
      <p:ext uri="{BB962C8B-B14F-4D97-AF65-F5344CB8AC3E}">
        <p14:creationId xmlns:p14="http://schemas.microsoft.com/office/powerpoint/2010/main" val="27898588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0ED012-8ED7-4507-8CA9-87885076E881}"/>
              </a:ext>
            </a:extLst>
          </p:cNvPr>
          <p:cNvSpPr>
            <a:spLocks noGrp="1"/>
          </p:cNvSpPr>
          <p:nvPr>
            <p:ph type="title"/>
          </p:nvPr>
        </p:nvSpPr>
        <p:spPr>
          <a:xfrm>
            <a:off x="94078" y="274350"/>
            <a:ext cx="10515600" cy="665018"/>
          </a:xfrm>
        </p:spPr>
        <p:txBody>
          <a:bodyPr>
            <a:normAutofit/>
          </a:bodyPr>
          <a:lstStyle/>
          <a:p>
            <a:pPr marL="231775" lvl="0" indent="-231775" defTabSz="457200">
              <a:lnSpc>
                <a:spcPct val="100000"/>
              </a:lnSpc>
            </a:pPr>
            <a:r>
              <a:rPr lang="en-US" sz="3000" b="1" dirty="0">
                <a:latin typeface="Arial"/>
                <a:ea typeface="+mn-ea"/>
                <a:cs typeface="Arial"/>
              </a:rPr>
              <a:t>Environment Variable</a:t>
            </a:r>
            <a:endParaRPr lang="en-IN" dirty="0"/>
          </a:p>
        </p:txBody>
      </p:sp>
      <p:sp>
        <p:nvSpPr>
          <p:cNvPr id="4" name="Text Placeholder 2">
            <a:extLst>
              <a:ext uri="{FF2B5EF4-FFF2-40B4-BE49-F238E27FC236}">
                <a16:creationId xmlns="" xmlns:a16="http://schemas.microsoft.com/office/drawing/2014/main" id="{393A4570-1C8B-4CEA-BBA4-82765049078C}"/>
              </a:ext>
            </a:extLst>
          </p:cNvPr>
          <p:cNvSpPr txBox="1">
            <a:spLocks/>
          </p:cNvSpPr>
          <p:nvPr/>
        </p:nvSpPr>
        <p:spPr>
          <a:xfrm>
            <a:off x="457200" y="1360488"/>
            <a:ext cx="11208327" cy="4818639"/>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To set normal variable</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err="1">
                <a:ln>
                  <a:noFill/>
                </a:ln>
                <a:solidFill>
                  <a:schemeClr val="tx1"/>
                </a:solidFill>
                <a:effectLst/>
                <a:uLnTx/>
                <a:uFillTx/>
                <a:latin typeface="Arial"/>
                <a:ea typeface="+mn-ea"/>
                <a:cs typeface="Arial"/>
              </a:rPr>
              <a:t>i</a:t>
            </a:r>
            <a:r>
              <a:rPr kumimoji="0" lang="en-IN" sz="2200" b="0" i="0" u="none" strike="noStrike" kern="1200" cap="none" spc="0" normalizeH="0" baseline="0" noProof="0" dirty="0">
                <a:ln>
                  <a:noFill/>
                </a:ln>
                <a:solidFill>
                  <a:schemeClr val="tx1"/>
                </a:solidFill>
                <a:effectLst/>
                <a:uLnTx/>
                <a:uFillTx/>
                <a:latin typeface="Arial"/>
                <a:ea typeface="+mn-ea"/>
                <a:cs typeface="Arial"/>
              </a:rPr>
              <a:t>=5</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echo $</a:t>
            </a:r>
            <a:r>
              <a:rPr kumimoji="0" lang="en-IN" sz="2200" b="0" i="0" u="none" strike="noStrike" kern="1200" cap="none" spc="0" normalizeH="0" baseline="0" noProof="0" dirty="0" err="1">
                <a:ln>
                  <a:noFill/>
                </a:ln>
                <a:solidFill>
                  <a:schemeClr val="tx1"/>
                </a:solidFill>
                <a:effectLst/>
                <a:uLnTx/>
                <a:uFillTx/>
                <a:latin typeface="Arial"/>
                <a:ea typeface="+mn-ea"/>
                <a:cs typeface="Arial"/>
              </a:rPr>
              <a:t>i</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To set environment variable (Bash)</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export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i</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To check environment variables : $</a:t>
            </a:r>
            <a:r>
              <a:rPr kumimoji="0" lang="en-IN" sz="2200" b="0" i="0" u="none" strike="noStrike" kern="1200" cap="none" spc="0" normalizeH="0" baseline="0" noProof="0" dirty="0" err="1">
                <a:ln>
                  <a:noFill/>
                </a:ln>
                <a:solidFill>
                  <a:schemeClr val="tx1"/>
                </a:solidFill>
                <a:effectLst/>
                <a:uLnTx/>
                <a:uFillTx/>
                <a:latin typeface="Arial"/>
                <a:ea typeface="+mn-ea"/>
                <a:cs typeface="Arial"/>
              </a:rPr>
              <a:t>env</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For C shell: $</a:t>
            </a:r>
            <a:r>
              <a:rPr kumimoji="0" lang="en-IN" sz="2200" b="1" i="0" u="none" strike="noStrike" kern="1200" cap="none" spc="0" normalizeH="0" baseline="0" noProof="0" dirty="0" err="1">
                <a:ln>
                  <a:noFill/>
                </a:ln>
                <a:solidFill>
                  <a:schemeClr val="tx1"/>
                </a:solidFill>
                <a:effectLst/>
                <a:uLnTx/>
                <a:uFillTx/>
                <a:latin typeface="Arial"/>
                <a:ea typeface="+mn-ea"/>
                <a:cs typeface="Arial"/>
              </a:rPr>
              <a:t>setenv</a:t>
            </a:r>
            <a:r>
              <a:rPr kumimoji="0" lang="en-IN" sz="2200" b="0" i="0" u="none" strike="noStrike" kern="1200" cap="none" spc="0" normalizeH="0" baseline="0" noProof="0" dirty="0">
                <a:ln>
                  <a:noFill/>
                </a:ln>
                <a:solidFill>
                  <a:schemeClr val="tx1"/>
                </a:solidFill>
                <a:effectLst/>
                <a:uLnTx/>
                <a:uFillTx/>
                <a:latin typeface="Arial"/>
                <a:ea typeface="+mn-ea"/>
                <a:cs typeface="Arial"/>
              </a:rPr>
              <a: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var</a:t>
            </a:r>
            <a:r>
              <a:rPr kumimoji="0" lang="en-IN" sz="2200" b="0" i="0" u="none" strike="noStrike" kern="1200" cap="none" spc="0" normalizeH="0" baseline="0" noProof="0" dirty="0">
                <a:ln>
                  <a:noFill/>
                </a:ln>
                <a:solidFill>
                  <a:schemeClr val="tx1"/>
                </a:solidFill>
                <a:effectLst/>
                <a:uLnTx/>
                <a:uFillTx/>
                <a:latin typeface="Arial"/>
                <a:ea typeface="+mn-ea"/>
                <a:cs typeface="Arial"/>
              </a:rPr>
              <a:t> value </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p:txBody>
      </p:sp>
      <p:sp>
        <p:nvSpPr>
          <p:cNvPr id="6" name="Slide Number Placeholder 5">
            <a:extLst>
              <a:ext uri="{FF2B5EF4-FFF2-40B4-BE49-F238E27FC236}">
                <a16:creationId xmlns="" xmlns:a16="http://schemas.microsoft.com/office/drawing/2014/main" id="{5383820E-0298-47EE-8F50-5E8A0D913022}"/>
              </a:ext>
            </a:extLst>
          </p:cNvPr>
          <p:cNvSpPr>
            <a:spLocks noGrp="1"/>
          </p:cNvSpPr>
          <p:nvPr>
            <p:ph type="sldNum" sz="quarter" idx="12"/>
          </p:nvPr>
        </p:nvSpPr>
        <p:spPr/>
        <p:txBody>
          <a:bodyPr/>
          <a:lstStyle/>
          <a:p>
            <a:fld id="{141F685C-1888-4873-A039-0EDFAC3C950D}" type="slidenum">
              <a:rPr lang="en-IN" smtClean="0"/>
              <a:t>12</a:t>
            </a:fld>
            <a:endParaRPr lang="en-IN"/>
          </a:p>
        </p:txBody>
      </p:sp>
    </p:spTree>
    <p:extLst>
      <p:ext uri="{BB962C8B-B14F-4D97-AF65-F5344CB8AC3E}">
        <p14:creationId xmlns:p14="http://schemas.microsoft.com/office/powerpoint/2010/main" val="39499868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0ED012-8ED7-4507-8CA9-87885076E881}"/>
              </a:ext>
            </a:extLst>
          </p:cNvPr>
          <p:cNvSpPr>
            <a:spLocks noGrp="1"/>
          </p:cNvSpPr>
          <p:nvPr>
            <p:ph type="title"/>
          </p:nvPr>
        </p:nvSpPr>
        <p:spPr>
          <a:xfrm>
            <a:off x="103910" y="173183"/>
            <a:ext cx="10515600" cy="665018"/>
          </a:xfrm>
        </p:spPr>
        <p:txBody>
          <a:bodyPr>
            <a:normAutofit/>
          </a:bodyPr>
          <a:lstStyle/>
          <a:p>
            <a:pPr marL="231775" lvl="0" indent="-231775" defTabSz="457200">
              <a:lnSpc>
                <a:spcPct val="100000"/>
              </a:lnSpc>
            </a:pPr>
            <a:r>
              <a:rPr lang="en-US" sz="3000" b="1" dirty="0">
                <a:latin typeface="Arial"/>
                <a:ea typeface="+mn-ea"/>
                <a:cs typeface="Arial"/>
              </a:rPr>
              <a:t>I/O Redirection</a:t>
            </a:r>
            <a:endParaRPr lang="en-IN" dirty="0"/>
          </a:p>
        </p:txBody>
      </p:sp>
      <p:sp>
        <p:nvSpPr>
          <p:cNvPr id="3" name="Text Placeholder 2">
            <a:extLst>
              <a:ext uri="{FF2B5EF4-FFF2-40B4-BE49-F238E27FC236}">
                <a16:creationId xmlns="" xmlns:a16="http://schemas.microsoft.com/office/drawing/2014/main" id="{B61221C9-4120-4862-99B8-8F23FF1902E6}"/>
              </a:ext>
            </a:extLst>
          </p:cNvPr>
          <p:cNvSpPr txBox="1">
            <a:spLocks/>
          </p:cNvSpPr>
          <p:nvPr/>
        </p:nvSpPr>
        <p:spPr>
          <a:xfrm>
            <a:off x="457200" y="1360488"/>
            <a:ext cx="11180618" cy="4473575"/>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I/O Redirection : The output from a command normally intended for standard output can be easily diverted to a file instead. </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ls –l &gt;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file_list</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wc</a:t>
            </a:r>
            <a:r>
              <a:rPr kumimoji="0" lang="en-IN" sz="2200" b="0" i="0" u="none" strike="noStrike" kern="1200" cap="none" spc="0" normalizeH="0" baseline="0" noProof="0" dirty="0">
                <a:ln>
                  <a:noFill/>
                </a:ln>
                <a:solidFill>
                  <a:schemeClr val="tx1"/>
                </a:solidFill>
                <a:effectLst/>
                <a:uLnTx/>
                <a:uFillTx/>
                <a:latin typeface="Arial"/>
                <a:ea typeface="+mn-ea"/>
                <a:cs typeface="Arial"/>
              </a:rPr>
              <a:t> –l &lt;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file_list</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ls –</a:t>
            </a:r>
            <a:r>
              <a:rPr kumimoji="0" lang="en-IN" sz="2200" b="0" i="0" u="none" strike="noStrike" kern="1200" cap="none" spc="0" normalizeH="0" baseline="0" noProof="0" dirty="0" err="1">
                <a:ln>
                  <a:noFill/>
                </a:ln>
                <a:solidFill>
                  <a:schemeClr val="tx1"/>
                </a:solidFill>
                <a:effectLst/>
                <a:uLnTx/>
                <a:uFillTx/>
                <a:latin typeface="Arial"/>
                <a:ea typeface="+mn-ea"/>
                <a:cs typeface="Arial"/>
              </a:rPr>
              <a:t>Rl</a:t>
            </a:r>
            <a:r>
              <a:rPr kumimoji="0" lang="en-IN" sz="2200" b="0" i="0" u="none" strike="noStrike" kern="1200" cap="none" spc="0" normalizeH="0" baseline="0" noProof="0" dirty="0">
                <a:ln>
                  <a:noFill/>
                </a:ln>
                <a:solidFill>
                  <a:schemeClr val="tx1"/>
                </a:solidFill>
                <a:effectLst/>
                <a:uLnTx/>
                <a:uFillTx/>
                <a:latin typeface="Arial"/>
                <a:ea typeface="+mn-ea"/>
                <a:cs typeface="Arial"/>
              </a:rPr>
              <a:t> &gt;&gt;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file_list</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a.out</a:t>
            </a:r>
            <a:r>
              <a:rPr kumimoji="0" lang="en-IN" sz="2200" b="0" i="0" u="none" strike="noStrike" kern="1200" cap="none" spc="0" normalizeH="0" baseline="0" noProof="0" dirty="0">
                <a:ln>
                  <a:noFill/>
                </a:ln>
                <a:solidFill>
                  <a:schemeClr val="tx1"/>
                </a:solidFill>
                <a:effectLst/>
                <a:uLnTx/>
                <a:uFillTx/>
                <a:latin typeface="Arial"/>
                <a:ea typeface="+mn-ea"/>
                <a:cs typeface="Arial"/>
              </a:rPr>
              <a:t> 2 &gt; error.txt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p:txBody>
      </p:sp>
      <p:sp>
        <p:nvSpPr>
          <p:cNvPr id="5" name="Slide Number Placeholder 4">
            <a:extLst>
              <a:ext uri="{FF2B5EF4-FFF2-40B4-BE49-F238E27FC236}">
                <a16:creationId xmlns="" xmlns:a16="http://schemas.microsoft.com/office/drawing/2014/main" id="{D7E352E5-8562-423E-ABB1-46A6B457767E}"/>
              </a:ext>
            </a:extLst>
          </p:cNvPr>
          <p:cNvSpPr>
            <a:spLocks noGrp="1"/>
          </p:cNvSpPr>
          <p:nvPr>
            <p:ph type="sldNum" sz="quarter" idx="12"/>
          </p:nvPr>
        </p:nvSpPr>
        <p:spPr/>
        <p:txBody>
          <a:bodyPr/>
          <a:lstStyle/>
          <a:p>
            <a:fld id="{141F685C-1888-4873-A039-0EDFAC3C950D}" type="slidenum">
              <a:rPr lang="en-IN" smtClean="0"/>
              <a:t>13</a:t>
            </a:fld>
            <a:endParaRPr lang="en-IN"/>
          </a:p>
        </p:txBody>
      </p:sp>
    </p:spTree>
    <p:extLst>
      <p:ext uri="{BB962C8B-B14F-4D97-AF65-F5344CB8AC3E}">
        <p14:creationId xmlns:p14="http://schemas.microsoft.com/office/powerpoint/2010/main" val="599849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0ED012-8ED7-4507-8CA9-87885076E881}"/>
              </a:ext>
            </a:extLst>
          </p:cNvPr>
          <p:cNvSpPr>
            <a:spLocks noGrp="1"/>
          </p:cNvSpPr>
          <p:nvPr>
            <p:ph type="title"/>
          </p:nvPr>
        </p:nvSpPr>
        <p:spPr>
          <a:xfrm>
            <a:off x="103910" y="173183"/>
            <a:ext cx="10515600" cy="665018"/>
          </a:xfrm>
        </p:spPr>
        <p:txBody>
          <a:bodyPr>
            <a:normAutofit/>
          </a:bodyPr>
          <a:lstStyle/>
          <a:p>
            <a:r>
              <a:rPr lang="en-US" sz="3000" b="1" dirty="0">
                <a:latin typeface="Arial"/>
                <a:ea typeface="+mn-ea"/>
                <a:cs typeface="Arial"/>
              </a:rPr>
              <a:t>Pipe</a:t>
            </a:r>
            <a:endParaRPr lang="en-IN" dirty="0"/>
          </a:p>
        </p:txBody>
      </p:sp>
      <p:sp>
        <p:nvSpPr>
          <p:cNvPr id="3" name="Text Placeholder 2">
            <a:extLst>
              <a:ext uri="{FF2B5EF4-FFF2-40B4-BE49-F238E27FC236}">
                <a16:creationId xmlns="" xmlns:a16="http://schemas.microsoft.com/office/drawing/2014/main" id="{D1D87E66-A242-414B-948A-8294EC19571F}"/>
              </a:ext>
            </a:extLst>
          </p:cNvPr>
          <p:cNvSpPr txBox="1">
            <a:spLocks/>
          </p:cNvSpPr>
          <p:nvPr/>
        </p:nvSpPr>
        <p:spPr>
          <a:xfrm>
            <a:off x="457200" y="1360488"/>
            <a:ext cx="11554691" cy="4473575"/>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The symbol | is the Unix pipe symbol that is used on the command line. </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The standard output of the command to the left of the pipe gets sent as standard input of the command to the right of the pipe.</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ls –</a:t>
            </a:r>
            <a:r>
              <a:rPr kumimoji="0" lang="en-IN" sz="2200" b="0" i="0" u="none" strike="noStrike" kern="1200" cap="none" spc="0" normalizeH="0" baseline="0" noProof="0" dirty="0" err="1">
                <a:ln>
                  <a:noFill/>
                </a:ln>
                <a:solidFill>
                  <a:schemeClr val="tx1"/>
                </a:solidFill>
                <a:effectLst/>
                <a:uLnTx/>
                <a:uFillTx/>
                <a:latin typeface="Arial"/>
                <a:ea typeface="+mn-ea"/>
                <a:cs typeface="Arial"/>
              </a:rPr>
              <a:t>Rl</a:t>
            </a:r>
            <a:r>
              <a:rPr kumimoji="0" lang="en-IN" sz="2200" b="0" i="0" u="none" strike="noStrike" kern="1200" cap="none" spc="0" normalizeH="0" baseline="0" noProof="0" dirty="0">
                <a:ln>
                  <a:noFill/>
                </a:ln>
                <a:solidFill>
                  <a:schemeClr val="tx1"/>
                </a:solidFill>
                <a:effectLst/>
                <a:uLnTx/>
                <a:uFillTx/>
                <a:latin typeface="Arial"/>
                <a:ea typeface="+mn-ea"/>
                <a:cs typeface="Arial"/>
              </a:rPr>
              <a:t> | grep ^d – Single Pipe</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ls –</a:t>
            </a:r>
            <a:r>
              <a:rPr kumimoji="0" lang="en-IN" sz="2200" b="0" i="0" u="none" strike="noStrike" kern="1200" cap="none" spc="0" normalizeH="0" baseline="0" noProof="0" dirty="0" err="1">
                <a:ln>
                  <a:noFill/>
                </a:ln>
                <a:solidFill>
                  <a:schemeClr val="tx1"/>
                </a:solidFill>
                <a:effectLst/>
                <a:uLnTx/>
                <a:uFillTx/>
                <a:latin typeface="Arial"/>
                <a:ea typeface="+mn-ea"/>
                <a:cs typeface="Arial"/>
              </a:rPr>
              <a:t>Rl</a:t>
            </a:r>
            <a:r>
              <a:rPr kumimoji="0" lang="en-IN" sz="2200" b="0" i="0" u="none" strike="noStrike" kern="1200" cap="none" spc="0" normalizeH="0" baseline="0" noProof="0" dirty="0">
                <a:ln>
                  <a:noFill/>
                </a:ln>
                <a:solidFill>
                  <a:schemeClr val="tx1"/>
                </a:solidFill>
                <a:effectLst/>
                <a:uLnTx/>
                <a:uFillTx/>
                <a:latin typeface="Arial"/>
                <a:ea typeface="+mn-ea"/>
                <a:cs typeface="Arial"/>
              </a:rPr>
              <a:t> | grep ^d | </a:t>
            </a:r>
            <a:r>
              <a:rPr kumimoji="0" lang="en-IN" sz="2200" b="0" i="0" u="none" strike="noStrike" kern="1200" cap="none" spc="0" normalizeH="0" baseline="0" noProof="0" dirty="0" err="1">
                <a:ln>
                  <a:noFill/>
                </a:ln>
                <a:solidFill>
                  <a:schemeClr val="tx1"/>
                </a:solidFill>
                <a:effectLst/>
                <a:uLnTx/>
                <a:uFillTx/>
                <a:latin typeface="Arial"/>
                <a:ea typeface="+mn-ea"/>
                <a:cs typeface="Arial"/>
              </a:rPr>
              <a:t>wc</a:t>
            </a:r>
            <a:r>
              <a:rPr kumimoji="0" lang="en-IN" sz="2200" b="0" i="0" u="none" strike="noStrike" kern="1200" cap="none" spc="0" normalizeH="0" baseline="0" noProof="0" dirty="0">
                <a:ln>
                  <a:noFill/>
                </a:ln>
                <a:solidFill>
                  <a:schemeClr val="tx1"/>
                </a:solidFill>
                <a:effectLst/>
                <a:uLnTx/>
                <a:uFillTx/>
                <a:latin typeface="Arial"/>
                <a:ea typeface="+mn-ea"/>
                <a:cs typeface="Arial"/>
              </a:rPr>
              <a:t> –l – two pipes</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Two types of pipes: named and unnamed (|)</a:t>
            </a:r>
          </a:p>
        </p:txBody>
      </p:sp>
      <p:sp>
        <p:nvSpPr>
          <p:cNvPr id="5" name="Slide Number Placeholder 4">
            <a:extLst>
              <a:ext uri="{FF2B5EF4-FFF2-40B4-BE49-F238E27FC236}">
                <a16:creationId xmlns="" xmlns:a16="http://schemas.microsoft.com/office/drawing/2014/main" id="{7453B09C-C4EA-434A-A3D3-D365C337D9D1}"/>
              </a:ext>
            </a:extLst>
          </p:cNvPr>
          <p:cNvSpPr>
            <a:spLocks noGrp="1"/>
          </p:cNvSpPr>
          <p:nvPr>
            <p:ph type="sldNum" sz="quarter" idx="12"/>
          </p:nvPr>
        </p:nvSpPr>
        <p:spPr/>
        <p:txBody>
          <a:bodyPr/>
          <a:lstStyle/>
          <a:p>
            <a:fld id="{141F685C-1888-4873-A039-0EDFAC3C950D}" type="slidenum">
              <a:rPr lang="en-IN" smtClean="0"/>
              <a:t>14</a:t>
            </a:fld>
            <a:endParaRPr lang="en-IN"/>
          </a:p>
        </p:txBody>
      </p:sp>
    </p:spTree>
    <p:extLst>
      <p:ext uri="{BB962C8B-B14F-4D97-AF65-F5344CB8AC3E}">
        <p14:creationId xmlns:p14="http://schemas.microsoft.com/office/powerpoint/2010/main" val="12824532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0ED012-8ED7-4507-8CA9-87885076E881}"/>
              </a:ext>
            </a:extLst>
          </p:cNvPr>
          <p:cNvSpPr>
            <a:spLocks noGrp="1"/>
          </p:cNvSpPr>
          <p:nvPr>
            <p:ph type="title"/>
          </p:nvPr>
        </p:nvSpPr>
        <p:spPr>
          <a:xfrm>
            <a:off x="84246" y="262884"/>
            <a:ext cx="10515600" cy="665018"/>
          </a:xfrm>
        </p:spPr>
        <p:txBody>
          <a:bodyPr>
            <a:normAutofit/>
          </a:bodyPr>
          <a:lstStyle/>
          <a:p>
            <a:pPr marL="231775" lvl="0" indent="-231775" defTabSz="457200">
              <a:lnSpc>
                <a:spcPct val="100000"/>
              </a:lnSpc>
            </a:pPr>
            <a:r>
              <a:rPr lang="en-US" sz="3000" b="1" dirty="0">
                <a:latin typeface="Arial"/>
                <a:ea typeface="+mn-ea"/>
                <a:cs typeface="Arial"/>
              </a:rPr>
              <a:t>Grep - Global Regular Expression Print</a:t>
            </a:r>
            <a:endParaRPr lang="en-IN" dirty="0"/>
          </a:p>
        </p:txBody>
      </p:sp>
      <p:sp>
        <p:nvSpPr>
          <p:cNvPr id="3" name="Text Placeholder 2">
            <a:extLst>
              <a:ext uri="{FF2B5EF4-FFF2-40B4-BE49-F238E27FC236}">
                <a16:creationId xmlns="" xmlns:a16="http://schemas.microsoft.com/office/drawing/2014/main" id="{0ABE9A11-B3C8-47BD-9110-9805AA329E7C}"/>
              </a:ext>
            </a:extLst>
          </p:cNvPr>
          <p:cNvSpPr txBox="1">
            <a:spLocks/>
          </p:cNvSpPr>
          <p:nvPr/>
        </p:nvSpPr>
        <p:spPr>
          <a:xfrm>
            <a:off x="457200" y="1360488"/>
            <a:ext cx="8240713" cy="5218112"/>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The basic usage of grep command is to search for a specific string in the specified file.</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The syntax for the </a:t>
            </a:r>
            <a:r>
              <a:rPr kumimoji="0" lang="en-IN" sz="2200" b="1" i="1" u="none" strike="noStrike" kern="1200" cap="none" spc="0" normalizeH="0" baseline="0" noProof="0" dirty="0">
                <a:ln>
                  <a:noFill/>
                </a:ln>
                <a:solidFill>
                  <a:schemeClr val="tx1"/>
                </a:solidFill>
                <a:effectLst/>
                <a:uLnTx/>
                <a:uFillTx/>
                <a:latin typeface="Arial"/>
                <a:ea typeface="+mn-ea"/>
                <a:cs typeface="Arial"/>
              </a:rPr>
              <a:t>grep</a:t>
            </a:r>
            <a:r>
              <a:rPr kumimoji="0" lang="en-IN" sz="2200" b="0" i="0" u="none" strike="noStrike" kern="1200" cap="none" spc="0" normalizeH="0" baseline="0" noProof="0" dirty="0">
                <a:ln>
                  <a:noFill/>
                </a:ln>
                <a:solidFill>
                  <a:schemeClr val="tx1"/>
                </a:solidFill>
                <a:effectLst/>
                <a:uLnTx/>
                <a:uFillTx/>
                <a:latin typeface="Arial"/>
                <a:ea typeface="+mn-ea"/>
                <a:cs typeface="Arial"/>
              </a:rPr>
              <a:t> command is: </a:t>
            </a:r>
            <a:r>
              <a:rPr kumimoji="0" lang="en-IN" sz="2000" b="1" i="0" u="none" strike="noStrike" kern="1200" cap="none" spc="0" normalizeH="0" baseline="0" noProof="0" dirty="0">
                <a:ln>
                  <a:noFill/>
                </a:ln>
                <a:solidFill>
                  <a:schemeClr val="tx1"/>
                </a:solidFill>
                <a:effectLst/>
                <a:uLnTx/>
                <a:uFillTx/>
                <a:latin typeface="Arial"/>
                <a:ea typeface="+mn-ea"/>
                <a:cs typeface="Arial"/>
              </a:rPr>
              <a:t>grep</a:t>
            </a:r>
            <a:r>
              <a:rPr kumimoji="0" lang="en-IN" sz="2000" b="0" i="0" u="none" strike="noStrike" kern="1200" cap="none" spc="0" normalizeH="0" baseline="0" noProof="0" dirty="0">
                <a:ln>
                  <a:noFill/>
                </a:ln>
                <a:solidFill>
                  <a:schemeClr val="tx1"/>
                </a:solidFill>
                <a:effectLst/>
                <a:uLnTx/>
                <a:uFillTx/>
                <a:latin typeface="Arial"/>
                <a:ea typeface="+mn-ea"/>
                <a:cs typeface="Arial"/>
              </a:rPr>
              <a:t> [options] pattern [files]</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p:txBody>
      </p:sp>
      <p:graphicFrame>
        <p:nvGraphicFramePr>
          <p:cNvPr id="4" name="Table 3">
            <a:extLst>
              <a:ext uri="{FF2B5EF4-FFF2-40B4-BE49-F238E27FC236}">
                <a16:creationId xmlns="" xmlns:a16="http://schemas.microsoft.com/office/drawing/2014/main" id="{26090EB6-A697-4A15-A68F-843F8B011B38}"/>
              </a:ext>
            </a:extLst>
          </p:cNvPr>
          <p:cNvGraphicFramePr>
            <a:graphicFrameLocks noGrp="1"/>
          </p:cNvGraphicFramePr>
          <p:nvPr>
            <p:extLst>
              <p:ext uri="{D42A27DB-BD31-4B8C-83A1-F6EECF244321}">
                <p14:modId xmlns:p14="http://schemas.microsoft.com/office/powerpoint/2010/main" val="1554785471"/>
              </p:ext>
            </p:extLst>
          </p:nvPr>
        </p:nvGraphicFramePr>
        <p:xfrm>
          <a:off x="508000" y="2890679"/>
          <a:ext cx="8229600" cy="2194560"/>
        </p:xfrm>
        <a:graphic>
          <a:graphicData uri="http://schemas.openxmlformats.org/drawingml/2006/table">
            <a:tbl>
              <a:tblPr/>
              <a:tblGrid>
                <a:gridCol w="952500">
                  <a:extLst>
                    <a:ext uri="{9D8B030D-6E8A-4147-A177-3AD203B41FA5}">
                      <a16:colId xmlns="" xmlns:a16="http://schemas.microsoft.com/office/drawing/2014/main" val="20000"/>
                    </a:ext>
                  </a:extLst>
                </a:gridCol>
                <a:gridCol w="7277100">
                  <a:extLst>
                    <a:ext uri="{9D8B030D-6E8A-4147-A177-3AD203B41FA5}">
                      <a16:colId xmlns="" xmlns:a16="http://schemas.microsoft.com/office/drawing/2014/main" val="20001"/>
                    </a:ext>
                  </a:extLst>
                </a:gridCol>
              </a:tblGrid>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b="1" dirty="0">
                          <a:solidFill>
                            <a:schemeClr val="tx1"/>
                          </a:solidFill>
                        </a:rPr>
                        <a:t>Option</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b="1" dirty="0">
                          <a:solidFill>
                            <a:schemeClr val="tx1"/>
                          </a:solidFill>
                        </a:rPr>
                        <a:t>Description</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dirty="0"/>
                        <a:t>-c</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a:t>Display the number of matched lines.</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dirty="0"/>
                        <a:t>-i</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dirty="0"/>
                        <a:t>Ignore case sensitivity.</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dirty="0"/>
                        <a:t>-l</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dirty="0"/>
                        <a:t>Display the filenames, but do not display the matched lines.</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dirty="0"/>
                        <a:t>-n</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a:t>Display the matched lines and their line numbers.</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dirty="0"/>
                        <a:t>-v</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dirty="0"/>
                        <a:t>Display all lines that do NOT match.</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bl>
          </a:graphicData>
        </a:graphic>
      </p:graphicFrame>
      <p:sp>
        <p:nvSpPr>
          <p:cNvPr id="6" name="Slide Number Placeholder 5">
            <a:extLst>
              <a:ext uri="{FF2B5EF4-FFF2-40B4-BE49-F238E27FC236}">
                <a16:creationId xmlns="" xmlns:a16="http://schemas.microsoft.com/office/drawing/2014/main" id="{B3D514D5-EF5A-4554-AEF1-9ACC8246BDF9}"/>
              </a:ext>
            </a:extLst>
          </p:cNvPr>
          <p:cNvSpPr>
            <a:spLocks noGrp="1"/>
          </p:cNvSpPr>
          <p:nvPr>
            <p:ph type="sldNum" sz="quarter" idx="12"/>
          </p:nvPr>
        </p:nvSpPr>
        <p:spPr/>
        <p:txBody>
          <a:bodyPr/>
          <a:lstStyle/>
          <a:p>
            <a:fld id="{141F685C-1888-4873-A039-0EDFAC3C950D}" type="slidenum">
              <a:rPr lang="en-IN" smtClean="0"/>
              <a:t>15</a:t>
            </a:fld>
            <a:endParaRPr lang="en-IN"/>
          </a:p>
        </p:txBody>
      </p:sp>
    </p:spTree>
    <p:extLst>
      <p:ext uri="{BB962C8B-B14F-4D97-AF65-F5344CB8AC3E}">
        <p14:creationId xmlns:p14="http://schemas.microsoft.com/office/powerpoint/2010/main" val="9697412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0ED012-8ED7-4507-8CA9-87885076E881}"/>
              </a:ext>
            </a:extLst>
          </p:cNvPr>
          <p:cNvSpPr>
            <a:spLocks noGrp="1"/>
          </p:cNvSpPr>
          <p:nvPr>
            <p:ph type="title"/>
          </p:nvPr>
        </p:nvSpPr>
        <p:spPr>
          <a:xfrm>
            <a:off x="84245" y="82756"/>
            <a:ext cx="10515600" cy="665018"/>
          </a:xfrm>
        </p:spPr>
        <p:txBody>
          <a:bodyPr>
            <a:normAutofit/>
          </a:bodyPr>
          <a:lstStyle/>
          <a:p>
            <a:pPr marL="231775" lvl="0" indent="-231775" defTabSz="457200">
              <a:lnSpc>
                <a:spcPct val="100000"/>
              </a:lnSpc>
            </a:pPr>
            <a:r>
              <a:rPr lang="en-US" sz="3000" b="1" dirty="0">
                <a:latin typeface="Arial"/>
                <a:ea typeface="+mn-ea"/>
                <a:cs typeface="Arial"/>
              </a:rPr>
              <a:t>Text Processing Tools</a:t>
            </a:r>
            <a:endParaRPr lang="en-IN" dirty="0"/>
          </a:p>
        </p:txBody>
      </p:sp>
      <p:sp>
        <p:nvSpPr>
          <p:cNvPr id="3" name="Text Placeholder 2">
            <a:extLst>
              <a:ext uri="{FF2B5EF4-FFF2-40B4-BE49-F238E27FC236}">
                <a16:creationId xmlns="" xmlns:a16="http://schemas.microsoft.com/office/drawing/2014/main" id="{84D62B47-78E4-4A77-9A32-CF5452F43D70}"/>
              </a:ext>
            </a:extLst>
          </p:cNvPr>
          <p:cNvSpPr txBox="1">
            <a:spLocks/>
          </p:cNvSpPr>
          <p:nvPr/>
        </p:nvSpPr>
        <p:spPr>
          <a:xfrm>
            <a:off x="368710" y="1362597"/>
            <a:ext cx="11139055" cy="5067699"/>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0" i="0" u="none" strike="noStrike" kern="1200" cap="none" spc="0" normalizeH="0" baseline="0" noProof="0" dirty="0">
                <a:ln>
                  <a:noFill/>
                </a:ln>
                <a:solidFill>
                  <a:schemeClr val="tx1"/>
                </a:solidFill>
                <a:effectLst/>
                <a:uLnTx/>
                <a:uFillTx/>
                <a:latin typeface="Arial"/>
                <a:ea typeface="+mn-ea"/>
                <a:cs typeface="Arial"/>
              </a:rPr>
              <a:t> </a:t>
            </a:r>
            <a:r>
              <a:rPr kumimoji="0" lang="en-IN" sz="1800" b="1" i="0" u="none" strike="noStrike" kern="1200" cap="none" spc="0" normalizeH="0" baseline="0" noProof="0" dirty="0">
                <a:ln>
                  <a:noFill/>
                </a:ln>
                <a:solidFill>
                  <a:schemeClr val="tx1"/>
                </a:solidFill>
                <a:effectLst/>
                <a:uLnTx/>
                <a:uFillTx/>
                <a:latin typeface="Arial"/>
                <a:ea typeface="+mn-ea"/>
                <a:cs typeface="Arial"/>
              </a:rPr>
              <a:t>diff</a:t>
            </a:r>
            <a:r>
              <a:rPr kumimoji="0" lang="en-IN" sz="1800" b="0" i="0" u="none" strike="noStrike" kern="1200" cap="none" spc="0" normalizeH="0" baseline="0" noProof="0" dirty="0">
                <a:ln>
                  <a:noFill/>
                </a:ln>
                <a:solidFill>
                  <a:schemeClr val="tx1"/>
                </a:solidFill>
                <a:effectLst/>
                <a:uLnTx/>
                <a:uFillTx/>
                <a:latin typeface="Arial"/>
                <a:ea typeface="+mn-ea"/>
                <a:cs typeface="Arial"/>
              </a:rPr>
              <a:t> command is used to compare the contents of two files for differences. ex: </a:t>
            </a:r>
            <a:r>
              <a:rPr kumimoji="0" lang="en-IN" sz="1800" b="1" i="0" u="none" strike="noStrike" kern="1200" cap="none" spc="0" normalizeH="0" baseline="0" noProof="0" dirty="0">
                <a:ln>
                  <a:noFill/>
                </a:ln>
                <a:solidFill>
                  <a:schemeClr val="tx1"/>
                </a:solidFill>
                <a:effectLst/>
                <a:uLnTx/>
                <a:uFillTx/>
                <a:latin typeface="Arial"/>
                <a:ea typeface="+mn-ea"/>
                <a:cs typeface="Arial"/>
              </a:rPr>
              <a:t>$ diff &lt;file1&gt;  &lt;file2&gt;</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1800" b="1"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Arial"/>
              </a:rPr>
              <a:t> diff </a:t>
            </a:r>
            <a:r>
              <a:rPr kumimoji="0" lang="en-IN" sz="1800" b="0" i="0" u="none" strike="noStrike" kern="1200" cap="none" spc="0" normalizeH="0" baseline="0" noProof="0" dirty="0">
                <a:ln>
                  <a:noFill/>
                </a:ln>
                <a:solidFill>
                  <a:schemeClr val="tx1"/>
                </a:solidFill>
                <a:effectLst/>
                <a:uLnTx/>
                <a:uFillTx/>
                <a:latin typeface="Arial"/>
                <a:ea typeface="+mn-ea"/>
                <a:cs typeface="Arial"/>
              </a:rPr>
              <a:t>can also creates patch file that can synchronize changes to many files. ex:</a:t>
            </a:r>
            <a:r>
              <a:rPr kumimoji="0" lang="en-IN" sz="1800" b="1" i="0" u="none" strike="noStrike" kern="1200" cap="none" spc="0" normalizeH="0" baseline="0" noProof="0" dirty="0">
                <a:ln>
                  <a:noFill/>
                </a:ln>
                <a:solidFill>
                  <a:schemeClr val="tx1"/>
                </a:solidFill>
                <a:effectLst/>
                <a:uLnTx/>
                <a:uFillTx/>
                <a:latin typeface="Arial"/>
                <a:ea typeface="+mn-ea"/>
                <a:cs typeface="Arial"/>
              </a:rPr>
              <a:t>$ diff –</a:t>
            </a:r>
            <a:r>
              <a:rPr kumimoji="0" lang="en-IN" sz="1800" b="1" i="0" u="none" strike="noStrike" kern="1200" cap="none" spc="0" normalizeH="0" baseline="0" noProof="0" dirty="0" err="1">
                <a:ln>
                  <a:noFill/>
                </a:ln>
                <a:solidFill>
                  <a:schemeClr val="tx1"/>
                </a:solidFill>
                <a:effectLst/>
                <a:uLnTx/>
                <a:uFillTx/>
                <a:latin typeface="Arial"/>
                <a:ea typeface="+mn-ea"/>
                <a:cs typeface="Arial"/>
              </a:rPr>
              <a:t>Naur</a:t>
            </a:r>
            <a:r>
              <a:rPr kumimoji="0" lang="en-IN" sz="1800" b="1" i="0" u="none" strike="noStrike" kern="1200" cap="none" spc="0" normalizeH="0" baseline="0" noProof="0" dirty="0">
                <a:ln>
                  <a:noFill/>
                </a:ln>
                <a:solidFill>
                  <a:schemeClr val="tx1"/>
                </a:solidFill>
                <a:effectLst/>
                <a:uLnTx/>
                <a:uFillTx/>
                <a:latin typeface="Arial"/>
                <a:ea typeface="+mn-ea"/>
                <a:cs typeface="Arial"/>
              </a:rPr>
              <a:t> file1 file2  &gt; </a:t>
            </a:r>
            <a:r>
              <a:rPr kumimoji="0" lang="en-IN" sz="1800" b="1" i="0" u="none" strike="noStrike" kern="1200" cap="none" spc="0" normalizeH="0" baseline="0" noProof="0" dirty="0" err="1">
                <a:ln>
                  <a:noFill/>
                </a:ln>
                <a:solidFill>
                  <a:schemeClr val="tx1"/>
                </a:solidFill>
                <a:effectLst/>
                <a:uLnTx/>
                <a:uFillTx/>
                <a:latin typeface="Arial"/>
                <a:ea typeface="+mn-ea"/>
                <a:cs typeface="Arial"/>
              </a:rPr>
              <a:t>patchfile</a:t>
            </a:r>
            <a:r>
              <a:rPr kumimoji="0" lang="en-IN" sz="1800" b="0" i="0" u="none" strike="noStrike" kern="1200" cap="none" spc="0" normalizeH="0" baseline="0" noProof="0" dirty="0">
                <a:ln>
                  <a:noFill/>
                </a:ln>
                <a:solidFill>
                  <a:schemeClr val="tx1"/>
                </a:solidFill>
                <a:effectLst/>
                <a:uLnTx/>
                <a:uFillTx/>
                <a:latin typeface="Arial"/>
                <a:ea typeface="+mn-ea"/>
                <a:cs typeface="Arial"/>
              </a:rPr>
              <a:t> </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18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Arial"/>
              </a:rPr>
              <a:t> patch – </a:t>
            </a:r>
            <a:r>
              <a:rPr kumimoji="0" lang="en-IN" sz="1800" b="0" i="0" u="none" strike="noStrike" kern="1200" cap="none" spc="0" normalizeH="0" baseline="0" noProof="0" dirty="0">
                <a:ln>
                  <a:noFill/>
                </a:ln>
                <a:solidFill>
                  <a:schemeClr val="tx1"/>
                </a:solidFill>
                <a:effectLst/>
                <a:uLnTx/>
                <a:uFillTx/>
                <a:latin typeface="Arial"/>
                <a:ea typeface="+mn-ea"/>
                <a:cs typeface="Arial"/>
              </a:rPr>
              <a:t>it takes a patch file </a:t>
            </a:r>
            <a:r>
              <a:rPr kumimoji="0" lang="en-IN" sz="1800" b="1" i="0" u="none" strike="noStrike" kern="1200" cap="none" spc="0" normalizeH="0" baseline="0" noProof="0" dirty="0" err="1">
                <a:ln>
                  <a:noFill/>
                </a:ln>
                <a:solidFill>
                  <a:schemeClr val="tx1"/>
                </a:solidFill>
                <a:effectLst/>
                <a:uLnTx/>
                <a:uFillTx/>
                <a:latin typeface="Arial"/>
                <a:ea typeface="+mn-ea"/>
                <a:cs typeface="Arial"/>
              </a:rPr>
              <a:t>patchfile</a:t>
            </a:r>
            <a:r>
              <a:rPr kumimoji="0" lang="en-IN" sz="1800" b="0" i="0" u="none" strike="noStrike" kern="1200" cap="none" spc="0" normalizeH="0" baseline="0" noProof="0" dirty="0">
                <a:ln>
                  <a:noFill/>
                </a:ln>
                <a:solidFill>
                  <a:schemeClr val="tx1"/>
                </a:solidFill>
                <a:effectLst/>
                <a:uLnTx/>
                <a:uFillTx/>
                <a:latin typeface="Arial"/>
                <a:ea typeface="+mn-ea"/>
                <a:cs typeface="Arial"/>
              </a:rPr>
              <a:t> containing a differences listing produced by </a:t>
            </a:r>
            <a:r>
              <a:rPr kumimoji="0" lang="en-IN" sz="1800" b="1" i="0" u="none" strike="noStrike" kern="1200" cap="none" spc="0" normalizeH="0" baseline="0" noProof="0" dirty="0">
                <a:ln>
                  <a:noFill/>
                </a:ln>
                <a:solidFill>
                  <a:schemeClr val="tx1"/>
                </a:solidFill>
                <a:effectLst/>
                <a:uLnTx/>
                <a:uFillTx/>
                <a:latin typeface="Arial"/>
                <a:ea typeface="+mn-ea"/>
                <a:cs typeface="Arial"/>
              </a:rPr>
              <a:t>diff</a:t>
            </a:r>
            <a:r>
              <a:rPr kumimoji="0" lang="en-IN" sz="1800" b="0" i="0" u="none" strike="noStrike" kern="1200" cap="none" spc="0" normalizeH="0" baseline="0" noProof="0" dirty="0">
                <a:ln>
                  <a:noFill/>
                </a:ln>
                <a:solidFill>
                  <a:schemeClr val="tx1"/>
                </a:solidFill>
                <a:effectLst/>
                <a:uLnTx/>
                <a:uFillTx/>
                <a:latin typeface="Arial"/>
                <a:ea typeface="+mn-ea"/>
                <a:cs typeface="Arial"/>
              </a:rPr>
              <a:t> and apply those differences to one or more original files producing patched versions.  ex: </a:t>
            </a:r>
            <a:r>
              <a:rPr kumimoji="0" lang="en-IN" sz="1800" b="1" i="0" u="none" strike="noStrike" kern="1200" cap="none" spc="0" normalizeH="0" baseline="0" noProof="0" dirty="0">
                <a:ln>
                  <a:noFill/>
                </a:ln>
                <a:solidFill>
                  <a:schemeClr val="tx1"/>
                </a:solidFill>
                <a:effectLst/>
                <a:uLnTx/>
                <a:uFillTx/>
                <a:latin typeface="Arial"/>
                <a:ea typeface="+mn-ea"/>
                <a:cs typeface="Arial"/>
              </a:rPr>
              <a:t>$ patch issue </a:t>
            </a:r>
            <a:r>
              <a:rPr kumimoji="0" lang="en-IN" sz="1800" b="1" i="0" u="none" strike="noStrike" kern="1200" cap="none" spc="0" normalizeH="0" baseline="0" noProof="0" dirty="0" err="1">
                <a:ln>
                  <a:noFill/>
                </a:ln>
                <a:solidFill>
                  <a:schemeClr val="tx1"/>
                </a:solidFill>
                <a:effectLst/>
                <a:uLnTx/>
                <a:uFillTx/>
                <a:latin typeface="Arial"/>
                <a:ea typeface="+mn-ea"/>
                <a:cs typeface="Arial"/>
              </a:rPr>
              <a:t>patchfile</a:t>
            </a:r>
            <a:endParaRPr kumimoji="0" lang="en-IN" sz="1800" b="1"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1800" b="1"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Arial"/>
              </a:rPr>
              <a:t> cut – </a:t>
            </a:r>
            <a:r>
              <a:rPr kumimoji="0" lang="en-IN" sz="1800" b="0" i="0" u="none" strike="noStrike" kern="1200" cap="none" spc="0" normalizeH="0" baseline="0" noProof="0" dirty="0">
                <a:ln>
                  <a:noFill/>
                </a:ln>
                <a:solidFill>
                  <a:schemeClr val="tx1"/>
                </a:solidFill>
                <a:effectLst/>
                <a:uLnTx/>
                <a:uFillTx/>
                <a:latin typeface="Arial"/>
                <a:ea typeface="+mn-ea"/>
                <a:cs typeface="Arial"/>
              </a:rPr>
              <a:t>is used to cut </a:t>
            </a:r>
            <a:r>
              <a:rPr kumimoji="0" lang="en-IN" sz="1800" b="0" i="0" u="none" strike="noStrike" kern="1200" cap="none" spc="0" normalizeH="0" baseline="0" noProof="0" dirty="0" err="1">
                <a:ln>
                  <a:noFill/>
                </a:ln>
                <a:solidFill>
                  <a:schemeClr val="tx1"/>
                </a:solidFill>
                <a:effectLst/>
                <a:uLnTx/>
                <a:uFillTx/>
                <a:latin typeface="Arial"/>
                <a:ea typeface="+mn-ea"/>
                <a:cs typeface="Arial"/>
              </a:rPr>
              <a:t>fileds</a:t>
            </a:r>
            <a:r>
              <a:rPr kumimoji="0" lang="en-IN" sz="1800" b="0" i="0" u="none" strike="noStrike" kern="1200" cap="none" spc="0" normalizeH="0" baseline="0" noProof="0" dirty="0">
                <a:ln>
                  <a:noFill/>
                </a:ln>
                <a:solidFill>
                  <a:schemeClr val="tx1"/>
                </a:solidFill>
                <a:effectLst/>
                <a:uLnTx/>
                <a:uFillTx/>
                <a:latin typeface="Arial"/>
                <a:ea typeface="+mn-ea"/>
                <a:cs typeface="Arial"/>
              </a:rPr>
              <a:t> or columns of text from a file and display. ex: </a:t>
            </a:r>
            <a:r>
              <a:rPr kumimoji="0" lang="en-IN" sz="1800" b="1" i="0" u="none" strike="noStrike" kern="1200" cap="none" spc="0" normalizeH="0" baseline="0" noProof="0" dirty="0">
                <a:ln>
                  <a:noFill/>
                </a:ln>
                <a:solidFill>
                  <a:schemeClr val="tx1"/>
                </a:solidFill>
                <a:effectLst/>
                <a:uLnTx/>
                <a:uFillTx/>
                <a:latin typeface="Arial"/>
                <a:ea typeface="+mn-ea"/>
                <a:cs typeface="Arial"/>
              </a:rPr>
              <a:t>$ cut -f3 -d: /etc/</a:t>
            </a:r>
            <a:r>
              <a:rPr kumimoji="0" lang="en-IN" sz="1800" b="1" i="0" u="none" strike="noStrike" kern="1200" cap="none" spc="0" normalizeH="0" baseline="0" noProof="0" dirty="0" err="1">
                <a:ln>
                  <a:noFill/>
                </a:ln>
                <a:solidFill>
                  <a:schemeClr val="tx1"/>
                </a:solidFill>
                <a:effectLst/>
                <a:uLnTx/>
                <a:uFillTx/>
                <a:latin typeface="Arial"/>
                <a:ea typeface="+mn-ea"/>
                <a:cs typeface="Arial"/>
              </a:rPr>
              <a:t>passwd</a:t>
            </a:r>
            <a:endParaRPr kumimoji="0" lang="en-IN" sz="1800" b="1"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1800" b="1"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Arial"/>
              </a:rPr>
              <a:t> head, tail, </a:t>
            </a:r>
            <a:r>
              <a:rPr kumimoji="0" lang="en-IN" sz="1800" b="1" i="0" u="none" strike="noStrike" kern="1200" cap="none" spc="0" normalizeH="0" baseline="0" noProof="0" dirty="0" err="1">
                <a:ln>
                  <a:noFill/>
                </a:ln>
                <a:solidFill>
                  <a:schemeClr val="tx1"/>
                </a:solidFill>
                <a:effectLst/>
                <a:uLnTx/>
                <a:uFillTx/>
                <a:latin typeface="Arial"/>
                <a:ea typeface="+mn-ea"/>
                <a:cs typeface="Arial"/>
              </a:rPr>
              <a:t>wc</a:t>
            </a:r>
            <a:r>
              <a:rPr kumimoji="0" lang="en-IN" sz="1800" b="1" i="0" u="none" strike="noStrike" kern="1200" cap="none" spc="0" normalizeH="0" baseline="0" noProof="0" dirty="0">
                <a:ln>
                  <a:noFill/>
                </a:ln>
                <a:solidFill>
                  <a:schemeClr val="tx1"/>
                </a:solidFill>
                <a:effectLst/>
                <a:uLnTx/>
                <a:uFillTx/>
                <a:latin typeface="Arial"/>
                <a:ea typeface="+mn-ea"/>
                <a:cs typeface="Arial"/>
              </a:rPr>
              <a:t>, </a:t>
            </a:r>
            <a:r>
              <a:rPr kumimoji="0" lang="en-IN" sz="1800" b="1" i="0" u="none" strike="noStrike" kern="1200" cap="none" spc="0" normalizeH="0" baseline="0" noProof="0" dirty="0" err="1">
                <a:ln>
                  <a:noFill/>
                </a:ln>
                <a:solidFill>
                  <a:schemeClr val="tx1"/>
                </a:solidFill>
                <a:effectLst/>
                <a:uLnTx/>
                <a:uFillTx/>
                <a:latin typeface="Arial"/>
                <a:ea typeface="+mn-ea"/>
                <a:cs typeface="Arial"/>
              </a:rPr>
              <a:t>tr</a:t>
            </a:r>
            <a:r>
              <a:rPr kumimoji="0" lang="en-IN" sz="1800" b="1" i="0" u="none" strike="noStrike" kern="1200" cap="none" spc="0" normalizeH="0" baseline="0" noProof="0" dirty="0">
                <a:ln>
                  <a:noFill/>
                </a:ln>
                <a:solidFill>
                  <a:schemeClr val="tx1"/>
                </a:solidFill>
                <a:effectLst/>
                <a:uLnTx/>
                <a:uFillTx/>
                <a:latin typeface="Arial"/>
                <a:ea typeface="+mn-ea"/>
                <a:cs typeface="Arial"/>
              </a:rPr>
              <a:t>, sort. </a:t>
            </a:r>
            <a:r>
              <a:rPr kumimoji="0" lang="en-IN" sz="1800" b="1" i="0" u="none" strike="noStrike" kern="1200" cap="none" spc="0" normalizeH="0" baseline="0" noProof="0" dirty="0" err="1">
                <a:ln>
                  <a:noFill/>
                </a:ln>
                <a:solidFill>
                  <a:schemeClr val="tx1"/>
                </a:solidFill>
                <a:effectLst/>
                <a:uLnTx/>
                <a:uFillTx/>
                <a:latin typeface="Arial"/>
                <a:ea typeface="+mn-ea"/>
                <a:cs typeface="Arial"/>
              </a:rPr>
              <a:t>uniq</a:t>
            </a:r>
            <a:r>
              <a:rPr kumimoji="0" lang="en-IN" sz="1800" b="1" i="0" u="none" strike="noStrike" kern="1200" cap="none" spc="0" normalizeH="0" baseline="0" noProof="0" dirty="0">
                <a:ln>
                  <a:noFill/>
                </a:ln>
                <a:solidFill>
                  <a:schemeClr val="tx1"/>
                </a:solidFill>
                <a:effectLst/>
                <a:uLnTx/>
                <a:uFillTx/>
                <a:latin typeface="Arial"/>
                <a:ea typeface="+mn-ea"/>
                <a:cs typeface="Arial"/>
              </a:rPr>
              <a:t> </a:t>
            </a:r>
            <a:r>
              <a:rPr kumimoji="0" lang="en-IN" sz="1800" b="0" i="0" u="none" strike="noStrike" kern="1200" cap="none" spc="0" normalizeH="0" baseline="0" noProof="0" dirty="0">
                <a:ln>
                  <a:noFill/>
                </a:ln>
                <a:solidFill>
                  <a:schemeClr val="tx1"/>
                </a:solidFill>
                <a:effectLst/>
                <a:uLnTx/>
                <a:uFillTx/>
                <a:latin typeface="Arial"/>
                <a:ea typeface="+mn-ea"/>
                <a:cs typeface="Arial"/>
              </a:rPr>
              <a:t> commands</a:t>
            </a:r>
          </a:p>
          <a:p>
            <a:pPr marL="742950" marR="0" lvl="1" indent="-285750"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mn-cs"/>
              </a:rPr>
              <a:t>Examples</a:t>
            </a:r>
          </a:p>
          <a:p>
            <a:pPr marL="1143000" marR="0" lvl="2" indent="-228600"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mn-cs"/>
              </a:rPr>
              <a:t>$ head /etc/</a:t>
            </a:r>
            <a:r>
              <a:rPr kumimoji="0" lang="en-IN" sz="1800" b="1" i="0" u="none" strike="noStrike" kern="1200" cap="none" spc="0" normalizeH="0" baseline="0" noProof="0" dirty="0" err="1">
                <a:ln>
                  <a:noFill/>
                </a:ln>
                <a:solidFill>
                  <a:schemeClr val="tx1"/>
                </a:solidFill>
                <a:effectLst/>
                <a:uLnTx/>
                <a:uFillTx/>
                <a:latin typeface="Arial"/>
                <a:ea typeface="+mn-ea"/>
                <a:cs typeface="+mn-cs"/>
              </a:rPr>
              <a:t>passwd</a:t>
            </a:r>
            <a:r>
              <a:rPr kumimoji="0" lang="en-IN" sz="1800" b="1" i="0" u="none" strike="noStrike" kern="1200" cap="none" spc="0" normalizeH="0" baseline="0" noProof="0" dirty="0">
                <a:ln>
                  <a:noFill/>
                </a:ln>
                <a:solidFill>
                  <a:schemeClr val="tx1"/>
                </a:solidFill>
                <a:effectLst/>
                <a:uLnTx/>
                <a:uFillTx/>
                <a:latin typeface="Arial"/>
                <a:ea typeface="+mn-ea"/>
                <a:cs typeface="+mn-cs"/>
              </a:rPr>
              <a:t>; $ head –n 5 /etc/</a:t>
            </a:r>
            <a:r>
              <a:rPr kumimoji="0" lang="en-IN" sz="1800" b="1" i="0" u="none" strike="noStrike" kern="1200" cap="none" spc="0" normalizeH="0" baseline="0" noProof="0" dirty="0" err="1">
                <a:ln>
                  <a:noFill/>
                </a:ln>
                <a:solidFill>
                  <a:schemeClr val="tx1"/>
                </a:solidFill>
                <a:effectLst/>
                <a:uLnTx/>
                <a:uFillTx/>
                <a:latin typeface="Arial"/>
                <a:ea typeface="+mn-ea"/>
                <a:cs typeface="+mn-cs"/>
              </a:rPr>
              <a:t>passwd</a:t>
            </a:r>
            <a:endParaRPr kumimoji="0" lang="en-IN" sz="1800" b="1" i="0" u="none" strike="noStrike" kern="1200" cap="none" spc="0" normalizeH="0" baseline="0" noProof="0" dirty="0">
              <a:ln>
                <a:noFill/>
              </a:ln>
              <a:solidFill>
                <a:schemeClr val="tx1"/>
              </a:solidFill>
              <a:effectLst/>
              <a:uLnTx/>
              <a:uFillTx/>
              <a:latin typeface="Arial"/>
              <a:ea typeface="+mn-ea"/>
              <a:cs typeface="+mn-cs"/>
            </a:endParaRPr>
          </a:p>
          <a:p>
            <a:pPr marL="1143000" marR="0" lvl="2" indent="-228600"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mn-cs"/>
              </a:rPr>
              <a:t>$ tail –n 5 /</a:t>
            </a:r>
            <a:r>
              <a:rPr kumimoji="0" lang="en-IN" sz="1800" b="1" i="0" u="none" strike="noStrike" kern="1200" cap="none" spc="0" normalizeH="0" baseline="0" noProof="0" dirty="0" err="1">
                <a:ln>
                  <a:noFill/>
                </a:ln>
                <a:solidFill>
                  <a:schemeClr val="tx1"/>
                </a:solidFill>
                <a:effectLst/>
                <a:uLnTx/>
                <a:uFillTx/>
                <a:latin typeface="Arial"/>
                <a:ea typeface="+mn-ea"/>
                <a:cs typeface="+mn-cs"/>
              </a:rPr>
              <a:t>var</a:t>
            </a:r>
            <a:r>
              <a:rPr kumimoji="0" lang="en-IN" sz="1800" b="1" i="0" u="none" strike="noStrike" kern="1200" cap="none" spc="0" normalizeH="0" baseline="0" noProof="0" dirty="0">
                <a:ln>
                  <a:noFill/>
                </a:ln>
                <a:solidFill>
                  <a:schemeClr val="tx1"/>
                </a:solidFill>
                <a:effectLst/>
                <a:uLnTx/>
                <a:uFillTx/>
                <a:latin typeface="Arial"/>
                <a:ea typeface="+mn-ea"/>
                <a:cs typeface="+mn-cs"/>
              </a:rPr>
              <a:t>/log/messages; $ tail -f /</a:t>
            </a:r>
            <a:r>
              <a:rPr kumimoji="0" lang="en-IN" sz="1800" b="1" i="0" u="none" strike="noStrike" kern="1200" cap="none" spc="0" normalizeH="0" baseline="0" noProof="0" dirty="0" err="1">
                <a:ln>
                  <a:noFill/>
                </a:ln>
                <a:solidFill>
                  <a:schemeClr val="tx1"/>
                </a:solidFill>
                <a:effectLst/>
                <a:uLnTx/>
                <a:uFillTx/>
                <a:latin typeface="Arial"/>
                <a:ea typeface="+mn-ea"/>
                <a:cs typeface="+mn-cs"/>
              </a:rPr>
              <a:t>var</a:t>
            </a:r>
            <a:r>
              <a:rPr kumimoji="0" lang="en-IN" sz="1800" b="1" i="0" u="none" strike="noStrike" kern="1200" cap="none" spc="0" normalizeH="0" baseline="0" noProof="0" dirty="0">
                <a:ln>
                  <a:noFill/>
                </a:ln>
                <a:solidFill>
                  <a:schemeClr val="tx1"/>
                </a:solidFill>
                <a:effectLst/>
                <a:uLnTx/>
                <a:uFillTx/>
                <a:latin typeface="Arial"/>
                <a:ea typeface="+mn-ea"/>
                <a:cs typeface="+mn-cs"/>
              </a:rPr>
              <a:t>/log/messages</a:t>
            </a:r>
          </a:p>
          <a:p>
            <a:pPr marL="1143000" marR="0" lvl="2" indent="-228600"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mn-cs"/>
              </a:rPr>
              <a:t>$ ls /</a:t>
            </a:r>
            <a:r>
              <a:rPr kumimoji="0" lang="en-IN" sz="1800" b="1" i="0" u="none" strike="noStrike" kern="1200" cap="none" spc="0" normalizeH="0" baseline="0" noProof="0" dirty="0" err="1">
                <a:ln>
                  <a:noFill/>
                </a:ln>
                <a:solidFill>
                  <a:schemeClr val="tx1"/>
                </a:solidFill>
                <a:effectLst/>
                <a:uLnTx/>
                <a:uFillTx/>
                <a:latin typeface="Arial"/>
                <a:ea typeface="+mn-ea"/>
                <a:cs typeface="+mn-cs"/>
              </a:rPr>
              <a:t>tmp</a:t>
            </a:r>
            <a:r>
              <a:rPr kumimoji="0" lang="en-IN" sz="1800" b="1" i="0" u="none" strike="noStrike" kern="1200" cap="none" spc="0" normalizeH="0" baseline="0" noProof="0" dirty="0">
                <a:ln>
                  <a:noFill/>
                </a:ln>
                <a:solidFill>
                  <a:schemeClr val="tx1"/>
                </a:solidFill>
                <a:effectLst/>
                <a:uLnTx/>
                <a:uFillTx/>
                <a:latin typeface="Arial"/>
                <a:ea typeface="+mn-ea"/>
                <a:cs typeface="+mn-cs"/>
              </a:rPr>
              <a:t> | </a:t>
            </a:r>
            <a:r>
              <a:rPr kumimoji="0" lang="en-IN" sz="1800" b="1" i="0" u="none" strike="noStrike" kern="1200" cap="none" spc="0" normalizeH="0" baseline="0" noProof="0" dirty="0" err="1">
                <a:ln>
                  <a:noFill/>
                </a:ln>
                <a:solidFill>
                  <a:schemeClr val="tx1"/>
                </a:solidFill>
                <a:effectLst/>
                <a:uLnTx/>
                <a:uFillTx/>
                <a:latin typeface="Arial"/>
                <a:ea typeface="+mn-ea"/>
                <a:cs typeface="+mn-cs"/>
              </a:rPr>
              <a:t>wc</a:t>
            </a:r>
            <a:r>
              <a:rPr kumimoji="0" lang="en-IN" sz="1800" b="1" i="0" u="none" strike="noStrike" kern="1200" cap="none" spc="0" normalizeH="0" baseline="0" noProof="0" dirty="0">
                <a:ln>
                  <a:noFill/>
                </a:ln>
                <a:solidFill>
                  <a:schemeClr val="tx1"/>
                </a:solidFill>
                <a:effectLst/>
                <a:uLnTx/>
                <a:uFillTx/>
                <a:latin typeface="Arial"/>
                <a:ea typeface="+mn-ea"/>
                <a:cs typeface="+mn-cs"/>
              </a:rPr>
              <a:t> -l</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1800" b="0" i="0" u="none" strike="noStrike" kern="1200" cap="none" spc="0" normalizeH="0" baseline="0" noProof="0" dirty="0">
              <a:ln>
                <a:noFill/>
              </a:ln>
              <a:solidFill>
                <a:schemeClr val="tx1"/>
              </a:solidFill>
              <a:effectLst/>
              <a:uLnTx/>
              <a:uFillTx/>
              <a:latin typeface="Arial"/>
              <a:ea typeface="+mn-ea"/>
              <a:cs typeface="Arial"/>
            </a:endParaRPr>
          </a:p>
        </p:txBody>
      </p:sp>
      <p:sp>
        <p:nvSpPr>
          <p:cNvPr id="5" name="Slide Number Placeholder 4">
            <a:extLst>
              <a:ext uri="{FF2B5EF4-FFF2-40B4-BE49-F238E27FC236}">
                <a16:creationId xmlns="" xmlns:a16="http://schemas.microsoft.com/office/drawing/2014/main" id="{37613A26-9426-46A9-93E3-6AA094C5D152}"/>
              </a:ext>
            </a:extLst>
          </p:cNvPr>
          <p:cNvSpPr>
            <a:spLocks noGrp="1"/>
          </p:cNvSpPr>
          <p:nvPr>
            <p:ph type="sldNum" sz="quarter" idx="12"/>
          </p:nvPr>
        </p:nvSpPr>
        <p:spPr/>
        <p:txBody>
          <a:bodyPr/>
          <a:lstStyle/>
          <a:p>
            <a:fld id="{141F685C-1888-4873-A039-0EDFAC3C950D}" type="slidenum">
              <a:rPr lang="en-IN" smtClean="0"/>
              <a:t>16</a:t>
            </a:fld>
            <a:endParaRPr lang="en-IN"/>
          </a:p>
        </p:txBody>
      </p:sp>
    </p:spTree>
    <p:extLst>
      <p:ext uri="{BB962C8B-B14F-4D97-AF65-F5344CB8AC3E}">
        <p14:creationId xmlns:p14="http://schemas.microsoft.com/office/powerpoint/2010/main" val="29456694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0ED012-8ED7-4507-8CA9-87885076E881}"/>
              </a:ext>
            </a:extLst>
          </p:cNvPr>
          <p:cNvSpPr>
            <a:spLocks noGrp="1"/>
          </p:cNvSpPr>
          <p:nvPr>
            <p:ph type="title"/>
          </p:nvPr>
        </p:nvSpPr>
        <p:spPr>
          <a:xfrm>
            <a:off x="133407" y="173183"/>
            <a:ext cx="10515600" cy="665018"/>
          </a:xfrm>
        </p:spPr>
        <p:txBody>
          <a:bodyPr>
            <a:normAutofit/>
          </a:bodyPr>
          <a:lstStyle/>
          <a:p>
            <a:pPr marL="231775" lvl="0" indent="-231775" defTabSz="457200">
              <a:lnSpc>
                <a:spcPct val="100000"/>
              </a:lnSpc>
            </a:pPr>
            <a:r>
              <a:rPr lang="en-US" sz="3000" b="1" dirty="0">
                <a:latin typeface="Arial"/>
                <a:ea typeface="+mn-ea"/>
                <a:cs typeface="Arial"/>
              </a:rPr>
              <a:t>Command Line Argument</a:t>
            </a:r>
            <a:endParaRPr lang="en-IN" dirty="0"/>
          </a:p>
        </p:txBody>
      </p:sp>
      <p:sp>
        <p:nvSpPr>
          <p:cNvPr id="3" name="Text Placeholder 2">
            <a:extLst>
              <a:ext uri="{FF2B5EF4-FFF2-40B4-BE49-F238E27FC236}">
                <a16:creationId xmlns="" xmlns:a16="http://schemas.microsoft.com/office/drawing/2014/main" id="{4105F096-C047-4415-ABD0-C4E0A4FDD293}"/>
              </a:ext>
            </a:extLst>
          </p:cNvPr>
          <p:cNvSpPr txBox="1">
            <a:spLocks/>
          </p:cNvSpPr>
          <p:nvPr/>
        </p:nvSpPr>
        <p:spPr>
          <a:xfrm>
            <a:off x="457200" y="1360488"/>
            <a:ext cx="11249891" cy="4473575"/>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90000"/>
              </a:lnSpc>
              <a:spcBef>
                <a:spcPct val="20000"/>
              </a:spcBef>
              <a:spcAft>
                <a:spcPts val="0"/>
              </a:spcAft>
              <a:buClr>
                <a:srgbClr val="0070C0"/>
              </a:buClr>
              <a:buSzTx/>
              <a:buFont typeface="Arial"/>
              <a:buChar char="•"/>
              <a:tabLst/>
              <a:defRPr/>
            </a:pPr>
            <a:r>
              <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Accepting arguments to your script can allow you to make a script more flexible.</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Char char="•"/>
              <a:tabLst/>
              <a:defRPr/>
            </a:pPr>
            <a:endPar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231775" marR="0" lvl="0" indent="-231775" algn="l" defTabSz="457200" rtl="0" eaLnBrk="1" fontAlgn="auto" latinLnBrk="0" hangingPunct="1">
              <a:lnSpc>
                <a:spcPct val="90000"/>
              </a:lnSpc>
              <a:spcBef>
                <a:spcPct val="20000"/>
              </a:spcBef>
              <a:spcAft>
                <a:spcPts val="0"/>
              </a:spcAft>
              <a:buClr>
                <a:srgbClr val="0070C0"/>
              </a:buClr>
              <a:buSzTx/>
              <a:buFont typeface="Wingdings" pitchFamily="2" charset="2"/>
              <a:buChar char="Ø"/>
              <a:tabLst/>
              <a:defRPr/>
            </a:pPr>
            <a:r>
              <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The variables $1, $2, $3 etc. Refer to the arguments given in the order</a:t>
            </a:r>
          </a:p>
          <a:p>
            <a:pPr marL="231775" marR="0" lvl="0" indent="-231775" algn="l" defTabSz="457200" rtl="0" eaLnBrk="1" fontAlgn="auto" latinLnBrk="0" hangingPunct="1">
              <a:lnSpc>
                <a:spcPct val="90000"/>
              </a:lnSpc>
              <a:spcBef>
                <a:spcPct val="20000"/>
              </a:spcBef>
              <a:spcAft>
                <a:spcPts val="0"/>
              </a:spcAft>
              <a:buClr>
                <a:srgbClr val="0070C0"/>
              </a:buClr>
              <a:buSzTx/>
              <a:buFont typeface="Wingdings" pitchFamily="2" charset="2"/>
              <a:buChar char="Ø"/>
              <a:tabLst/>
              <a:defRPr/>
            </a:pPr>
            <a:endPar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231775" marR="0" lvl="0" indent="-231775" algn="l" defTabSz="457200" rtl="0" eaLnBrk="1" fontAlgn="auto" latinLnBrk="0" hangingPunct="1">
              <a:lnSpc>
                <a:spcPct val="90000"/>
              </a:lnSpc>
              <a:spcBef>
                <a:spcPct val="20000"/>
              </a:spcBef>
              <a:spcAft>
                <a:spcPts val="0"/>
              </a:spcAft>
              <a:buClr>
                <a:srgbClr val="0070C0"/>
              </a:buClr>
              <a:buSzTx/>
              <a:buFont typeface="Wingdings" pitchFamily="2" charset="2"/>
              <a:buChar char="Ø"/>
              <a:tabLst/>
              <a:defRPr/>
            </a:pPr>
            <a:r>
              <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The variables $@ refers to the complete string of arguments</a:t>
            </a:r>
          </a:p>
          <a:p>
            <a:pPr marL="231775" marR="0" lvl="0" indent="-231775" algn="l" defTabSz="457200" rtl="0" eaLnBrk="1" fontAlgn="auto" latinLnBrk="0" hangingPunct="1">
              <a:lnSpc>
                <a:spcPct val="90000"/>
              </a:lnSpc>
              <a:spcBef>
                <a:spcPct val="20000"/>
              </a:spcBef>
              <a:spcAft>
                <a:spcPts val="0"/>
              </a:spcAft>
              <a:buClr>
                <a:srgbClr val="0070C0"/>
              </a:buClr>
              <a:buSzTx/>
              <a:buFont typeface="Wingdings" pitchFamily="2" charset="2"/>
              <a:buChar char="Ø"/>
              <a:tabLst/>
              <a:defRPr/>
            </a:pPr>
            <a:endPar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231775" marR="0" lvl="0" indent="-231775" algn="l" defTabSz="457200" rtl="0" eaLnBrk="1" fontAlgn="auto" latinLnBrk="0" hangingPunct="1">
              <a:lnSpc>
                <a:spcPct val="90000"/>
              </a:lnSpc>
              <a:spcBef>
                <a:spcPct val="20000"/>
              </a:spcBef>
              <a:spcAft>
                <a:spcPts val="0"/>
              </a:spcAft>
              <a:buClr>
                <a:srgbClr val="0070C0"/>
              </a:buClr>
              <a:buSzTx/>
              <a:buFont typeface="Wingdings" pitchFamily="2" charset="2"/>
              <a:buChar char="Ø"/>
              <a:tabLst/>
              <a:defRPr/>
            </a:pPr>
            <a:r>
              <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The variable $# will give the number of arguments given</a:t>
            </a:r>
            <a:endParaRPr kumimoji="0" lang="en-IN" sz="2200" b="0" i="0" u="none" strike="noStrike" kern="1200" cap="none" spc="0" normalizeH="0" baseline="0" noProof="0" dirty="0">
              <a:ln>
                <a:noFill/>
              </a:ln>
              <a:solidFill>
                <a:schemeClr val="tx1"/>
              </a:solidFill>
              <a:effectLst/>
              <a:uLnTx/>
              <a:uFillTx/>
              <a:latin typeface="Arial"/>
              <a:ea typeface="+mn-ea"/>
            </a:endParaRPr>
          </a:p>
        </p:txBody>
      </p:sp>
      <p:sp>
        <p:nvSpPr>
          <p:cNvPr id="5" name="Slide Number Placeholder 4">
            <a:extLst>
              <a:ext uri="{FF2B5EF4-FFF2-40B4-BE49-F238E27FC236}">
                <a16:creationId xmlns="" xmlns:a16="http://schemas.microsoft.com/office/drawing/2014/main" id="{B03E4E08-5E35-4673-945F-A95F07B63202}"/>
              </a:ext>
            </a:extLst>
          </p:cNvPr>
          <p:cNvSpPr>
            <a:spLocks noGrp="1"/>
          </p:cNvSpPr>
          <p:nvPr>
            <p:ph type="sldNum" sz="quarter" idx="12"/>
          </p:nvPr>
        </p:nvSpPr>
        <p:spPr/>
        <p:txBody>
          <a:bodyPr/>
          <a:lstStyle/>
          <a:p>
            <a:fld id="{141F685C-1888-4873-A039-0EDFAC3C950D}" type="slidenum">
              <a:rPr lang="en-IN" smtClean="0"/>
              <a:t>17</a:t>
            </a:fld>
            <a:endParaRPr lang="en-IN"/>
          </a:p>
        </p:txBody>
      </p:sp>
    </p:spTree>
    <p:extLst>
      <p:ext uri="{BB962C8B-B14F-4D97-AF65-F5344CB8AC3E}">
        <p14:creationId xmlns:p14="http://schemas.microsoft.com/office/powerpoint/2010/main" val="12991864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0ED012-8ED7-4507-8CA9-87885076E881}"/>
              </a:ext>
            </a:extLst>
          </p:cNvPr>
          <p:cNvSpPr>
            <a:spLocks noGrp="1"/>
          </p:cNvSpPr>
          <p:nvPr>
            <p:ph type="title"/>
          </p:nvPr>
        </p:nvSpPr>
        <p:spPr>
          <a:xfrm>
            <a:off x="94078" y="196646"/>
            <a:ext cx="10515600" cy="665018"/>
          </a:xfrm>
        </p:spPr>
        <p:txBody>
          <a:bodyPr>
            <a:normAutofit/>
          </a:bodyPr>
          <a:lstStyle/>
          <a:p>
            <a:pPr marL="231775" lvl="0" indent="-231775" defTabSz="457200">
              <a:lnSpc>
                <a:spcPct val="100000"/>
              </a:lnSpc>
            </a:pPr>
            <a:r>
              <a:rPr lang="en-US" sz="3000" b="1" dirty="0">
                <a:latin typeface="Arial"/>
                <a:ea typeface="+mn-ea"/>
                <a:cs typeface="Arial"/>
              </a:rPr>
              <a:t>Language Constructs</a:t>
            </a:r>
            <a:endParaRPr lang="en-IN" dirty="0"/>
          </a:p>
        </p:txBody>
      </p:sp>
      <p:sp>
        <p:nvSpPr>
          <p:cNvPr id="3" name="Text Placeholder 2">
            <a:extLst>
              <a:ext uri="{FF2B5EF4-FFF2-40B4-BE49-F238E27FC236}">
                <a16:creationId xmlns="" xmlns:a16="http://schemas.microsoft.com/office/drawing/2014/main" id="{95094767-CF83-4F2E-8652-3976D933ED2D}"/>
              </a:ext>
            </a:extLst>
          </p:cNvPr>
          <p:cNvSpPr txBox="1">
            <a:spLocks/>
          </p:cNvSpPr>
          <p:nvPr/>
        </p:nvSpPr>
        <p:spPr>
          <a:xfrm>
            <a:off x="215899" y="1360488"/>
            <a:ext cx="11033991" cy="5002212"/>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The shell script language, like other programming languages, has constructs for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Conditional execution (if-then-else; while)</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Iterative execution (for loop)</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A switch statement</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Debug Mode</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1" i="0" u="none" strike="noStrike" kern="1200" cap="none" spc="0" normalizeH="0" baseline="0" noProof="0" dirty="0">
                <a:ln>
                  <a:noFill/>
                </a:ln>
                <a:solidFill>
                  <a:schemeClr val="tx1"/>
                </a:solidFill>
                <a:effectLst/>
                <a:uLnTx/>
                <a:uFillTx/>
                <a:latin typeface="Arial"/>
                <a:ea typeface="+mn-ea"/>
                <a:cs typeface="Arial"/>
              </a:rPr>
              <a:t>  -X </a:t>
            </a:r>
            <a:r>
              <a:rPr kumimoji="0" lang="en-IN" sz="2200" b="0" i="0" u="none" strike="noStrike" kern="1200" cap="none" spc="0" normalizeH="0" baseline="0" noProof="0" dirty="0">
                <a:ln>
                  <a:noFill/>
                </a:ln>
                <a:solidFill>
                  <a:schemeClr val="tx1"/>
                </a:solidFill>
                <a:effectLst/>
                <a:uLnTx/>
                <a:uFillTx/>
                <a:latin typeface="Arial"/>
                <a:ea typeface="+mn-ea"/>
                <a:cs typeface="Arial"/>
              </a:rPr>
              <a:t>Displays the line after interpreting meta characters and variables</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1" i="0" u="none" strike="noStrike" kern="1200" cap="none" spc="0" normalizeH="0" baseline="0" noProof="0" dirty="0">
                <a:ln>
                  <a:noFill/>
                </a:ln>
                <a:solidFill>
                  <a:schemeClr val="tx1"/>
                </a:solidFill>
                <a:effectLst/>
                <a:uLnTx/>
                <a:uFillTx/>
                <a:latin typeface="Arial"/>
                <a:ea typeface="+mn-ea"/>
                <a:cs typeface="Arial"/>
              </a:rPr>
              <a:t>  -V </a:t>
            </a:r>
            <a:r>
              <a:rPr kumimoji="0" lang="en-IN" sz="2200" b="0" i="0" u="none" strike="noStrike" kern="1200" cap="none" spc="0" normalizeH="0" baseline="0" noProof="0" dirty="0">
                <a:ln>
                  <a:noFill/>
                </a:ln>
                <a:solidFill>
                  <a:schemeClr val="tx1"/>
                </a:solidFill>
                <a:effectLst/>
                <a:uLnTx/>
                <a:uFillTx/>
                <a:latin typeface="Arial"/>
                <a:ea typeface="+mn-ea"/>
                <a:cs typeface="Arial"/>
              </a:rPr>
              <a:t>Displays the line before interpreting meta characters and variable</a:t>
            </a:r>
          </a:p>
        </p:txBody>
      </p:sp>
      <p:sp>
        <p:nvSpPr>
          <p:cNvPr id="5" name="Slide Number Placeholder 4">
            <a:extLst>
              <a:ext uri="{FF2B5EF4-FFF2-40B4-BE49-F238E27FC236}">
                <a16:creationId xmlns="" xmlns:a16="http://schemas.microsoft.com/office/drawing/2014/main" id="{6D7FEA50-CEB6-4AD0-B500-66296E7C9B76}"/>
              </a:ext>
            </a:extLst>
          </p:cNvPr>
          <p:cNvSpPr>
            <a:spLocks noGrp="1"/>
          </p:cNvSpPr>
          <p:nvPr>
            <p:ph type="sldNum" sz="quarter" idx="12"/>
          </p:nvPr>
        </p:nvSpPr>
        <p:spPr/>
        <p:txBody>
          <a:bodyPr/>
          <a:lstStyle/>
          <a:p>
            <a:fld id="{141F685C-1888-4873-A039-0EDFAC3C950D}" type="slidenum">
              <a:rPr lang="en-IN" smtClean="0"/>
              <a:t>18</a:t>
            </a:fld>
            <a:endParaRPr lang="en-IN"/>
          </a:p>
        </p:txBody>
      </p:sp>
    </p:spTree>
    <p:extLst>
      <p:ext uri="{BB962C8B-B14F-4D97-AF65-F5344CB8AC3E}">
        <p14:creationId xmlns:p14="http://schemas.microsoft.com/office/powerpoint/2010/main" val="17332150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0ED012-8ED7-4507-8CA9-87885076E881}"/>
              </a:ext>
            </a:extLst>
          </p:cNvPr>
          <p:cNvSpPr>
            <a:spLocks noGrp="1"/>
          </p:cNvSpPr>
          <p:nvPr>
            <p:ph type="title"/>
          </p:nvPr>
        </p:nvSpPr>
        <p:spPr>
          <a:xfrm>
            <a:off x="94077" y="173183"/>
            <a:ext cx="10515600" cy="665018"/>
          </a:xfrm>
        </p:spPr>
        <p:txBody>
          <a:bodyPr>
            <a:normAutofit/>
          </a:bodyPr>
          <a:lstStyle/>
          <a:p>
            <a:pPr marL="231775" lvl="0" indent="-231775" defTabSz="457200">
              <a:lnSpc>
                <a:spcPct val="100000"/>
              </a:lnSpc>
            </a:pPr>
            <a:r>
              <a:rPr lang="en-US" sz="3000" b="1" dirty="0">
                <a:latin typeface="Arial"/>
                <a:ea typeface="+mn-ea"/>
                <a:cs typeface="Arial"/>
              </a:rPr>
              <a:t>Conditional Statement</a:t>
            </a:r>
            <a:endParaRPr lang="en-IN" dirty="0"/>
          </a:p>
        </p:txBody>
      </p:sp>
      <p:sp>
        <p:nvSpPr>
          <p:cNvPr id="3" name="Text Placeholder 2">
            <a:extLst>
              <a:ext uri="{FF2B5EF4-FFF2-40B4-BE49-F238E27FC236}">
                <a16:creationId xmlns="" xmlns:a16="http://schemas.microsoft.com/office/drawing/2014/main" id="{F63104E5-E038-4759-B513-7CCD414CF097}"/>
              </a:ext>
            </a:extLst>
          </p:cNvPr>
          <p:cNvSpPr txBox="1">
            <a:spLocks/>
          </p:cNvSpPr>
          <p:nvPr/>
        </p:nvSpPr>
        <p:spPr>
          <a:xfrm>
            <a:off x="457200" y="1360488"/>
            <a:ext cx="11000509" cy="4473575"/>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Arial"/>
              </a:rPr>
              <a:t>The simplest flow control statement is the </a:t>
            </a:r>
            <a:r>
              <a:rPr kumimoji="0" lang="en-IN" sz="2400" b="1" i="0" u="none" strike="noStrike" kern="1200" cap="none" spc="0" normalizeH="0" baseline="0" noProof="0" dirty="0">
                <a:ln>
                  <a:noFill/>
                </a:ln>
                <a:solidFill>
                  <a:schemeClr val="tx1"/>
                </a:solidFill>
                <a:effectLst/>
                <a:uLnTx/>
                <a:uFillTx/>
                <a:latin typeface="Times New Roman" pitchFamily="18" charset="0"/>
                <a:ea typeface="+mn-ea"/>
                <a:cs typeface="Arial"/>
              </a:rPr>
              <a:t>if statement</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#!/bin/bash</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age=29</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if [$age –</a:t>
            </a:r>
            <a:r>
              <a:rPr kumimoji="0" lang="en-IN" sz="2000" b="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lt</a:t>
            </a: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30 ]</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then </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echo “you are still under 30”</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fi</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endPar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./if.sh</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IN" sz="20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you are still under 30</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p:txBody>
      </p:sp>
      <p:sp>
        <p:nvSpPr>
          <p:cNvPr id="5" name="Slide Number Placeholder 4">
            <a:extLst>
              <a:ext uri="{FF2B5EF4-FFF2-40B4-BE49-F238E27FC236}">
                <a16:creationId xmlns="" xmlns:a16="http://schemas.microsoft.com/office/drawing/2014/main" id="{EAC248E0-EFAE-499A-A485-5D6DB11EAFDE}"/>
              </a:ext>
            </a:extLst>
          </p:cNvPr>
          <p:cNvSpPr>
            <a:spLocks noGrp="1"/>
          </p:cNvSpPr>
          <p:nvPr>
            <p:ph type="sldNum" sz="quarter" idx="12"/>
          </p:nvPr>
        </p:nvSpPr>
        <p:spPr/>
        <p:txBody>
          <a:bodyPr/>
          <a:lstStyle/>
          <a:p>
            <a:fld id="{141F685C-1888-4873-A039-0EDFAC3C950D}" type="slidenum">
              <a:rPr lang="en-IN" smtClean="0"/>
              <a:t>19</a:t>
            </a:fld>
            <a:endParaRPr lang="en-IN"/>
          </a:p>
        </p:txBody>
      </p:sp>
    </p:spTree>
    <p:extLst>
      <p:ext uri="{BB962C8B-B14F-4D97-AF65-F5344CB8AC3E}">
        <p14:creationId xmlns:p14="http://schemas.microsoft.com/office/powerpoint/2010/main" val="1989477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10817" y="-205408"/>
            <a:ext cx="779303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800" b="1">
                <a:solidFill>
                  <a:srgbClr val="1C3D94"/>
                </a:solidFill>
                <a:latin typeface="Arial" panose="020B0604020202020204" pitchFamily="34" charset="0"/>
                <a:cs typeface="Arial" panose="020B0604020202020204" pitchFamily="34" charset="0"/>
              </a:defRPr>
            </a:lvl1pPr>
            <a:lvl2pPr>
              <a:defRPr sz="2800" b="1">
                <a:solidFill>
                  <a:srgbClr val="1C3D94"/>
                </a:solidFill>
                <a:latin typeface="Arial" panose="020B0604020202020204" pitchFamily="34" charset="0"/>
                <a:cs typeface="Arial" panose="020B0604020202020204" pitchFamily="34" charset="0"/>
              </a:defRPr>
            </a:lvl2pPr>
            <a:lvl3pPr>
              <a:defRPr sz="2800" b="1">
                <a:solidFill>
                  <a:srgbClr val="1C3D94"/>
                </a:solidFill>
                <a:latin typeface="Arial" panose="020B0604020202020204" pitchFamily="34" charset="0"/>
                <a:cs typeface="Arial" panose="020B0604020202020204" pitchFamily="34" charset="0"/>
              </a:defRPr>
            </a:lvl3pPr>
            <a:lvl4pPr>
              <a:defRPr sz="2800" b="1">
                <a:solidFill>
                  <a:srgbClr val="1C3D94"/>
                </a:solidFill>
                <a:latin typeface="Arial" panose="020B0604020202020204" pitchFamily="34" charset="0"/>
                <a:cs typeface="Arial" panose="020B0604020202020204" pitchFamily="34" charset="0"/>
              </a:defRPr>
            </a:lvl4pPr>
            <a:lvl5pPr>
              <a:defRPr sz="2800" b="1">
                <a:solidFill>
                  <a:srgbClr val="1C3D94"/>
                </a:solidFill>
                <a:latin typeface="Arial" panose="020B0604020202020204" pitchFamily="34" charset="0"/>
                <a:cs typeface="Arial" panose="020B0604020202020204" pitchFamily="34" charset="0"/>
              </a:defRPr>
            </a:lvl5pPr>
            <a:lvl6pPr marL="457200" fontAlgn="base">
              <a:spcBef>
                <a:spcPct val="0"/>
              </a:spcBef>
              <a:spcAft>
                <a:spcPct val="0"/>
              </a:spcAft>
              <a:defRPr sz="2800" b="1">
                <a:solidFill>
                  <a:srgbClr val="1C3D94"/>
                </a:solidFill>
                <a:latin typeface="Arial" panose="020B0604020202020204" pitchFamily="34" charset="0"/>
                <a:cs typeface="Arial" panose="020B0604020202020204" pitchFamily="34" charset="0"/>
              </a:defRPr>
            </a:lvl6pPr>
            <a:lvl7pPr marL="914400" fontAlgn="base">
              <a:spcBef>
                <a:spcPct val="0"/>
              </a:spcBef>
              <a:spcAft>
                <a:spcPct val="0"/>
              </a:spcAft>
              <a:defRPr sz="2800" b="1">
                <a:solidFill>
                  <a:srgbClr val="1C3D94"/>
                </a:solidFill>
                <a:latin typeface="Arial" panose="020B0604020202020204" pitchFamily="34" charset="0"/>
                <a:cs typeface="Arial" panose="020B0604020202020204" pitchFamily="34" charset="0"/>
              </a:defRPr>
            </a:lvl7pPr>
            <a:lvl8pPr marL="1371600" fontAlgn="base">
              <a:spcBef>
                <a:spcPct val="0"/>
              </a:spcBef>
              <a:spcAft>
                <a:spcPct val="0"/>
              </a:spcAft>
              <a:defRPr sz="2800" b="1">
                <a:solidFill>
                  <a:srgbClr val="1C3D94"/>
                </a:solidFill>
                <a:latin typeface="Arial" panose="020B0604020202020204" pitchFamily="34" charset="0"/>
                <a:cs typeface="Arial" panose="020B0604020202020204" pitchFamily="34" charset="0"/>
              </a:defRPr>
            </a:lvl8pPr>
            <a:lvl9pPr marL="1828800" fontAlgn="base">
              <a:spcBef>
                <a:spcPct val="0"/>
              </a:spcBef>
              <a:spcAft>
                <a:spcPct val="0"/>
              </a:spcAft>
              <a:defRPr sz="2800" b="1">
                <a:solidFill>
                  <a:srgbClr val="1C3D94"/>
                </a:solidFill>
                <a:latin typeface="Arial" panose="020B0604020202020204" pitchFamily="34" charset="0"/>
                <a:cs typeface="Arial" panose="020B0604020202020204" pitchFamily="34" charset="0"/>
              </a:defRPr>
            </a:lvl9pPr>
          </a:lstStyle>
          <a:p>
            <a:r>
              <a:rPr lang="en-US" altLang="en-US" sz="4400" dirty="0">
                <a:solidFill>
                  <a:schemeClr val="tx1"/>
                </a:solidFill>
                <a:latin typeface="+mn-lt"/>
              </a:rPr>
              <a:t>Name History</a:t>
            </a:r>
          </a:p>
        </p:txBody>
      </p:sp>
      <p:sp>
        <p:nvSpPr>
          <p:cNvPr id="38915" name="Rectangle 3"/>
          <p:cNvSpPr>
            <a:spLocks noChangeArrowheads="1"/>
          </p:cNvSpPr>
          <p:nvPr/>
        </p:nvSpPr>
        <p:spPr bwMode="auto">
          <a:xfrm>
            <a:off x="188843" y="1169505"/>
            <a:ext cx="5516218" cy="4068417"/>
          </a:xfrm>
          <a:prstGeom prst="rect">
            <a:avLst/>
          </a:prstGeom>
          <a:solidFill>
            <a:schemeClr val="accent3">
              <a:lumMod val="20000"/>
              <a:lumOff val="80000"/>
            </a:schemeClr>
          </a:solidFill>
          <a:ln>
            <a:noFill/>
          </a:ln>
          <a:effectLst/>
        </p:spPr>
        <p:txBody>
          <a:bodyPr/>
          <a:lstStyle>
            <a:lvl1pPr marL="342900" indent="-342900">
              <a:spcBef>
                <a:spcPct val="20000"/>
              </a:spcBef>
              <a:buClr>
                <a:srgbClr val="CC3300"/>
              </a:buClr>
              <a:buFont typeface="Wingdings" panose="05000000000000000000" pitchFamily="2" charset="2"/>
              <a:buChar char="§"/>
              <a:defRPr sz="2400">
                <a:solidFill>
                  <a:srgbClr val="993300"/>
                </a:solidFill>
                <a:latin typeface="Arial" panose="020B0604020202020204" pitchFamily="34" charset="0"/>
                <a:cs typeface="Arial" panose="020B0604020202020204" pitchFamily="34" charset="0"/>
              </a:defRPr>
            </a:lvl1pPr>
            <a:lvl2pPr marL="742950" indent="-285750">
              <a:spcBef>
                <a:spcPct val="20000"/>
              </a:spcBef>
              <a:buClr>
                <a:srgbClr val="CC3300"/>
              </a:buClr>
              <a:buSzPct val="125000"/>
              <a:buFont typeface="Arial" panose="020B0604020202020204" pitchFamily="34" charset="0"/>
              <a:buChar char="–"/>
              <a:defRPr sz="2000">
                <a:solidFill>
                  <a:srgbClr val="333300"/>
                </a:solidFill>
                <a:latin typeface="Arial" panose="020B0604020202020204" pitchFamily="34" charset="0"/>
                <a:cs typeface="Arial" panose="020B0604020202020204" pitchFamily="34" charset="0"/>
              </a:defRPr>
            </a:lvl2pPr>
            <a:lvl3pPr marL="1143000" indent="-228600">
              <a:spcBef>
                <a:spcPct val="20000"/>
              </a:spcBef>
              <a:buChar char="•"/>
              <a:defRPr>
                <a:solidFill>
                  <a:srgbClr val="006600"/>
                </a:solidFill>
                <a:latin typeface="Arial" panose="020B0604020202020204" pitchFamily="34" charset="0"/>
                <a:cs typeface="Arial" panose="020B0604020202020204" pitchFamily="34" charset="0"/>
              </a:defRPr>
            </a:lvl3pPr>
            <a:lvl4pPr marL="1600200" indent="-228600">
              <a:spcBef>
                <a:spcPct val="20000"/>
              </a:spcBef>
              <a:buChar char="o"/>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1400">
                <a:solidFill>
                  <a:srgbClr val="000066"/>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9pPr>
          </a:lstStyle>
          <a:p>
            <a:pPr algn="just"/>
            <a:r>
              <a:rPr lang="en-US" altLang="en-US" sz="2800" b="1" dirty="0"/>
              <a:t>UNIX</a:t>
            </a:r>
          </a:p>
          <a:p>
            <a:pPr algn="just"/>
            <a:endParaRPr lang="en-US" altLang="en-US" sz="2800" b="1" dirty="0"/>
          </a:p>
          <a:p>
            <a:pPr lvl="1" algn="just"/>
            <a:r>
              <a:rPr lang="en-US" altLang="en-US" sz="2400" b="1" dirty="0">
                <a:latin typeface="+mn-lt"/>
              </a:rPr>
              <a:t>The multitasking operating system PDP-7 supported two simultaneous users and Brian Kernighan humorously called it UNICS for the </a:t>
            </a:r>
            <a:r>
              <a:rPr lang="en-US" altLang="en-US" sz="2400" b="1" dirty="0" err="1">
                <a:latin typeface="+mn-lt"/>
              </a:rPr>
              <a:t>uniplexed</a:t>
            </a:r>
            <a:r>
              <a:rPr lang="en-US" altLang="en-US" sz="2400" b="1" dirty="0">
                <a:latin typeface="+mn-lt"/>
              </a:rPr>
              <a:t> Information and computing system. The name was changed to UNIX in 1970.</a:t>
            </a:r>
          </a:p>
          <a:p>
            <a:pPr lvl="1"/>
            <a:endParaRPr lang="en-US" altLang="en-US" sz="2400" b="1" dirty="0"/>
          </a:p>
        </p:txBody>
      </p:sp>
      <p:sp>
        <p:nvSpPr>
          <p:cNvPr id="4" name="Rectangle 3"/>
          <p:cNvSpPr>
            <a:spLocks noChangeArrowheads="1"/>
          </p:cNvSpPr>
          <p:nvPr/>
        </p:nvSpPr>
        <p:spPr bwMode="auto">
          <a:xfrm>
            <a:off x="6105939" y="1169504"/>
            <a:ext cx="5652052" cy="4764157"/>
          </a:xfrm>
          <a:prstGeom prst="rect">
            <a:avLst/>
          </a:prstGeom>
          <a:solidFill>
            <a:schemeClr val="tx2">
              <a:lumMod val="10000"/>
              <a:lumOff val="90000"/>
            </a:schemeClr>
          </a:solidFill>
          <a:ln>
            <a:noFill/>
          </a:ln>
          <a:effectLst/>
        </p:spPr>
        <p:txBody>
          <a:bodyPr/>
          <a:lstStyle>
            <a:lvl1pPr marL="342900" indent="-342900">
              <a:spcBef>
                <a:spcPct val="20000"/>
              </a:spcBef>
              <a:buClr>
                <a:srgbClr val="CC3300"/>
              </a:buClr>
              <a:buFont typeface="Wingdings" panose="05000000000000000000" pitchFamily="2" charset="2"/>
              <a:buChar char="§"/>
              <a:defRPr sz="2400">
                <a:solidFill>
                  <a:srgbClr val="993300"/>
                </a:solidFill>
                <a:latin typeface="Arial" panose="020B0604020202020204" pitchFamily="34" charset="0"/>
                <a:cs typeface="Arial" panose="020B0604020202020204" pitchFamily="34" charset="0"/>
              </a:defRPr>
            </a:lvl1pPr>
            <a:lvl2pPr marL="742950" indent="-285750">
              <a:spcBef>
                <a:spcPct val="20000"/>
              </a:spcBef>
              <a:buClr>
                <a:srgbClr val="CC3300"/>
              </a:buClr>
              <a:buSzPct val="125000"/>
              <a:buFont typeface="Arial" panose="020B0604020202020204" pitchFamily="34" charset="0"/>
              <a:buChar char="–"/>
              <a:defRPr sz="2000">
                <a:solidFill>
                  <a:srgbClr val="333300"/>
                </a:solidFill>
                <a:latin typeface="Arial" panose="020B0604020202020204" pitchFamily="34" charset="0"/>
                <a:cs typeface="Arial" panose="020B0604020202020204" pitchFamily="34" charset="0"/>
              </a:defRPr>
            </a:lvl2pPr>
            <a:lvl3pPr marL="1143000" indent="-228600">
              <a:spcBef>
                <a:spcPct val="20000"/>
              </a:spcBef>
              <a:buChar char="•"/>
              <a:defRPr>
                <a:solidFill>
                  <a:srgbClr val="006600"/>
                </a:solidFill>
                <a:latin typeface="Arial" panose="020B0604020202020204" pitchFamily="34" charset="0"/>
                <a:cs typeface="Arial" panose="020B0604020202020204" pitchFamily="34" charset="0"/>
              </a:defRPr>
            </a:lvl3pPr>
            <a:lvl4pPr marL="1600200" indent="-228600">
              <a:spcBef>
                <a:spcPct val="20000"/>
              </a:spcBef>
              <a:buChar char="o"/>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1400">
                <a:solidFill>
                  <a:srgbClr val="000066"/>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9pPr>
          </a:lstStyle>
          <a:p>
            <a:pPr algn="just"/>
            <a:r>
              <a:rPr lang="en-US" altLang="en-US" sz="2800" b="1" dirty="0"/>
              <a:t>Linux</a:t>
            </a:r>
          </a:p>
          <a:p>
            <a:pPr algn="just"/>
            <a:endParaRPr lang="en-US" altLang="en-US" sz="2800" b="1" dirty="0"/>
          </a:p>
          <a:p>
            <a:pPr lvl="1" algn="just"/>
            <a:r>
              <a:rPr lang="en-IN" sz="2400" b="1" dirty="0">
                <a:latin typeface="+mn-lt"/>
              </a:rPr>
              <a:t>Started in 1991 by Linux Torvalds as a personal project to create a free OS Kernel. </a:t>
            </a:r>
          </a:p>
          <a:p>
            <a:pPr lvl="1" algn="just"/>
            <a:r>
              <a:rPr lang="en-IN" sz="2400" b="1" dirty="0">
                <a:latin typeface="+mn-lt"/>
              </a:rPr>
              <a:t>Published under GPL</a:t>
            </a:r>
          </a:p>
          <a:p>
            <a:pPr lvl="1" algn="just"/>
            <a:r>
              <a:rPr lang="en-IN" sz="2400" b="1" dirty="0">
                <a:latin typeface="+mn-lt"/>
              </a:rPr>
              <a:t>You can download the kernel sources code from </a:t>
            </a:r>
            <a:r>
              <a:rPr lang="en-IN" sz="2400" b="1" i="1" dirty="0">
                <a:latin typeface="+mn-lt"/>
              </a:rPr>
              <a:t>kernel.org</a:t>
            </a:r>
            <a:r>
              <a:rPr lang="en-IN" sz="2400" b="1" dirty="0">
                <a:latin typeface="+mn-lt"/>
              </a:rPr>
              <a:t>.</a:t>
            </a:r>
          </a:p>
          <a:p>
            <a:pPr lvl="1" algn="just"/>
            <a:r>
              <a:rPr lang="en-IN" sz="2400" b="1" dirty="0">
                <a:latin typeface="+mn-lt"/>
              </a:rPr>
              <a:t>You can check your running kernel version in Linux system by executing the command:      $ </a:t>
            </a:r>
            <a:r>
              <a:rPr lang="en-IN" sz="2400" b="1" dirty="0" err="1">
                <a:latin typeface="+mn-lt"/>
              </a:rPr>
              <a:t>uname</a:t>
            </a:r>
            <a:r>
              <a:rPr lang="en-IN" sz="2400" b="1" dirty="0">
                <a:latin typeface="+mn-lt"/>
              </a:rPr>
              <a:t> -r</a:t>
            </a:r>
          </a:p>
        </p:txBody>
      </p:sp>
      <p:sp>
        <p:nvSpPr>
          <p:cNvPr id="2" name="TextBox 1"/>
          <p:cNvSpPr txBox="1"/>
          <p:nvPr/>
        </p:nvSpPr>
        <p:spPr>
          <a:xfrm>
            <a:off x="188843" y="5533551"/>
            <a:ext cx="5516218" cy="400110"/>
          </a:xfrm>
          <a:prstGeom prst="rect">
            <a:avLst/>
          </a:prstGeom>
          <a:noFill/>
        </p:spPr>
        <p:txBody>
          <a:bodyPr wrap="square" rtlCol="0">
            <a:spAutoFit/>
          </a:bodyPr>
          <a:lstStyle/>
          <a:p>
            <a:r>
              <a:rPr lang="en-US" sz="2000" b="1" dirty="0" smtClean="0"/>
              <a:t>UNIX Variants: Linux, Solaris, AIX, HP-UX</a:t>
            </a:r>
            <a:endParaRPr lang="en-US" sz="2000" b="1" dirty="0"/>
          </a:p>
        </p:txBody>
      </p:sp>
    </p:spTree>
    <p:extLst>
      <p:ext uri="{BB962C8B-B14F-4D97-AF65-F5344CB8AC3E}">
        <p14:creationId xmlns:p14="http://schemas.microsoft.com/office/powerpoint/2010/main" val="15409636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0ED012-8ED7-4507-8CA9-87885076E881}"/>
              </a:ext>
            </a:extLst>
          </p:cNvPr>
          <p:cNvSpPr>
            <a:spLocks noGrp="1"/>
          </p:cNvSpPr>
          <p:nvPr>
            <p:ph type="title"/>
          </p:nvPr>
        </p:nvSpPr>
        <p:spPr>
          <a:xfrm>
            <a:off x="113742" y="158967"/>
            <a:ext cx="10515600" cy="665018"/>
          </a:xfrm>
        </p:spPr>
        <p:txBody>
          <a:bodyPr>
            <a:normAutofit/>
          </a:bodyPr>
          <a:lstStyle/>
          <a:p>
            <a:pPr marL="231775" lvl="0" indent="-231775" defTabSz="457200">
              <a:lnSpc>
                <a:spcPct val="100000"/>
              </a:lnSpc>
            </a:pPr>
            <a:r>
              <a:rPr lang="en-US" sz="3000" b="1" dirty="0">
                <a:latin typeface="Arial"/>
                <a:ea typeface="+mn-ea"/>
                <a:cs typeface="Arial"/>
              </a:rPr>
              <a:t>if, </a:t>
            </a:r>
            <a:r>
              <a:rPr lang="en-US" sz="3000" b="1" dirty="0" err="1">
                <a:latin typeface="Arial"/>
                <a:ea typeface="+mn-ea"/>
                <a:cs typeface="Arial"/>
              </a:rPr>
              <a:t>elseif</a:t>
            </a:r>
            <a:r>
              <a:rPr lang="en-US" sz="3000" b="1" dirty="0">
                <a:latin typeface="Arial"/>
                <a:ea typeface="+mn-ea"/>
                <a:cs typeface="Arial"/>
              </a:rPr>
              <a:t> and else</a:t>
            </a:r>
            <a:endParaRPr lang="en-IN" dirty="0"/>
          </a:p>
        </p:txBody>
      </p:sp>
      <p:sp>
        <p:nvSpPr>
          <p:cNvPr id="3" name="Rectangle 3">
            <a:extLst>
              <a:ext uri="{FF2B5EF4-FFF2-40B4-BE49-F238E27FC236}">
                <a16:creationId xmlns="" xmlns:a16="http://schemas.microsoft.com/office/drawing/2014/main" id="{110F8F55-158B-449E-BC83-0284A2E00F3B}"/>
              </a:ext>
            </a:extLst>
          </p:cNvPr>
          <p:cNvSpPr txBox="1">
            <a:spLocks/>
          </p:cNvSpPr>
          <p:nvPr/>
        </p:nvSpPr>
        <p:spPr>
          <a:xfrm>
            <a:off x="322613" y="1462936"/>
            <a:ext cx="8229600" cy="3886200"/>
          </a:xfrm>
          <a:prstGeom prst="rect">
            <a:avLst/>
          </a:prstGeom>
          <a:solidFill>
            <a:sysClr val="window" lastClr="FFFFFF"/>
          </a:solidFill>
        </p:spPr>
        <p:txBody>
          <a:bodyPr>
            <a:normAutofit fontScale="92500" lnSpcReduction="20000"/>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#!/bin/</a:t>
            </a:r>
            <a:r>
              <a:rPr kumimoji="0" lang="en-IN" sz="2400" b="0" i="0" u="none" strike="noStrike" kern="1200" cap="none" spc="0" normalizeH="0" baseline="0" noProof="0" dirty="0" err="1">
                <a:ln>
                  <a:noFill/>
                </a:ln>
                <a:solidFill>
                  <a:sysClr val="windowText" lastClr="000000"/>
                </a:solidFill>
                <a:effectLst/>
                <a:uLnTx/>
                <a:uFillTx/>
                <a:latin typeface="Times New Roman" pitchFamily="18" charset="0"/>
                <a:ea typeface="+mn-ea"/>
                <a:cs typeface="Times New Roman" pitchFamily="18" charset="0"/>
              </a:rPr>
              <a:t>sh</a:t>
            </a:r>
            <a:endPar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endParaRP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age=39</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if [$age –</a:t>
            </a:r>
            <a:r>
              <a:rPr kumimoji="0" lang="en-IN" sz="2400" b="0" i="0" u="none" strike="noStrike" kern="1200" cap="none" spc="0" normalizeH="0" baseline="0" noProof="0" dirty="0" err="1">
                <a:ln>
                  <a:noFill/>
                </a:ln>
                <a:solidFill>
                  <a:sysClr val="windowText" lastClr="000000"/>
                </a:solidFill>
                <a:effectLst/>
                <a:uLnTx/>
                <a:uFillTx/>
                <a:latin typeface="Times New Roman" pitchFamily="18" charset="0"/>
                <a:ea typeface="+mn-ea"/>
                <a:cs typeface="Times New Roman" pitchFamily="18" charset="0"/>
              </a:rPr>
              <a:t>lt</a:t>
            </a: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30]</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then</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echo “you ‘re still under 30”</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endPar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endParaRP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a:t>
            </a:r>
            <a:r>
              <a:rPr kumimoji="0" lang="en-IN" sz="2400" b="0" i="0" u="none" strike="noStrike" kern="1200" cap="none" spc="0" normalizeH="0" baseline="0" noProof="0" dirty="0" err="1">
                <a:ln>
                  <a:noFill/>
                </a:ln>
                <a:solidFill>
                  <a:sysClr val="windowText" lastClr="000000"/>
                </a:solidFill>
                <a:effectLst/>
                <a:uLnTx/>
                <a:uFillTx/>
                <a:latin typeface="Times New Roman" pitchFamily="18" charset="0"/>
                <a:ea typeface="+mn-ea"/>
                <a:cs typeface="Times New Roman" pitchFamily="18" charset="0"/>
              </a:rPr>
              <a:t>elif</a:t>
            </a: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 $age –</a:t>
            </a:r>
            <a:r>
              <a:rPr kumimoji="0" lang="en-IN" sz="2400" b="0" i="0" u="none" strike="noStrike" kern="1200" cap="none" spc="0" normalizeH="0" baseline="0" noProof="0" dirty="0" err="1">
                <a:ln>
                  <a:noFill/>
                </a:ln>
                <a:solidFill>
                  <a:sysClr val="windowText" lastClr="000000"/>
                </a:solidFill>
                <a:effectLst/>
                <a:uLnTx/>
                <a:uFillTx/>
                <a:latin typeface="Times New Roman" pitchFamily="18" charset="0"/>
                <a:ea typeface="+mn-ea"/>
                <a:cs typeface="Times New Roman" pitchFamily="18" charset="0"/>
              </a:rPr>
              <a:t>ge</a:t>
            </a: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30 –a $age –le 40]</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then</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echo “you are in your 30’s”</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else</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echo “you are 40 or over”</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fi </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Arial"/>
                <a:ea typeface="+mn-ea"/>
                <a:cs typeface="Arial"/>
              </a:rPr>
              <a:t> </a:t>
            </a:r>
          </a:p>
        </p:txBody>
      </p:sp>
      <p:sp>
        <p:nvSpPr>
          <p:cNvPr id="4" name="Text Box 4">
            <a:extLst>
              <a:ext uri="{FF2B5EF4-FFF2-40B4-BE49-F238E27FC236}">
                <a16:creationId xmlns="" xmlns:a16="http://schemas.microsoft.com/office/drawing/2014/main" id="{50AE16D0-A934-46BD-A51F-8EFCC4F3DCD4}"/>
              </a:ext>
            </a:extLst>
          </p:cNvPr>
          <p:cNvSpPr txBox="1">
            <a:spLocks noChangeArrowheads="1"/>
          </p:cNvSpPr>
          <p:nvPr/>
        </p:nvSpPr>
        <p:spPr bwMode="auto">
          <a:xfrm>
            <a:off x="5029200" y="1332092"/>
            <a:ext cx="3429000" cy="915988"/>
          </a:xfrm>
          <a:prstGeom prst="rect">
            <a:avLst/>
          </a:prstGeom>
          <a:solidFill>
            <a:schemeClr val="accent2">
              <a:lumMod val="20000"/>
              <a:lumOff val="80000"/>
            </a:schemeClr>
          </a:solidFill>
          <a:ln>
            <a:noFill/>
          </a:ln>
          <a:effectLst/>
          <a:extLst/>
        </p:spPr>
        <p:txBody>
          <a:bodyPr wrap="square">
            <a:spAutoFit/>
          </a:bodyPr>
          <a:lstStyle>
            <a:lvl1pPr eaLnBrk="0" hangingPunct="0">
              <a:defRPr sz="2400">
                <a:solidFill>
                  <a:schemeClr val="tx1"/>
                </a:solidFill>
                <a:latin typeface="Arial" pitchFamily="34" charset="0"/>
                <a:cs typeface="Times New Roman" pitchFamily="18" charset="0"/>
              </a:defRPr>
            </a:lvl1pPr>
            <a:lvl2pPr marL="742950" indent="-285750" eaLnBrk="0" hangingPunct="0">
              <a:defRPr sz="2400">
                <a:solidFill>
                  <a:schemeClr val="tx1"/>
                </a:solidFill>
                <a:latin typeface="Arial" pitchFamily="34" charset="0"/>
                <a:cs typeface="Times New Roman" pitchFamily="18" charset="0"/>
              </a:defRPr>
            </a:lvl2pPr>
            <a:lvl3pPr marL="1143000" indent="-228600" eaLnBrk="0" hangingPunct="0">
              <a:defRPr sz="2400">
                <a:solidFill>
                  <a:schemeClr val="tx1"/>
                </a:solidFill>
                <a:latin typeface="Arial" pitchFamily="34" charset="0"/>
                <a:cs typeface="Times New Roman" pitchFamily="18" charset="0"/>
              </a:defRPr>
            </a:lvl3pPr>
            <a:lvl4pPr marL="1600200" indent="-228600" eaLnBrk="0" hangingPunct="0">
              <a:defRPr sz="2400">
                <a:solidFill>
                  <a:schemeClr val="tx1"/>
                </a:solidFill>
                <a:latin typeface="Arial" pitchFamily="34" charset="0"/>
                <a:cs typeface="Times New Roman" pitchFamily="18" charset="0"/>
              </a:defRPr>
            </a:lvl4pPr>
            <a:lvl5pPr marL="2057400" indent="-228600" eaLnBrk="0" hangingPunct="0">
              <a:defRPr sz="2400">
                <a:solidFill>
                  <a:schemeClr val="tx1"/>
                </a:solidFill>
                <a:latin typeface="Arial" pitchFamily="34" charset="0"/>
                <a:cs typeface="Times New Roman" pitchFamily="18" charset="0"/>
              </a:defRPr>
            </a:lvl5pPr>
            <a:lvl6pPr marL="25146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6pPr>
            <a:lvl7pPr marL="29718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7pPr>
            <a:lvl8pPr marL="34290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8pPr>
            <a:lvl9pPr marL="38862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9pPr>
          </a:lstStyle>
          <a:p>
            <a:pPr defTabSz="457200" eaLnBrk="1" hangingPunct="1">
              <a:spcBef>
                <a:spcPct val="50000"/>
              </a:spcBef>
            </a:pPr>
            <a:r>
              <a:rPr lang="en-US" sz="1800" b="1" dirty="0">
                <a:solidFill>
                  <a:prstClr val="black"/>
                </a:solidFill>
                <a:latin typeface="Times New Roman" pitchFamily="18" charset="0"/>
              </a:rPr>
              <a:t>Initially this if condition is checked and, if true, the code in the then section executed.</a:t>
            </a:r>
            <a:endParaRPr lang="en-GB" sz="1800" b="1" dirty="0">
              <a:solidFill>
                <a:prstClr val="black"/>
              </a:solidFill>
              <a:latin typeface="Times New Roman" pitchFamily="18" charset="0"/>
            </a:endParaRPr>
          </a:p>
        </p:txBody>
      </p:sp>
      <p:sp>
        <p:nvSpPr>
          <p:cNvPr id="5" name="Text Box 7">
            <a:extLst>
              <a:ext uri="{FF2B5EF4-FFF2-40B4-BE49-F238E27FC236}">
                <a16:creationId xmlns="" xmlns:a16="http://schemas.microsoft.com/office/drawing/2014/main" id="{CCECDC74-EB42-4409-9F4D-BECD66C70F8B}"/>
              </a:ext>
            </a:extLst>
          </p:cNvPr>
          <p:cNvSpPr txBox="1">
            <a:spLocks noChangeArrowheads="1"/>
          </p:cNvSpPr>
          <p:nvPr/>
        </p:nvSpPr>
        <p:spPr bwMode="auto">
          <a:xfrm>
            <a:off x="5029200" y="2501900"/>
            <a:ext cx="3429000" cy="646331"/>
          </a:xfrm>
          <a:prstGeom prst="rect">
            <a:avLst/>
          </a:prstGeom>
          <a:solidFill>
            <a:schemeClr val="accent2">
              <a:lumMod val="20000"/>
              <a:lumOff val="80000"/>
            </a:schemeClr>
          </a:solidFill>
          <a:ln>
            <a:noFill/>
          </a:ln>
          <a:effectLst/>
          <a:extLst/>
        </p:spPr>
        <p:txBody>
          <a:bodyPr wrap="square">
            <a:spAutoFit/>
          </a:bodyPr>
          <a:lstStyle>
            <a:lvl1pPr eaLnBrk="0" hangingPunct="0">
              <a:defRPr sz="2400">
                <a:solidFill>
                  <a:schemeClr val="tx1"/>
                </a:solidFill>
                <a:latin typeface="Arial" pitchFamily="34" charset="0"/>
                <a:cs typeface="Times New Roman" pitchFamily="18" charset="0"/>
              </a:defRPr>
            </a:lvl1pPr>
            <a:lvl2pPr marL="742950" indent="-285750" eaLnBrk="0" hangingPunct="0">
              <a:defRPr sz="2400">
                <a:solidFill>
                  <a:schemeClr val="tx1"/>
                </a:solidFill>
                <a:latin typeface="Arial" pitchFamily="34" charset="0"/>
                <a:cs typeface="Times New Roman" pitchFamily="18" charset="0"/>
              </a:defRPr>
            </a:lvl2pPr>
            <a:lvl3pPr marL="1143000" indent="-228600" eaLnBrk="0" hangingPunct="0">
              <a:defRPr sz="2400">
                <a:solidFill>
                  <a:schemeClr val="tx1"/>
                </a:solidFill>
                <a:latin typeface="Arial" pitchFamily="34" charset="0"/>
                <a:cs typeface="Times New Roman" pitchFamily="18" charset="0"/>
              </a:defRPr>
            </a:lvl3pPr>
            <a:lvl4pPr marL="1600200" indent="-228600" eaLnBrk="0" hangingPunct="0">
              <a:defRPr sz="2400">
                <a:solidFill>
                  <a:schemeClr val="tx1"/>
                </a:solidFill>
                <a:latin typeface="Arial" pitchFamily="34" charset="0"/>
                <a:cs typeface="Times New Roman" pitchFamily="18" charset="0"/>
              </a:defRPr>
            </a:lvl4pPr>
            <a:lvl5pPr marL="2057400" indent="-228600" eaLnBrk="0" hangingPunct="0">
              <a:defRPr sz="2400">
                <a:solidFill>
                  <a:schemeClr val="tx1"/>
                </a:solidFill>
                <a:latin typeface="Arial" pitchFamily="34" charset="0"/>
                <a:cs typeface="Times New Roman" pitchFamily="18" charset="0"/>
              </a:defRPr>
            </a:lvl5pPr>
            <a:lvl6pPr marL="25146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6pPr>
            <a:lvl7pPr marL="29718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7pPr>
            <a:lvl8pPr marL="34290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8pPr>
            <a:lvl9pPr marL="38862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9pPr>
          </a:lstStyle>
          <a:p>
            <a:pPr defTabSz="457200" eaLnBrk="1" hangingPunct="1">
              <a:spcBef>
                <a:spcPct val="50000"/>
              </a:spcBef>
            </a:pPr>
            <a:r>
              <a:rPr lang="en-US" sz="1800" b="1" dirty="0">
                <a:solidFill>
                  <a:prstClr val="black"/>
                </a:solidFill>
                <a:latin typeface="Times New Roman" pitchFamily="18" charset="0"/>
              </a:rPr>
              <a:t>Only if the initial condition has failed  the </a:t>
            </a:r>
            <a:r>
              <a:rPr lang="en-US" sz="1800" b="1" dirty="0" err="1">
                <a:solidFill>
                  <a:prstClr val="black"/>
                </a:solidFill>
                <a:latin typeface="Times New Roman" pitchFamily="18" charset="0"/>
              </a:rPr>
              <a:t>elif</a:t>
            </a:r>
            <a:r>
              <a:rPr lang="en-US" sz="1800" b="1" dirty="0">
                <a:solidFill>
                  <a:prstClr val="black"/>
                </a:solidFill>
                <a:latin typeface="Times New Roman" pitchFamily="18" charset="0"/>
              </a:rPr>
              <a:t> will be </a:t>
            </a:r>
            <a:r>
              <a:rPr lang="en-US" sz="1800" b="1" dirty="0" err="1">
                <a:solidFill>
                  <a:prstClr val="black"/>
                </a:solidFill>
                <a:latin typeface="Times New Roman" pitchFamily="18" charset="0"/>
              </a:rPr>
              <a:t>considerde</a:t>
            </a:r>
            <a:r>
              <a:rPr lang="en-US" sz="1800" b="1" dirty="0">
                <a:solidFill>
                  <a:prstClr val="black"/>
                </a:solidFill>
                <a:latin typeface="Times New Roman" pitchFamily="18" charset="0"/>
              </a:rPr>
              <a:t>.</a:t>
            </a:r>
            <a:endParaRPr lang="en-GB" sz="1800" b="1" dirty="0">
              <a:solidFill>
                <a:prstClr val="black"/>
              </a:solidFill>
              <a:latin typeface="Times New Roman" pitchFamily="18" charset="0"/>
            </a:endParaRPr>
          </a:p>
        </p:txBody>
      </p:sp>
      <p:sp>
        <p:nvSpPr>
          <p:cNvPr id="6" name="Text Box 10">
            <a:extLst>
              <a:ext uri="{FF2B5EF4-FFF2-40B4-BE49-F238E27FC236}">
                <a16:creationId xmlns="" xmlns:a16="http://schemas.microsoft.com/office/drawing/2014/main" id="{FDD4A922-FF9D-4287-B581-6FB206E97BE8}"/>
              </a:ext>
            </a:extLst>
          </p:cNvPr>
          <p:cNvSpPr txBox="1">
            <a:spLocks noChangeArrowheads="1"/>
          </p:cNvSpPr>
          <p:nvPr/>
        </p:nvSpPr>
        <p:spPr bwMode="auto">
          <a:xfrm>
            <a:off x="5029200" y="3402579"/>
            <a:ext cx="3429000" cy="915988"/>
          </a:xfrm>
          <a:prstGeom prst="rect">
            <a:avLst/>
          </a:prstGeom>
          <a:solidFill>
            <a:schemeClr val="accent2">
              <a:lumMod val="20000"/>
              <a:lumOff val="80000"/>
            </a:schemeClr>
          </a:solidFill>
          <a:ln>
            <a:noFill/>
          </a:ln>
          <a:effectLst/>
          <a:extLst/>
        </p:spPr>
        <p:txBody>
          <a:bodyPr>
            <a:spAutoFit/>
          </a:bodyPr>
          <a:lstStyle>
            <a:lvl1pPr eaLnBrk="0" hangingPunct="0">
              <a:defRPr sz="2400">
                <a:solidFill>
                  <a:schemeClr val="tx1"/>
                </a:solidFill>
                <a:latin typeface="Arial" pitchFamily="34" charset="0"/>
                <a:cs typeface="Times New Roman" pitchFamily="18" charset="0"/>
              </a:defRPr>
            </a:lvl1pPr>
            <a:lvl2pPr marL="742950" indent="-285750" eaLnBrk="0" hangingPunct="0">
              <a:defRPr sz="2400">
                <a:solidFill>
                  <a:schemeClr val="tx1"/>
                </a:solidFill>
                <a:latin typeface="Arial" pitchFamily="34" charset="0"/>
                <a:cs typeface="Times New Roman" pitchFamily="18" charset="0"/>
              </a:defRPr>
            </a:lvl2pPr>
            <a:lvl3pPr marL="1143000" indent="-228600" eaLnBrk="0" hangingPunct="0">
              <a:defRPr sz="2400">
                <a:solidFill>
                  <a:schemeClr val="tx1"/>
                </a:solidFill>
                <a:latin typeface="Arial" pitchFamily="34" charset="0"/>
                <a:cs typeface="Times New Roman" pitchFamily="18" charset="0"/>
              </a:defRPr>
            </a:lvl3pPr>
            <a:lvl4pPr marL="1600200" indent="-228600" eaLnBrk="0" hangingPunct="0">
              <a:defRPr sz="2400">
                <a:solidFill>
                  <a:schemeClr val="tx1"/>
                </a:solidFill>
                <a:latin typeface="Arial" pitchFamily="34" charset="0"/>
                <a:cs typeface="Times New Roman" pitchFamily="18" charset="0"/>
              </a:defRPr>
            </a:lvl4pPr>
            <a:lvl5pPr marL="2057400" indent="-228600" eaLnBrk="0" hangingPunct="0">
              <a:defRPr sz="2400">
                <a:solidFill>
                  <a:schemeClr val="tx1"/>
                </a:solidFill>
                <a:latin typeface="Arial" pitchFamily="34" charset="0"/>
                <a:cs typeface="Times New Roman" pitchFamily="18" charset="0"/>
              </a:defRPr>
            </a:lvl5pPr>
            <a:lvl6pPr marL="25146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6pPr>
            <a:lvl7pPr marL="29718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7pPr>
            <a:lvl8pPr marL="34290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8pPr>
            <a:lvl9pPr marL="38862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9pPr>
          </a:lstStyle>
          <a:p>
            <a:pPr marL="0" marR="0" lvl="0" indent="0" defTabSz="4572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Finally if the if condition and all </a:t>
            </a:r>
            <a:r>
              <a:rPr kumimoji="0" lang="en-US" sz="1800" b="1" i="0" u="none" strike="noStrike" kern="0" cap="none" spc="0" normalizeH="0" baseline="0" noProof="0" dirty="0" err="1">
                <a:ln>
                  <a:noFill/>
                </a:ln>
                <a:solidFill>
                  <a:prstClr val="black"/>
                </a:solidFill>
                <a:effectLst/>
                <a:uLnTx/>
                <a:uFillTx/>
                <a:latin typeface="Times New Roman" pitchFamily="18" charset="0"/>
                <a:cs typeface="Times New Roman" pitchFamily="18" charset="0"/>
              </a:rPr>
              <a:t>elif</a:t>
            </a:r>
            <a:r>
              <a:rPr kumimoji="0" lang="en-US" sz="18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  conditions have failed, the else, if present, will be executed</a:t>
            </a: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a:t>
            </a:r>
            <a:r>
              <a:rPr kumimoji="0" lang="en-US" sz="1800" b="0" i="0" u="none" strike="noStrike" kern="0" cap="none" spc="0" normalizeH="0" baseline="0" noProof="0" dirty="0">
                <a:ln>
                  <a:noFill/>
                </a:ln>
                <a:solidFill>
                  <a:prstClr val="black"/>
                </a:solidFill>
                <a:effectLst/>
                <a:uLnTx/>
                <a:uFillTx/>
                <a:latin typeface="Arial" pitchFamily="34" charset="0"/>
                <a:cs typeface="Times New Roman" pitchFamily="18" charset="0"/>
              </a:rPr>
              <a:t> </a:t>
            </a:r>
            <a:endParaRPr kumimoji="0" lang="en-GB" sz="1800" b="0" i="0" u="none" strike="noStrike" kern="0" cap="none" spc="0" normalizeH="0" baseline="0" noProof="0" dirty="0">
              <a:ln>
                <a:noFill/>
              </a:ln>
              <a:solidFill>
                <a:prstClr val="black"/>
              </a:solidFill>
              <a:effectLst/>
              <a:uLnTx/>
              <a:uFillTx/>
              <a:latin typeface="Arial" pitchFamily="34" charset="0"/>
              <a:cs typeface="Times New Roman" pitchFamily="18" charset="0"/>
            </a:endParaRPr>
          </a:p>
        </p:txBody>
      </p:sp>
      <p:graphicFrame>
        <p:nvGraphicFramePr>
          <p:cNvPr id="7" name="Group 34">
            <a:extLst>
              <a:ext uri="{FF2B5EF4-FFF2-40B4-BE49-F238E27FC236}">
                <a16:creationId xmlns="" xmlns:a16="http://schemas.microsoft.com/office/drawing/2014/main" id="{07334997-D298-492D-B1C7-34FCDD45D21B}"/>
              </a:ext>
            </a:extLst>
          </p:cNvPr>
          <p:cNvGraphicFramePr>
            <a:graphicFrameLocks/>
          </p:cNvGraphicFramePr>
          <p:nvPr>
            <p:extLst>
              <p:ext uri="{D42A27DB-BD31-4B8C-83A1-F6EECF244321}">
                <p14:modId xmlns:p14="http://schemas.microsoft.com/office/powerpoint/2010/main" val="797645638"/>
              </p:ext>
            </p:extLst>
          </p:nvPr>
        </p:nvGraphicFramePr>
        <p:xfrm>
          <a:off x="381000" y="4841983"/>
          <a:ext cx="8077200" cy="1927035"/>
        </p:xfrm>
        <a:graphic>
          <a:graphicData uri="http://schemas.openxmlformats.org/drawingml/2006/table">
            <a:tbl>
              <a:tblPr/>
              <a:tblGrid>
                <a:gridCol w="2112963">
                  <a:extLst>
                    <a:ext uri="{9D8B030D-6E8A-4147-A177-3AD203B41FA5}">
                      <a16:colId xmlns="" xmlns:a16="http://schemas.microsoft.com/office/drawing/2014/main" val="20000"/>
                    </a:ext>
                  </a:extLst>
                </a:gridCol>
                <a:gridCol w="5964237">
                  <a:extLst>
                    <a:ext uri="{9D8B030D-6E8A-4147-A177-3AD203B41FA5}">
                      <a16:colId xmlns="" xmlns:a16="http://schemas.microsoft.com/office/drawing/2014/main" val="20001"/>
                    </a:ext>
                  </a:extLst>
                </a:gridCol>
              </a:tblGrid>
              <a:tr h="59091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20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Comparator </a:t>
                      </a:r>
                      <a:endParaRPr kumimoji="0" lang="en-GB" sz="20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altLang="zh-CN" sz="20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Evaluates to true if</a:t>
                      </a:r>
                      <a:endParaRPr kumimoji="0" lang="en-GB" sz="20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4364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-a</a:t>
                      </a:r>
                      <a:endParaRPr kumimoji="0" lang="en-GB" sz="20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Each side of the comparator are both true</a:t>
                      </a:r>
                      <a:endParaRPr kumimoji="0" lang="en-GB" sz="20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07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-o</a:t>
                      </a:r>
                      <a:endParaRPr kumimoji="0" lang="en-GB" sz="20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One or both of the expression are true</a:t>
                      </a:r>
                      <a:endParaRPr kumimoji="0" lang="en-GB" sz="20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07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a:t>
                      </a:r>
                      <a:endParaRPr kumimoji="0" lang="en-GB" sz="20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The following expression is false</a:t>
                      </a:r>
                      <a:endParaRPr kumimoji="0" lang="en-GB" sz="20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9" name="Slide Number Placeholder 8">
            <a:extLst>
              <a:ext uri="{FF2B5EF4-FFF2-40B4-BE49-F238E27FC236}">
                <a16:creationId xmlns="" xmlns:a16="http://schemas.microsoft.com/office/drawing/2014/main" id="{CC6FB9DF-297B-4155-8A3B-08DE2611FD1F}"/>
              </a:ext>
            </a:extLst>
          </p:cNvPr>
          <p:cNvSpPr>
            <a:spLocks noGrp="1"/>
          </p:cNvSpPr>
          <p:nvPr>
            <p:ph type="sldNum" sz="quarter" idx="12"/>
          </p:nvPr>
        </p:nvSpPr>
        <p:spPr/>
        <p:txBody>
          <a:bodyPr/>
          <a:lstStyle/>
          <a:p>
            <a:fld id="{141F685C-1888-4873-A039-0EDFAC3C950D}" type="slidenum">
              <a:rPr lang="en-IN" smtClean="0"/>
              <a:t>20</a:t>
            </a:fld>
            <a:endParaRPr lang="en-IN"/>
          </a:p>
        </p:txBody>
      </p:sp>
    </p:spTree>
    <p:extLst>
      <p:ext uri="{BB962C8B-B14F-4D97-AF65-F5344CB8AC3E}">
        <p14:creationId xmlns:p14="http://schemas.microsoft.com/office/powerpoint/2010/main" val="18488660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7557CB-A96F-438F-9DB4-97781F75683F}"/>
              </a:ext>
            </a:extLst>
          </p:cNvPr>
          <p:cNvSpPr>
            <a:spLocks noGrp="1"/>
          </p:cNvSpPr>
          <p:nvPr>
            <p:ph type="title"/>
          </p:nvPr>
        </p:nvSpPr>
        <p:spPr>
          <a:xfrm>
            <a:off x="89725" y="221171"/>
            <a:ext cx="10515600" cy="590839"/>
          </a:xfrm>
        </p:spPr>
        <p:txBody>
          <a:bodyPr>
            <a:normAutofit/>
          </a:bodyPr>
          <a:lstStyle/>
          <a:p>
            <a:pPr marL="231775" lvl="0" indent="-231775" defTabSz="457200">
              <a:lnSpc>
                <a:spcPct val="100000"/>
              </a:lnSpc>
            </a:pPr>
            <a:r>
              <a:rPr lang="en-US" sz="3000" b="1" dirty="0">
                <a:latin typeface="Arial"/>
                <a:ea typeface="+mn-ea"/>
                <a:cs typeface="Arial"/>
              </a:rPr>
              <a:t>while loop</a:t>
            </a:r>
            <a:endParaRPr lang="en-IN" dirty="0"/>
          </a:p>
        </p:txBody>
      </p:sp>
      <p:sp>
        <p:nvSpPr>
          <p:cNvPr id="4" name="Text Placeholder 2">
            <a:extLst>
              <a:ext uri="{FF2B5EF4-FFF2-40B4-BE49-F238E27FC236}">
                <a16:creationId xmlns="" xmlns:a16="http://schemas.microsoft.com/office/drawing/2014/main" id="{35AEF4B3-F237-4E00-9CED-A90700E78918}"/>
              </a:ext>
            </a:extLst>
          </p:cNvPr>
          <p:cNvSpPr txBox="1">
            <a:spLocks/>
          </p:cNvSpPr>
          <p:nvPr/>
        </p:nvSpPr>
        <p:spPr>
          <a:xfrm>
            <a:off x="89725" y="1108075"/>
            <a:ext cx="11858666" cy="5613400"/>
          </a:xfrm>
          <a:prstGeom prst="rect">
            <a:avLst/>
          </a:prstGeom>
        </p:spPr>
        <p:txBody>
          <a:bodyPr>
            <a:normAutofit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The while loop enables you to execute a set of commands repeatedly until some condition occurs. It is usually used when you need to manipulate the value of a variable repeatedly.</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Syntax</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while</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command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a:t>
            </a: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do</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Statement(s) to be executed if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command is true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Done</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#!/bin/</a:t>
            </a:r>
            <a:r>
              <a:rPr kumimoji="0" lang="en-IN" sz="2200" b="0" i="0" u="none" strike="noStrike" kern="1200" cap="none" spc="0" normalizeH="0" baseline="0" noProof="0" dirty="0" err="1">
                <a:ln>
                  <a:noFill/>
                </a:ln>
                <a:solidFill>
                  <a:sysClr val="windowText" lastClr="000000"/>
                </a:solidFill>
                <a:effectLst/>
                <a:uLnTx/>
                <a:uFillTx/>
                <a:latin typeface="Arial"/>
                <a:ea typeface="+mn-ea"/>
                <a:cs typeface="Arial"/>
              </a:rPr>
              <a:t>sh</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a=0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while [ $a -</a:t>
            </a:r>
            <a:r>
              <a:rPr kumimoji="0" lang="en-IN" sz="2200" b="0" i="0" u="none" strike="noStrike" kern="1200" cap="none" spc="0" normalizeH="0" baseline="0" noProof="0" dirty="0" err="1">
                <a:ln>
                  <a:noFill/>
                </a:ln>
                <a:solidFill>
                  <a:sysClr val="windowText" lastClr="000000"/>
                </a:solidFill>
                <a:effectLst/>
                <a:uLnTx/>
                <a:uFillTx/>
                <a:latin typeface="Arial"/>
                <a:ea typeface="+mn-ea"/>
                <a:cs typeface="Arial"/>
              </a:rPr>
              <a:t>lt</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10 ]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do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echo $a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a=`expr $a + 1`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done</a:t>
            </a:r>
            <a:endParaRPr kumimoji="0" lang="en-IN" sz="2200" b="1" i="0" u="none" strike="noStrike" kern="1200" cap="none" spc="0" normalizeH="0" baseline="0" noProof="0" dirty="0">
              <a:ln>
                <a:noFill/>
              </a:ln>
              <a:solidFill>
                <a:sysClr val="windowText" lastClr="000000"/>
              </a:solidFill>
              <a:effectLst/>
              <a:uLnTx/>
              <a:uFillTx/>
              <a:latin typeface="Arial"/>
              <a:ea typeface="+mn-ea"/>
              <a:cs typeface="Arial"/>
            </a:endParaRPr>
          </a:p>
        </p:txBody>
      </p:sp>
      <p:graphicFrame>
        <p:nvGraphicFramePr>
          <p:cNvPr id="5" name="Group 417">
            <a:extLst>
              <a:ext uri="{FF2B5EF4-FFF2-40B4-BE49-F238E27FC236}">
                <a16:creationId xmlns="" xmlns:a16="http://schemas.microsoft.com/office/drawing/2014/main" id="{E438E420-086B-45DF-B3C8-CBB6B64F1BE1}"/>
              </a:ext>
            </a:extLst>
          </p:cNvPr>
          <p:cNvGraphicFramePr>
            <a:graphicFrameLocks/>
          </p:cNvGraphicFramePr>
          <p:nvPr>
            <p:extLst>
              <p:ext uri="{D42A27DB-BD31-4B8C-83A1-F6EECF244321}">
                <p14:modId xmlns:p14="http://schemas.microsoft.com/office/powerpoint/2010/main" val="1628466926"/>
              </p:ext>
            </p:extLst>
          </p:nvPr>
        </p:nvGraphicFramePr>
        <p:xfrm>
          <a:off x="5458691" y="2291045"/>
          <a:ext cx="6489700" cy="2834710"/>
        </p:xfrm>
        <a:graphic>
          <a:graphicData uri="http://schemas.openxmlformats.org/drawingml/2006/table">
            <a:tbl>
              <a:tblPr/>
              <a:tblGrid>
                <a:gridCol w="1447800">
                  <a:extLst>
                    <a:ext uri="{9D8B030D-6E8A-4147-A177-3AD203B41FA5}">
                      <a16:colId xmlns="" xmlns:a16="http://schemas.microsoft.com/office/drawing/2014/main" val="20000"/>
                    </a:ext>
                  </a:extLst>
                </a:gridCol>
                <a:gridCol w="5041900">
                  <a:extLst>
                    <a:ext uri="{9D8B030D-6E8A-4147-A177-3AD203B41FA5}">
                      <a16:colId xmlns="" xmlns:a16="http://schemas.microsoft.com/office/drawing/2014/main" val="20001"/>
                    </a:ext>
                  </a:extLst>
                </a:gridCol>
              </a:tblGrid>
              <a:tr h="30187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Comparator </a:t>
                      </a:r>
                      <a:endParaRPr kumimoji="0" lang="en-GB"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sz="1800" b="1" i="0" u="none" strike="noStrike" cap="none" normalizeH="0" baseline="0" dirty="0">
                          <a:ln>
                            <a:noFill/>
                          </a:ln>
                          <a:solidFill>
                            <a:schemeClr val="tx1"/>
                          </a:solidFill>
                          <a:effectLst/>
                          <a:latin typeface="Times New Roman" pitchFamily="18" charset="0"/>
                          <a:cs typeface="Times New Roman" pitchFamily="18" charset="0"/>
                        </a:rPr>
                        <a:t>Evaluates to true if </a:t>
                      </a:r>
                    </a:p>
                  </a:txBody>
                  <a:tcPr marT="45725" marB="45725"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5900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t>
                      </a:r>
                      <a:r>
                        <a:rPr kumimoji="0" lang="en-GB" altLang="zh-CN" sz="1800" b="1" i="0"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eq</a:t>
                      </a: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or = </a:t>
                      </a:r>
                      <a:endParaRPr kumimoji="0" lang="en-GB"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sz="1800" b="1" i="0" u="none" strike="noStrike" cap="none" normalizeH="0" baseline="0" dirty="0">
                          <a:ln>
                            <a:noFill/>
                          </a:ln>
                          <a:solidFill>
                            <a:schemeClr val="tx1"/>
                          </a:solidFill>
                          <a:effectLst/>
                          <a:latin typeface="Times New Roman" pitchFamily="18" charset="0"/>
                          <a:cs typeface="Times New Roman" pitchFamily="18" charset="0"/>
                        </a:rPr>
                        <a:t>The values on each side of comparator are equal </a:t>
                      </a:r>
                    </a:p>
                  </a:txBody>
                  <a:tcPr marT="45725" marB="45725"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0187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-ne or != </a:t>
                      </a:r>
                      <a:endParaRPr kumimoji="0" lang="en-GB"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a:ln>
                            <a:noFill/>
                          </a:ln>
                          <a:solidFill>
                            <a:schemeClr val="tx1"/>
                          </a:solidFill>
                          <a:effectLst/>
                          <a:latin typeface="Times New Roman" pitchFamily="18" charset="0"/>
                          <a:ea typeface="SimSun" pitchFamily="2" charset="-122"/>
                          <a:cs typeface="Times New Roman" pitchFamily="18" charset="0"/>
                        </a:rPr>
                        <a:t>The two values are not equal. </a:t>
                      </a:r>
                      <a:endParaRPr kumimoji="0" lang="en-GB" sz="1800" b="1" i="0" u="none" strike="noStrike" cap="none" normalizeH="0" baseline="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2100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t>
                      </a:r>
                      <a:r>
                        <a:rPr kumimoji="0" lang="en-GB" altLang="zh-CN" sz="1800" b="1" i="0"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gt</a:t>
                      </a: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GB"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a:ln>
                            <a:noFill/>
                          </a:ln>
                          <a:solidFill>
                            <a:schemeClr val="tx1"/>
                          </a:solidFill>
                          <a:effectLst/>
                          <a:latin typeface="Times New Roman" pitchFamily="18" charset="0"/>
                          <a:ea typeface="SimSun" pitchFamily="2" charset="-122"/>
                          <a:cs typeface="Times New Roman" pitchFamily="18" charset="0"/>
                        </a:rPr>
                        <a:t>The first value is greater than the second </a:t>
                      </a:r>
                      <a:endParaRPr kumimoji="0" lang="en-GB" sz="1800" b="1" i="0" u="none" strike="noStrike" cap="none" normalizeH="0" baseline="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6031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t>
                      </a:r>
                      <a:r>
                        <a:rPr kumimoji="0" lang="en-GB" altLang="zh-CN" sz="1800" b="1" i="0"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ge</a:t>
                      </a: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GB"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sz="1800" b="1" i="0" u="none" strike="noStrike" cap="none" normalizeH="0" baseline="0">
                          <a:ln>
                            <a:noFill/>
                          </a:ln>
                          <a:solidFill>
                            <a:schemeClr val="tx1"/>
                          </a:solidFill>
                          <a:effectLst/>
                          <a:latin typeface="Times New Roman" pitchFamily="18" charset="0"/>
                          <a:cs typeface="Times New Roman" pitchFamily="18" charset="0"/>
                        </a:rPr>
                        <a:t>The first value is greater than or equal to the second</a:t>
                      </a:r>
                    </a:p>
                  </a:txBody>
                  <a:tcPr marT="45725" marB="45725"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32100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t>
                      </a:r>
                      <a:r>
                        <a:rPr kumimoji="0" lang="en-GB" altLang="zh-CN" sz="1800" b="1" i="0"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lt</a:t>
                      </a: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GB"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sz="1800" b="1" i="0" u="none" strike="noStrike" cap="none" normalizeH="0" baseline="0">
                          <a:ln>
                            <a:noFill/>
                          </a:ln>
                          <a:solidFill>
                            <a:schemeClr val="tx1"/>
                          </a:solidFill>
                          <a:effectLst/>
                          <a:latin typeface="Times New Roman" pitchFamily="18" charset="0"/>
                          <a:cs typeface="Times New Roman" pitchFamily="18" charset="0"/>
                        </a:rPr>
                        <a:t>The first value is less than  to the second </a:t>
                      </a:r>
                    </a:p>
                  </a:txBody>
                  <a:tcPr marT="45725" marB="45725"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35900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-le </a:t>
                      </a:r>
                      <a:endParaRPr kumimoji="0" lang="en-GB"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sz="1800" b="1" i="0" u="none" strike="noStrike" cap="none" normalizeH="0" baseline="0" dirty="0">
                          <a:ln>
                            <a:noFill/>
                          </a:ln>
                          <a:solidFill>
                            <a:schemeClr val="tx1"/>
                          </a:solidFill>
                          <a:effectLst/>
                          <a:latin typeface="Times New Roman" pitchFamily="18" charset="0"/>
                          <a:cs typeface="Times New Roman" pitchFamily="18" charset="0"/>
                        </a:rPr>
                        <a:t>The first value is less than or equal to second </a:t>
                      </a:r>
                    </a:p>
                  </a:txBody>
                  <a:tcPr marT="45725" marB="45725"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bl>
          </a:graphicData>
        </a:graphic>
      </p:graphicFrame>
      <p:sp>
        <p:nvSpPr>
          <p:cNvPr id="7" name="Slide Number Placeholder 6">
            <a:extLst>
              <a:ext uri="{FF2B5EF4-FFF2-40B4-BE49-F238E27FC236}">
                <a16:creationId xmlns="" xmlns:a16="http://schemas.microsoft.com/office/drawing/2014/main" id="{2488B684-B62D-461D-B7C3-C8E3E0EB0B91}"/>
              </a:ext>
            </a:extLst>
          </p:cNvPr>
          <p:cNvSpPr>
            <a:spLocks noGrp="1"/>
          </p:cNvSpPr>
          <p:nvPr>
            <p:ph type="sldNum" sz="quarter" idx="12"/>
          </p:nvPr>
        </p:nvSpPr>
        <p:spPr/>
        <p:txBody>
          <a:bodyPr/>
          <a:lstStyle/>
          <a:p>
            <a:fld id="{141F685C-1888-4873-A039-0EDFAC3C950D}" type="slidenum">
              <a:rPr lang="en-IN" smtClean="0"/>
              <a:t>21</a:t>
            </a:fld>
            <a:endParaRPr lang="en-IN"/>
          </a:p>
        </p:txBody>
      </p:sp>
    </p:spTree>
    <p:extLst>
      <p:ext uri="{BB962C8B-B14F-4D97-AF65-F5344CB8AC3E}">
        <p14:creationId xmlns:p14="http://schemas.microsoft.com/office/powerpoint/2010/main" val="26695543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7557CB-A96F-438F-9DB4-97781F75683F}"/>
              </a:ext>
            </a:extLst>
          </p:cNvPr>
          <p:cNvSpPr>
            <a:spLocks noGrp="1"/>
          </p:cNvSpPr>
          <p:nvPr>
            <p:ph type="title"/>
          </p:nvPr>
        </p:nvSpPr>
        <p:spPr>
          <a:xfrm>
            <a:off x="200891" y="171162"/>
            <a:ext cx="10515600" cy="729384"/>
          </a:xfrm>
        </p:spPr>
        <p:txBody>
          <a:bodyPr>
            <a:normAutofit/>
          </a:bodyPr>
          <a:lstStyle/>
          <a:p>
            <a:pPr marL="231775" lvl="0" indent="-231775" defTabSz="457200">
              <a:lnSpc>
                <a:spcPct val="100000"/>
              </a:lnSpc>
            </a:pPr>
            <a:r>
              <a:rPr lang="en-US" sz="3000" b="1" dirty="0">
                <a:latin typeface="Arial"/>
                <a:ea typeface="+mn-ea"/>
                <a:cs typeface="Arial"/>
              </a:rPr>
              <a:t>for loop</a:t>
            </a:r>
            <a:endParaRPr lang="en-IN" dirty="0"/>
          </a:p>
        </p:txBody>
      </p:sp>
      <p:sp>
        <p:nvSpPr>
          <p:cNvPr id="3" name="Text Placeholder 2">
            <a:extLst>
              <a:ext uri="{FF2B5EF4-FFF2-40B4-BE49-F238E27FC236}">
                <a16:creationId xmlns="" xmlns:a16="http://schemas.microsoft.com/office/drawing/2014/main" id="{138B43A6-FC23-478E-B210-961FD086E43B}"/>
              </a:ext>
            </a:extLst>
          </p:cNvPr>
          <p:cNvSpPr txBox="1">
            <a:spLocks/>
          </p:cNvSpPr>
          <p:nvPr/>
        </p:nvSpPr>
        <p:spPr>
          <a:xfrm>
            <a:off x="457200" y="1279525"/>
            <a:ext cx="11608130" cy="5441950"/>
          </a:xfrm>
          <a:prstGeom prst="rect">
            <a:avLst/>
          </a:prstGeom>
        </p:spPr>
        <p:txBody>
          <a:bodyPr>
            <a:normAutofit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The for loop operate on lists of items. It repeats a set of commands for every item in a list.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Syntax</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for</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a:t>
            </a:r>
            <a:r>
              <a:rPr kumimoji="0" lang="en-IN" sz="2200" b="0" i="0" u="none" strike="noStrike" kern="1200" cap="none" spc="0" normalizeH="0" baseline="0" noProof="0" dirty="0" err="1">
                <a:ln>
                  <a:noFill/>
                </a:ln>
                <a:solidFill>
                  <a:sysClr val="windowText" lastClr="000000"/>
                </a:solidFill>
                <a:effectLst/>
                <a:uLnTx/>
                <a:uFillTx/>
                <a:latin typeface="Arial"/>
                <a:ea typeface="+mn-ea"/>
                <a:cs typeface="Arial"/>
              </a:rPr>
              <a:t>var</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in word1 word2 ... </a:t>
            </a:r>
            <a:r>
              <a:rPr kumimoji="0" lang="en-IN" sz="2200" b="0" i="0" u="none" strike="noStrike" kern="1200" cap="none" spc="0" normalizeH="0" baseline="0" noProof="0" dirty="0" err="1">
                <a:ln>
                  <a:noFill/>
                </a:ln>
                <a:solidFill>
                  <a:sysClr val="windowText" lastClr="000000"/>
                </a:solidFill>
                <a:effectLst/>
                <a:uLnTx/>
                <a:uFillTx/>
                <a:latin typeface="Arial"/>
                <a:ea typeface="+mn-ea"/>
                <a:cs typeface="Arial"/>
              </a:rPr>
              <a:t>wordN</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do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Statement(s) to be executed for every word.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done</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1" i="0" u="none" strike="noStrike" kern="1200" cap="none" spc="0" normalizeH="0" baseline="0" noProof="0" dirty="0">
              <a:ln>
                <a:noFill/>
              </a:ln>
              <a:solidFill>
                <a:sysClr val="windowText" lastClr="000000"/>
              </a:solidFill>
              <a:effectLst/>
              <a:uLnTx/>
              <a:uFillTx/>
              <a:latin typeface="Arial"/>
              <a:ea typeface="+mn-ea"/>
              <a:cs typeface="Arial"/>
            </a:endParaRP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#!/bin/</a:t>
            </a:r>
            <a:r>
              <a:rPr kumimoji="0" lang="en-IN" sz="2400" b="0" i="0" u="none" strike="noStrike" kern="1200" cap="none" spc="0" normalizeH="0" baseline="0" noProof="0" dirty="0" err="1">
                <a:ln>
                  <a:noFill/>
                </a:ln>
                <a:solidFill>
                  <a:sysClr val="windowText" lastClr="000000"/>
                </a:solidFill>
                <a:effectLst/>
                <a:uLnTx/>
                <a:uFillTx/>
                <a:latin typeface="Arial"/>
                <a:ea typeface="+mn-ea"/>
                <a:cs typeface="Times New Roman" pitchFamily="18" charset="0"/>
              </a:rPr>
              <a:t>sh</a:t>
            </a:r>
            <a:endPar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endParaRP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count=0</a:t>
            </a: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1"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for</a:t>
            </a: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 </a:t>
            </a:r>
            <a:r>
              <a:rPr kumimoji="0" lang="en-IN" sz="2400" b="0" i="0" u="none" strike="noStrike" kern="1200" cap="none" spc="0" normalizeH="0" baseline="0" noProof="0" dirty="0" err="1">
                <a:ln>
                  <a:noFill/>
                </a:ln>
                <a:solidFill>
                  <a:sysClr val="windowText" lastClr="000000"/>
                </a:solidFill>
                <a:effectLst/>
                <a:uLnTx/>
                <a:uFillTx/>
                <a:latin typeface="Arial"/>
                <a:ea typeface="+mn-ea"/>
                <a:cs typeface="Times New Roman" pitchFamily="18" charset="0"/>
              </a:rPr>
              <a:t>i</a:t>
            </a: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 in 2 4 6</a:t>
            </a: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do </a:t>
            </a: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echo “</a:t>
            </a:r>
            <a:r>
              <a:rPr kumimoji="0" lang="en-IN" sz="2400" b="0" i="0" u="none" strike="noStrike" kern="1200" cap="none" spc="0" normalizeH="0" baseline="0" noProof="0" dirty="0" err="1">
                <a:ln>
                  <a:noFill/>
                </a:ln>
                <a:solidFill>
                  <a:sysClr val="windowText" lastClr="000000"/>
                </a:solidFill>
                <a:effectLst/>
                <a:uLnTx/>
                <a:uFillTx/>
                <a:latin typeface="Arial"/>
                <a:ea typeface="+mn-ea"/>
                <a:cs typeface="Times New Roman" pitchFamily="18" charset="0"/>
              </a:rPr>
              <a:t>i</a:t>
            </a: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 is $</a:t>
            </a:r>
            <a:r>
              <a:rPr kumimoji="0" lang="en-IN" sz="2400" b="0" i="0" u="none" strike="noStrike" kern="1200" cap="none" spc="0" normalizeH="0" baseline="0" noProof="0" dirty="0" err="1">
                <a:ln>
                  <a:noFill/>
                </a:ln>
                <a:solidFill>
                  <a:sysClr val="windowText" lastClr="000000"/>
                </a:solidFill>
                <a:effectLst/>
                <a:uLnTx/>
                <a:uFillTx/>
                <a:latin typeface="Arial"/>
                <a:ea typeface="+mn-ea"/>
                <a:cs typeface="Times New Roman" pitchFamily="18" charset="0"/>
              </a:rPr>
              <a:t>i</a:t>
            </a: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a:t>
            </a: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count=‘expr $count + 1’</a:t>
            </a: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1"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done</a:t>
            </a: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echo “The loop was executed $count times”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1" i="0" u="none" strike="noStrike" kern="1200" cap="none" spc="0" normalizeH="0" baseline="0" noProof="0" dirty="0">
              <a:ln>
                <a:noFill/>
              </a:ln>
              <a:solidFill>
                <a:sysClr val="windowText" lastClr="000000"/>
              </a:solidFill>
              <a:effectLst/>
              <a:uLnTx/>
              <a:uFillTx/>
              <a:latin typeface="Arial"/>
              <a:ea typeface="+mn-ea"/>
              <a:cs typeface="Arial"/>
            </a:endParaRPr>
          </a:p>
        </p:txBody>
      </p:sp>
      <p:sp>
        <p:nvSpPr>
          <p:cNvPr id="5" name="Slide Number Placeholder 4">
            <a:extLst>
              <a:ext uri="{FF2B5EF4-FFF2-40B4-BE49-F238E27FC236}">
                <a16:creationId xmlns="" xmlns:a16="http://schemas.microsoft.com/office/drawing/2014/main" id="{6C4609DF-5CCD-4021-99F7-5972B77467DB}"/>
              </a:ext>
            </a:extLst>
          </p:cNvPr>
          <p:cNvSpPr>
            <a:spLocks noGrp="1"/>
          </p:cNvSpPr>
          <p:nvPr>
            <p:ph type="sldNum" sz="quarter" idx="12"/>
          </p:nvPr>
        </p:nvSpPr>
        <p:spPr/>
        <p:txBody>
          <a:bodyPr/>
          <a:lstStyle/>
          <a:p>
            <a:fld id="{141F685C-1888-4873-A039-0EDFAC3C950D}" type="slidenum">
              <a:rPr lang="en-IN" smtClean="0"/>
              <a:t>22</a:t>
            </a:fld>
            <a:endParaRPr lang="en-IN"/>
          </a:p>
        </p:txBody>
      </p:sp>
    </p:spTree>
    <p:extLst>
      <p:ext uri="{BB962C8B-B14F-4D97-AF65-F5344CB8AC3E}">
        <p14:creationId xmlns:p14="http://schemas.microsoft.com/office/powerpoint/2010/main" val="3665404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7557CB-A96F-438F-9DB4-97781F75683F}"/>
              </a:ext>
            </a:extLst>
          </p:cNvPr>
          <p:cNvSpPr>
            <a:spLocks noGrp="1"/>
          </p:cNvSpPr>
          <p:nvPr>
            <p:ph type="title"/>
          </p:nvPr>
        </p:nvSpPr>
        <p:spPr>
          <a:xfrm>
            <a:off x="200891" y="171162"/>
            <a:ext cx="10515600" cy="729384"/>
          </a:xfrm>
        </p:spPr>
        <p:txBody>
          <a:bodyPr>
            <a:normAutofit/>
          </a:bodyPr>
          <a:lstStyle/>
          <a:p>
            <a:pPr marL="231775" lvl="0" indent="-231775" defTabSz="457200">
              <a:lnSpc>
                <a:spcPct val="100000"/>
              </a:lnSpc>
            </a:pPr>
            <a:r>
              <a:rPr lang="en-US" sz="3000" b="1" dirty="0">
                <a:latin typeface="Arial"/>
                <a:ea typeface="+mn-ea"/>
                <a:cs typeface="Arial"/>
              </a:rPr>
              <a:t>Switch – case : Decision Making</a:t>
            </a:r>
            <a:endParaRPr lang="en-IN" dirty="0"/>
          </a:p>
        </p:txBody>
      </p:sp>
      <p:sp>
        <p:nvSpPr>
          <p:cNvPr id="3" name="Rectangle 2">
            <a:extLst>
              <a:ext uri="{FF2B5EF4-FFF2-40B4-BE49-F238E27FC236}">
                <a16:creationId xmlns="" xmlns:a16="http://schemas.microsoft.com/office/drawing/2014/main" id="{A1981D28-28E8-494D-9B80-B8FD1F95AD18}"/>
              </a:ext>
            </a:extLst>
          </p:cNvPr>
          <p:cNvSpPr/>
          <p:nvPr/>
        </p:nvSpPr>
        <p:spPr>
          <a:xfrm>
            <a:off x="989776" y="1396940"/>
            <a:ext cx="5880100" cy="5324535"/>
          </a:xfrm>
          <a:prstGeom prst="rect">
            <a:avLst/>
          </a:prstGeom>
        </p:spPr>
        <p:txBody>
          <a:bodyPr wrap="square">
            <a:spAutoFit/>
          </a:bodyPr>
          <a:lstStyle/>
          <a:p>
            <a:pPr defTabSz="457200"/>
            <a:r>
              <a:rPr lang="en-US" sz="2000" dirty="0">
                <a:latin typeface="Arial"/>
              </a:rPr>
              <a:t>case    value in</a:t>
            </a:r>
          </a:p>
          <a:p>
            <a:pPr defTabSz="457200"/>
            <a:endParaRPr lang="en-US" sz="2000" dirty="0">
              <a:latin typeface="Arial"/>
            </a:endParaRPr>
          </a:p>
          <a:p>
            <a:pPr defTabSz="457200"/>
            <a:r>
              <a:rPr lang="en-US" sz="2000" dirty="0">
                <a:latin typeface="Arial"/>
              </a:rPr>
              <a:t>	pattern 1)</a:t>
            </a:r>
          </a:p>
          <a:p>
            <a:pPr defTabSz="457200"/>
            <a:r>
              <a:rPr lang="en-US" sz="2000" dirty="0">
                <a:latin typeface="Arial"/>
              </a:rPr>
              <a:t>	       command</a:t>
            </a:r>
          </a:p>
          <a:p>
            <a:pPr defTabSz="457200"/>
            <a:r>
              <a:rPr lang="en-US" sz="2000" dirty="0">
                <a:latin typeface="Arial"/>
              </a:rPr>
              <a:t>	       command</a:t>
            </a:r>
          </a:p>
          <a:p>
            <a:pPr defTabSz="457200"/>
            <a:r>
              <a:rPr lang="en-US" sz="2000" dirty="0">
                <a:latin typeface="Arial"/>
              </a:rPr>
              <a:t>	;;</a:t>
            </a:r>
          </a:p>
          <a:p>
            <a:pPr defTabSz="457200"/>
            <a:endParaRPr lang="en-US" sz="2000" dirty="0">
              <a:latin typeface="Arial"/>
            </a:endParaRPr>
          </a:p>
          <a:p>
            <a:pPr defTabSz="457200"/>
            <a:r>
              <a:rPr lang="en-US" sz="2000" dirty="0">
                <a:latin typeface="Arial"/>
              </a:rPr>
              <a:t>	pattern 2)</a:t>
            </a:r>
          </a:p>
          <a:p>
            <a:pPr defTabSz="457200"/>
            <a:r>
              <a:rPr lang="en-US" sz="2000" dirty="0">
                <a:latin typeface="Arial"/>
              </a:rPr>
              <a:t>	       command</a:t>
            </a:r>
          </a:p>
          <a:p>
            <a:pPr defTabSz="457200"/>
            <a:r>
              <a:rPr lang="en-US" sz="2000" dirty="0">
                <a:latin typeface="Arial"/>
              </a:rPr>
              <a:t>	       command</a:t>
            </a:r>
          </a:p>
          <a:p>
            <a:pPr defTabSz="457200"/>
            <a:r>
              <a:rPr lang="en-US" sz="2000" dirty="0">
                <a:latin typeface="Arial"/>
              </a:rPr>
              <a:t>	;;	           </a:t>
            </a:r>
          </a:p>
          <a:p>
            <a:pPr defTabSz="457200"/>
            <a:endParaRPr lang="en-US" sz="2000" dirty="0">
              <a:latin typeface="Arial"/>
            </a:endParaRPr>
          </a:p>
          <a:p>
            <a:pPr defTabSz="457200"/>
            <a:r>
              <a:rPr lang="en-US" sz="2000" dirty="0">
                <a:latin typeface="Arial"/>
              </a:rPr>
              <a:t>    	pattern *)</a:t>
            </a:r>
          </a:p>
          <a:p>
            <a:pPr defTabSz="457200"/>
            <a:r>
              <a:rPr lang="en-US" sz="2000" dirty="0">
                <a:latin typeface="Arial"/>
              </a:rPr>
              <a:t>	      command</a:t>
            </a:r>
          </a:p>
          <a:p>
            <a:pPr defTabSz="457200"/>
            <a:r>
              <a:rPr lang="en-US" sz="2000" dirty="0">
                <a:latin typeface="Arial"/>
              </a:rPr>
              <a:t>	;;</a:t>
            </a:r>
          </a:p>
          <a:p>
            <a:pPr defTabSz="457200"/>
            <a:endParaRPr lang="en-US" sz="2000" dirty="0">
              <a:latin typeface="Arial"/>
            </a:endParaRPr>
          </a:p>
          <a:p>
            <a:pPr defTabSz="457200"/>
            <a:r>
              <a:rPr lang="en-US" sz="2000" dirty="0" err="1">
                <a:latin typeface="Arial"/>
              </a:rPr>
              <a:t>esac</a:t>
            </a:r>
            <a:r>
              <a:rPr lang="en-US" sz="2000" dirty="0">
                <a:latin typeface="Arial"/>
              </a:rPr>
              <a:t>   </a:t>
            </a:r>
          </a:p>
        </p:txBody>
      </p:sp>
      <p:sp>
        <p:nvSpPr>
          <p:cNvPr id="5" name="Slide Number Placeholder 4">
            <a:extLst>
              <a:ext uri="{FF2B5EF4-FFF2-40B4-BE49-F238E27FC236}">
                <a16:creationId xmlns="" xmlns:a16="http://schemas.microsoft.com/office/drawing/2014/main" id="{D5A1347D-5452-4CA0-95AD-C7182DF6C154}"/>
              </a:ext>
            </a:extLst>
          </p:cNvPr>
          <p:cNvSpPr>
            <a:spLocks noGrp="1"/>
          </p:cNvSpPr>
          <p:nvPr>
            <p:ph type="sldNum" sz="quarter" idx="12"/>
          </p:nvPr>
        </p:nvSpPr>
        <p:spPr/>
        <p:txBody>
          <a:bodyPr/>
          <a:lstStyle/>
          <a:p>
            <a:fld id="{141F685C-1888-4873-A039-0EDFAC3C950D}" type="slidenum">
              <a:rPr lang="en-IN" smtClean="0"/>
              <a:t>23</a:t>
            </a:fld>
            <a:endParaRPr lang="en-IN"/>
          </a:p>
        </p:txBody>
      </p:sp>
    </p:spTree>
    <p:extLst>
      <p:ext uri="{BB962C8B-B14F-4D97-AF65-F5344CB8AC3E}">
        <p14:creationId xmlns:p14="http://schemas.microsoft.com/office/powerpoint/2010/main" val="4768601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7557CB-A96F-438F-9DB4-97781F75683F}"/>
              </a:ext>
            </a:extLst>
          </p:cNvPr>
          <p:cNvSpPr>
            <a:spLocks noGrp="1"/>
          </p:cNvSpPr>
          <p:nvPr>
            <p:ph type="title"/>
          </p:nvPr>
        </p:nvSpPr>
        <p:spPr>
          <a:xfrm>
            <a:off x="200891" y="171162"/>
            <a:ext cx="10515600" cy="729384"/>
          </a:xfrm>
        </p:spPr>
        <p:txBody>
          <a:bodyPr>
            <a:normAutofit/>
          </a:bodyPr>
          <a:lstStyle/>
          <a:p>
            <a:pPr marL="231775" lvl="0" indent="-231775" defTabSz="457200">
              <a:lnSpc>
                <a:spcPct val="100000"/>
              </a:lnSpc>
            </a:pPr>
            <a:r>
              <a:rPr lang="en-US" sz="3000" b="1" dirty="0">
                <a:latin typeface="Arial"/>
                <a:ea typeface="+mn-ea"/>
                <a:cs typeface="Arial"/>
              </a:rPr>
              <a:t>Functions</a:t>
            </a:r>
            <a:endParaRPr lang="en-IN" dirty="0"/>
          </a:p>
        </p:txBody>
      </p:sp>
      <p:sp>
        <p:nvSpPr>
          <p:cNvPr id="3" name="Text Placeholder 3">
            <a:extLst>
              <a:ext uri="{FF2B5EF4-FFF2-40B4-BE49-F238E27FC236}">
                <a16:creationId xmlns="" xmlns:a16="http://schemas.microsoft.com/office/drawing/2014/main" id="{CA49DBFC-CAC5-4B26-81E1-25A9B42A3A31}"/>
              </a:ext>
            </a:extLst>
          </p:cNvPr>
          <p:cNvSpPr txBox="1">
            <a:spLocks/>
          </p:cNvSpPr>
          <p:nvPr/>
        </p:nvSpPr>
        <p:spPr>
          <a:xfrm>
            <a:off x="200891" y="1445244"/>
            <a:ext cx="11152909" cy="4911106"/>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Bash shell functions are a way to group several UNIX commands for later execution using a single name for the group. </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1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Bash shell function can be executed just like a regular Unix command. </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1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Functions allow you to define shortcuts for longer or more complicated commands.</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1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Syntax to create a function</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function </a:t>
            </a:r>
            <a:r>
              <a:rPr kumimoji="0" lang="en-IN" sz="2200" b="0" i="0" u="none" strike="noStrike" kern="1200" cap="none" spc="0" normalizeH="0" baseline="0" noProof="0" dirty="0" err="1">
                <a:ln>
                  <a:noFill/>
                </a:ln>
                <a:solidFill>
                  <a:schemeClr val="tx1"/>
                </a:solidFill>
                <a:effectLst/>
                <a:uLnTx/>
                <a:uFillTx/>
                <a:latin typeface="Arial"/>
                <a:ea typeface="+mn-ea"/>
                <a:cs typeface="Arial"/>
              </a:rPr>
              <a:t>functionname</a:t>
            </a:r>
            <a:r>
              <a:rPr kumimoji="0" lang="en-IN" sz="2200" b="0" i="0" u="none" strike="noStrike" kern="1200" cap="none" spc="0" normalizeH="0" baseline="0" noProof="0" dirty="0">
                <a:ln>
                  <a:noFill/>
                </a:ln>
                <a:solidFill>
                  <a:schemeClr val="tx1"/>
                </a:solidFill>
                <a:effectLst/>
                <a:uLnTx/>
                <a:uFillTx/>
                <a:latin typeface="Arial"/>
                <a:ea typeface="+mn-ea"/>
                <a:cs typeface="Arial"/>
              </a:rPr>
              <a:t> ( ) {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commands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1" i="0" u="none" strike="noStrike" kern="1200" cap="none" spc="0" normalizeH="0" baseline="0" noProof="0" dirty="0">
                <a:ln>
                  <a:noFill/>
                </a:ln>
                <a:solidFill>
                  <a:schemeClr val="tx1"/>
                </a:solidFill>
                <a:effectLst/>
                <a:uLnTx/>
                <a:uFillTx/>
                <a:latin typeface="Arial"/>
                <a:ea typeface="+mn-ea"/>
                <a:cs typeface="Arial"/>
              </a:rPr>
              <a:t> function</a:t>
            </a:r>
            <a:r>
              <a:rPr kumimoji="0" lang="en-IN" sz="2200" b="0" i="0" u="none" strike="noStrike" kern="1200" cap="none" spc="0" normalizeH="0" baseline="0" noProof="0" dirty="0">
                <a:ln>
                  <a:noFill/>
                </a:ln>
                <a:solidFill>
                  <a:schemeClr val="tx1"/>
                </a:solidFill>
                <a:effectLst/>
                <a:uLnTx/>
                <a:uFillTx/>
                <a:latin typeface="Arial"/>
                <a:ea typeface="+mn-ea"/>
                <a:cs typeface="Arial"/>
              </a:rPr>
              <a:t> is a keyword which is optional. </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1" i="0" u="none" strike="noStrike" kern="1200" cap="none" spc="0" normalizeH="0" baseline="0" noProof="0" dirty="0">
                <a:ln>
                  <a:noFill/>
                </a:ln>
                <a:solidFill>
                  <a:schemeClr val="tx1"/>
                </a:solidFill>
                <a:effectLst/>
                <a:uLnTx/>
                <a:uFillTx/>
                <a:latin typeface="Arial"/>
                <a:ea typeface="+mn-ea"/>
                <a:cs typeface="Arial"/>
              </a:rPr>
              <a:t> </a:t>
            </a:r>
            <a:r>
              <a:rPr kumimoji="0" lang="en-IN" sz="2200" b="1" i="0" u="none" strike="noStrike" kern="1200" cap="none" spc="0" normalizeH="0" baseline="0" noProof="0" dirty="0" err="1">
                <a:ln>
                  <a:noFill/>
                </a:ln>
                <a:solidFill>
                  <a:schemeClr val="tx1"/>
                </a:solidFill>
                <a:effectLst/>
                <a:uLnTx/>
                <a:uFillTx/>
                <a:latin typeface="Arial"/>
                <a:ea typeface="+mn-ea"/>
                <a:cs typeface="Arial"/>
              </a:rPr>
              <a:t>functionname</a:t>
            </a:r>
            <a:r>
              <a:rPr kumimoji="0" lang="en-IN" sz="2200" b="0" i="0" u="none" strike="noStrike" kern="1200" cap="none" spc="0" normalizeH="0" baseline="0" noProof="0" dirty="0">
                <a:ln>
                  <a:noFill/>
                </a:ln>
                <a:solidFill>
                  <a:schemeClr val="tx1"/>
                </a:solidFill>
                <a:effectLst/>
                <a:uLnTx/>
                <a:uFillTx/>
                <a:latin typeface="Arial"/>
                <a:ea typeface="+mn-ea"/>
                <a:cs typeface="Arial"/>
              </a:rPr>
              <a:t> is the name of the function </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1" i="0" u="none" strike="noStrike" kern="1200" cap="none" spc="0" normalizeH="0" baseline="0" noProof="0" dirty="0">
                <a:ln>
                  <a:noFill/>
                </a:ln>
                <a:solidFill>
                  <a:schemeClr val="tx1"/>
                </a:solidFill>
                <a:effectLst/>
                <a:uLnTx/>
                <a:uFillTx/>
                <a:latin typeface="Arial"/>
                <a:ea typeface="+mn-ea"/>
                <a:cs typeface="Arial"/>
              </a:rPr>
              <a:t> commands</a:t>
            </a:r>
            <a:r>
              <a:rPr kumimoji="0" lang="en-IN" sz="2200" b="0" i="0" u="none" strike="noStrike" kern="1200" cap="none" spc="0" normalizeH="0" baseline="0" noProof="0" dirty="0">
                <a:ln>
                  <a:noFill/>
                </a:ln>
                <a:solidFill>
                  <a:schemeClr val="tx1"/>
                </a:solidFill>
                <a:effectLst/>
                <a:uLnTx/>
                <a:uFillTx/>
                <a:latin typeface="Arial"/>
                <a:ea typeface="+mn-ea"/>
                <a:cs typeface="Arial"/>
              </a:rPr>
              <a:t> – List of commands to be executed in the functions. </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p:txBody>
      </p:sp>
      <p:sp>
        <p:nvSpPr>
          <p:cNvPr id="5" name="Slide Number Placeholder 4">
            <a:extLst>
              <a:ext uri="{FF2B5EF4-FFF2-40B4-BE49-F238E27FC236}">
                <a16:creationId xmlns="" xmlns:a16="http://schemas.microsoft.com/office/drawing/2014/main" id="{89C43A41-15ED-4CF2-B0C3-8045C925E10A}"/>
              </a:ext>
            </a:extLst>
          </p:cNvPr>
          <p:cNvSpPr>
            <a:spLocks noGrp="1"/>
          </p:cNvSpPr>
          <p:nvPr>
            <p:ph type="sldNum" sz="quarter" idx="12"/>
          </p:nvPr>
        </p:nvSpPr>
        <p:spPr/>
        <p:txBody>
          <a:bodyPr/>
          <a:lstStyle/>
          <a:p>
            <a:fld id="{141F685C-1888-4873-A039-0EDFAC3C950D}" type="slidenum">
              <a:rPr lang="en-IN" smtClean="0"/>
              <a:t>24</a:t>
            </a:fld>
            <a:endParaRPr lang="en-IN"/>
          </a:p>
        </p:txBody>
      </p:sp>
    </p:spTree>
    <p:extLst>
      <p:ext uri="{BB962C8B-B14F-4D97-AF65-F5344CB8AC3E}">
        <p14:creationId xmlns:p14="http://schemas.microsoft.com/office/powerpoint/2010/main" val="2956431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7557CB-A96F-438F-9DB4-97781F75683F}"/>
              </a:ext>
            </a:extLst>
          </p:cNvPr>
          <p:cNvSpPr>
            <a:spLocks noGrp="1"/>
          </p:cNvSpPr>
          <p:nvPr>
            <p:ph type="title"/>
          </p:nvPr>
        </p:nvSpPr>
        <p:spPr>
          <a:xfrm>
            <a:off x="200891" y="171162"/>
            <a:ext cx="10515600" cy="729384"/>
          </a:xfrm>
        </p:spPr>
        <p:txBody>
          <a:bodyPr>
            <a:normAutofit/>
          </a:bodyPr>
          <a:lstStyle/>
          <a:p>
            <a:pPr marL="231775" lvl="0" indent="-231775" defTabSz="457200">
              <a:lnSpc>
                <a:spcPct val="100000"/>
              </a:lnSpc>
            </a:pPr>
            <a:r>
              <a:rPr lang="en-US" sz="3000" b="1" dirty="0">
                <a:latin typeface="Arial"/>
                <a:ea typeface="+mn-ea"/>
                <a:cs typeface="Arial"/>
              </a:rPr>
              <a:t>Function - Example</a:t>
            </a:r>
            <a:endParaRPr lang="en-IN" dirty="0"/>
          </a:p>
        </p:txBody>
      </p:sp>
      <p:sp>
        <p:nvSpPr>
          <p:cNvPr id="3" name="Text Placeholder 2">
            <a:extLst>
              <a:ext uri="{FF2B5EF4-FFF2-40B4-BE49-F238E27FC236}">
                <a16:creationId xmlns="" xmlns:a16="http://schemas.microsoft.com/office/drawing/2014/main" id="{1CD5915E-0D93-4D6E-A736-543162351A0C}"/>
              </a:ext>
            </a:extLst>
          </p:cNvPr>
          <p:cNvSpPr txBox="1">
            <a:spLocks/>
          </p:cNvSpPr>
          <p:nvPr/>
        </p:nvSpPr>
        <p:spPr>
          <a:xfrm>
            <a:off x="457200" y="1360488"/>
            <a:ext cx="8240713" cy="4473575"/>
          </a:xfrm>
          <a:prstGeom prst="rect">
            <a:avLst/>
          </a:prstGeom>
        </p:spPr>
        <p:txBody>
          <a:bodyPr>
            <a:normAutofit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function </a:t>
            </a:r>
            <a:r>
              <a:rPr kumimoji="0" lang="en-IN" sz="2200" b="0" i="0" u="none" strike="noStrike" kern="1200" cap="none" spc="0" normalizeH="0" baseline="0" noProof="0" dirty="0" err="1">
                <a:ln>
                  <a:noFill/>
                </a:ln>
                <a:solidFill>
                  <a:schemeClr val="tx1"/>
                </a:solidFill>
                <a:effectLst/>
                <a:uLnTx/>
                <a:uFillTx/>
                <a:latin typeface="Arial"/>
                <a:ea typeface="+mn-ea"/>
                <a:cs typeface="Arial"/>
              </a:rPr>
              <a:t>mach</a:t>
            </a:r>
            <a:r>
              <a:rPr kumimoji="0" lang="en-IN" sz="2200" b="0" i="0" u="none" strike="noStrike" kern="1200" cap="none" spc="0" normalizeH="0" baseline="0" noProof="0" dirty="0">
                <a:ln>
                  <a:noFill/>
                </a:ln>
                <a:solidFill>
                  <a:schemeClr val="tx1"/>
                </a:solidFill>
                <a:effectLst/>
                <a:uLnTx/>
                <a:uFillTx/>
                <a:latin typeface="Arial"/>
                <a:ea typeface="+mn-ea"/>
                <a:cs typeface="Arial"/>
              </a:rPr>
              <a:t>() {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echo -e "\</a:t>
            </a:r>
            <a:r>
              <a:rPr kumimoji="0" lang="en-IN" sz="2200" b="0" i="0" u="none" strike="noStrike" kern="1200" cap="none" spc="0" normalizeH="0" baseline="0" noProof="0" dirty="0" err="1">
                <a:ln>
                  <a:noFill/>
                </a:ln>
                <a:solidFill>
                  <a:schemeClr val="tx1"/>
                </a:solidFill>
                <a:effectLst/>
                <a:uLnTx/>
                <a:uFillTx/>
                <a:latin typeface="Arial"/>
                <a:ea typeface="+mn-ea"/>
                <a:cs typeface="Arial"/>
              </a:rPr>
              <a:t>nMachine</a:t>
            </a:r>
            <a:r>
              <a:rPr kumimoji="0" lang="en-IN" sz="2200" b="0" i="0" u="none" strike="noStrike" kern="1200" cap="none" spc="0" normalizeH="0" baseline="0" noProof="0" dirty="0">
                <a:ln>
                  <a:noFill/>
                </a:ln>
                <a:solidFill>
                  <a:schemeClr val="tx1"/>
                </a:solidFill>
                <a:effectLst/>
                <a:uLnTx/>
                <a:uFillTx/>
                <a:latin typeface="Arial"/>
                <a:ea typeface="+mn-ea"/>
                <a:cs typeface="Arial"/>
              </a:rPr>
              <a:t> information:" ; </a:t>
            </a:r>
            <a:r>
              <a:rPr kumimoji="0" lang="en-IN" sz="2200" b="0" i="0" u="none" strike="noStrike" kern="1200" cap="none" spc="0" normalizeH="0" baseline="0" noProof="0" dirty="0" err="1">
                <a:ln>
                  <a:noFill/>
                </a:ln>
                <a:solidFill>
                  <a:schemeClr val="tx1"/>
                </a:solidFill>
                <a:effectLst/>
                <a:uLnTx/>
                <a:uFillTx/>
                <a:latin typeface="Arial"/>
                <a:ea typeface="+mn-ea"/>
                <a:cs typeface="Arial"/>
              </a:rPr>
              <a:t>uname</a:t>
            </a:r>
            <a:r>
              <a:rPr kumimoji="0" lang="en-IN" sz="2200" b="0" i="0" u="none" strike="noStrike" kern="1200" cap="none" spc="0" normalizeH="0" baseline="0" noProof="0" dirty="0">
                <a:ln>
                  <a:noFill/>
                </a:ln>
                <a:solidFill>
                  <a:schemeClr val="tx1"/>
                </a:solidFill>
                <a:effectLst/>
                <a:uLnTx/>
                <a:uFillTx/>
                <a:latin typeface="Arial"/>
                <a:ea typeface="+mn-ea"/>
                <a:cs typeface="Arial"/>
              </a:rPr>
              <a:t> -a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echo -e "\</a:t>
            </a:r>
            <a:r>
              <a:rPr kumimoji="0" lang="en-IN" sz="2200" b="0" i="0" u="none" strike="noStrike" kern="1200" cap="none" spc="0" normalizeH="0" baseline="0" noProof="0" dirty="0" err="1">
                <a:ln>
                  <a:noFill/>
                </a:ln>
                <a:solidFill>
                  <a:schemeClr val="tx1"/>
                </a:solidFill>
                <a:effectLst/>
                <a:uLnTx/>
                <a:uFillTx/>
                <a:latin typeface="Arial"/>
                <a:ea typeface="+mn-ea"/>
                <a:cs typeface="Arial"/>
              </a:rPr>
              <a:t>nUsers</a:t>
            </a:r>
            <a:r>
              <a:rPr kumimoji="0" lang="en-IN" sz="2200" b="0" i="0" u="none" strike="noStrike" kern="1200" cap="none" spc="0" normalizeH="0" baseline="0" noProof="0" dirty="0">
                <a:ln>
                  <a:noFill/>
                </a:ln>
                <a:solidFill>
                  <a:schemeClr val="tx1"/>
                </a:solidFill>
                <a:effectLst/>
                <a:uLnTx/>
                <a:uFillTx/>
                <a:latin typeface="Arial"/>
                <a:ea typeface="+mn-ea"/>
                <a:cs typeface="Arial"/>
              </a:rPr>
              <a:t> logged on:" ; w -h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echo -e "\</a:t>
            </a:r>
            <a:r>
              <a:rPr kumimoji="0" lang="en-IN" sz="2200" b="0" i="0" u="none" strike="noStrike" kern="1200" cap="none" spc="0" normalizeH="0" baseline="0" noProof="0" dirty="0" err="1">
                <a:ln>
                  <a:noFill/>
                </a:ln>
                <a:solidFill>
                  <a:schemeClr val="tx1"/>
                </a:solidFill>
                <a:effectLst/>
                <a:uLnTx/>
                <a:uFillTx/>
                <a:latin typeface="Arial"/>
                <a:ea typeface="+mn-ea"/>
                <a:cs typeface="Arial"/>
              </a:rPr>
              <a:t>nCurrent</a:t>
            </a:r>
            <a:r>
              <a:rPr kumimoji="0" lang="en-IN" sz="2200" b="0" i="0" u="none" strike="noStrike" kern="1200" cap="none" spc="0" normalizeH="0" baseline="0" noProof="0" dirty="0">
                <a:ln>
                  <a:noFill/>
                </a:ln>
                <a:solidFill>
                  <a:schemeClr val="tx1"/>
                </a:solidFill>
                <a:effectLst/>
                <a:uLnTx/>
                <a:uFillTx/>
                <a:latin typeface="Arial"/>
                <a:ea typeface="+mn-ea"/>
                <a:cs typeface="Arial"/>
              </a:rPr>
              <a:t> date :" ; date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echo -e "\</a:t>
            </a:r>
            <a:r>
              <a:rPr kumimoji="0" lang="en-IN" sz="2200" b="0" i="0" u="none" strike="noStrike" kern="1200" cap="none" spc="0" normalizeH="0" baseline="0" noProof="0" dirty="0" err="1">
                <a:ln>
                  <a:noFill/>
                </a:ln>
                <a:solidFill>
                  <a:schemeClr val="tx1"/>
                </a:solidFill>
                <a:effectLst/>
                <a:uLnTx/>
                <a:uFillTx/>
                <a:latin typeface="Arial"/>
                <a:ea typeface="+mn-ea"/>
                <a:cs typeface="Arial"/>
              </a:rPr>
              <a:t>nMachine</a:t>
            </a:r>
            <a:r>
              <a:rPr kumimoji="0" lang="en-IN" sz="2200" b="0" i="0" u="none" strike="noStrike" kern="1200" cap="none" spc="0" normalizeH="0" baseline="0" noProof="0" dirty="0">
                <a:ln>
                  <a:noFill/>
                </a:ln>
                <a:solidFill>
                  <a:schemeClr val="tx1"/>
                </a:solidFill>
                <a:effectLst/>
                <a:uLnTx/>
                <a:uFillTx/>
                <a:latin typeface="Arial"/>
                <a:ea typeface="+mn-ea"/>
                <a:cs typeface="Arial"/>
              </a:rPr>
              <a:t> status :" ;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uptime echo -e "\</a:t>
            </a:r>
            <a:r>
              <a:rPr kumimoji="0" lang="en-IN" sz="2200" b="0" i="0" u="none" strike="noStrike" kern="1200" cap="none" spc="0" normalizeH="0" baseline="0" noProof="0" dirty="0" err="1">
                <a:ln>
                  <a:noFill/>
                </a:ln>
                <a:solidFill>
                  <a:schemeClr val="tx1"/>
                </a:solidFill>
                <a:effectLst/>
                <a:uLnTx/>
                <a:uFillTx/>
                <a:latin typeface="Arial"/>
                <a:ea typeface="+mn-ea"/>
                <a:cs typeface="Arial"/>
              </a:rPr>
              <a:t>nMemory</a:t>
            </a:r>
            <a:r>
              <a:rPr kumimoji="0" lang="en-IN" sz="2200" b="0" i="0" u="none" strike="noStrike" kern="1200" cap="none" spc="0" normalizeH="0" baseline="0" noProof="0" dirty="0">
                <a:ln>
                  <a:noFill/>
                </a:ln>
                <a:solidFill>
                  <a:schemeClr val="tx1"/>
                </a:solidFill>
                <a:effectLst/>
                <a:uLnTx/>
                <a:uFillTx/>
                <a:latin typeface="Arial"/>
                <a:ea typeface="+mn-ea"/>
                <a:cs typeface="Arial"/>
              </a:rPr>
              <a:t> status :" ; free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echo -e "\</a:t>
            </a:r>
            <a:r>
              <a:rPr kumimoji="0" lang="en-IN" sz="2200" b="0" i="0" u="none" strike="noStrike" kern="1200" cap="none" spc="0" normalizeH="0" baseline="0" noProof="0" dirty="0" err="1">
                <a:ln>
                  <a:noFill/>
                </a:ln>
                <a:solidFill>
                  <a:schemeClr val="tx1"/>
                </a:solidFill>
                <a:effectLst/>
                <a:uLnTx/>
                <a:uFillTx/>
                <a:latin typeface="Arial"/>
                <a:ea typeface="+mn-ea"/>
                <a:cs typeface="Arial"/>
              </a:rPr>
              <a:t>nFilesystem</a:t>
            </a:r>
            <a:r>
              <a:rPr kumimoji="0" lang="en-IN" sz="2200" b="0" i="0" u="none" strike="noStrike" kern="1200" cap="none" spc="0" normalizeH="0" baseline="0" noProof="0" dirty="0">
                <a:ln>
                  <a:noFill/>
                </a:ln>
                <a:solidFill>
                  <a:schemeClr val="tx1"/>
                </a:solidFill>
                <a:effectLst/>
                <a:uLnTx/>
                <a:uFillTx/>
                <a:latin typeface="Arial"/>
                <a:ea typeface="+mn-ea"/>
                <a:cs typeface="Arial"/>
              </a:rPr>
              <a:t> status :"; </a:t>
            </a:r>
            <a:r>
              <a:rPr kumimoji="0" lang="en-IN" sz="2200" b="0" i="0" u="none" strike="noStrike" kern="1200" cap="none" spc="0" normalizeH="0" baseline="0" noProof="0" dirty="0" err="1">
                <a:ln>
                  <a:noFill/>
                </a:ln>
                <a:solidFill>
                  <a:schemeClr val="tx1"/>
                </a:solidFill>
                <a:effectLst/>
                <a:uLnTx/>
                <a:uFillTx/>
                <a:latin typeface="Arial"/>
                <a:ea typeface="+mn-ea"/>
                <a:cs typeface="Arial"/>
              </a:rPr>
              <a:t>df</a:t>
            </a:r>
            <a:r>
              <a:rPr kumimoji="0" lang="en-IN" sz="2200" b="0" i="0" u="none" strike="noStrike" kern="1200" cap="none" spc="0" normalizeH="0" baseline="0" noProof="0" dirty="0">
                <a:ln>
                  <a:noFill/>
                </a:ln>
                <a:solidFill>
                  <a:schemeClr val="tx1"/>
                </a:solidFill>
                <a:effectLst/>
                <a:uLnTx/>
                <a:uFillTx/>
                <a:latin typeface="Arial"/>
                <a:ea typeface="+mn-ea"/>
                <a:cs typeface="Arial"/>
              </a:rPr>
              <a:t> -h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mach</a:t>
            </a:r>
            <a:r>
              <a:rPr kumimoji="0" lang="en-IN" sz="2200" b="0" i="0" u="none" strike="noStrike" kern="1200" cap="none" spc="0" normalizeH="0" baseline="0" noProof="0" dirty="0">
                <a:ln>
                  <a:noFill/>
                </a:ln>
                <a:solidFill>
                  <a:schemeClr val="tx1"/>
                </a:solidFill>
                <a:effectLst/>
                <a:uLnTx/>
                <a:uFillTx/>
                <a:latin typeface="Arial"/>
                <a:ea typeface="+mn-ea"/>
                <a:cs typeface="Arial"/>
              </a:rPr>
              <a:t> </a:t>
            </a:r>
            <a:endParaRPr kumimoji="0" lang="en-IN" sz="2200" b="0" i="0" u="none" strike="noStrike" kern="1200" cap="none" spc="0" normalizeH="0" baseline="0" noProof="0" dirty="0" smtClean="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lang="en-IN" dirty="0">
              <a:solidFill>
                <a:schemeClr val="tx1"/>
              </a:solidFill>
              <a:latin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1" i="1" u="none" strike="noStrike" kern="1200" cap="none" spc="0" normalizeH="0" baseline="0" noProof="0" dirty="0" smtClean="0">
                <a:ln>
                  <a:noFill/>
                </a:ln>
                <a:solidFill>
                  <a:schemeClr val="tx1"/>
                </a:solidFill>
                <a:effectLst/>
                <a:uLnTx/>
                <a:uFillTx/>
                <a:latin typeface="Arial"/>
                <a:ea typeface="+mn-ea"/>
                <a:cs typeface="Arial"/>
              </a:rPr>
              <a:t>Taking backup</a:t>
            </a:r>
            <a:endParaRPr kumimoji="0" lang="en-IN" sz="2200" b="1" i="1" u="none" strike="noStrike" kern="1200" cap="none" spc="0" normalizeH="0" baseline="0" noProof="0" dirty="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p:txBody>
      </p:sp>
      <p:sp>
        <p:nvSpPr>
          <p:cNvPr id="5" name="Slide Number Placeholder 4">
            <a:extLst>
              <a:ext uri="{FF2B5EF4-FFF2-40B4-BE49-F238E27FC236}">
                <a16:creationId xmlns="" xmlns:a16="http://schemas.microsoft.com/office/drawing/2014/main" id="{7E7447FC-2D3C-4415-B74D-67BB3BA9FD77}"/>
              </a:ext>
            </a:extLst>
          </p:cNvPr>
          <p:cNvSpPr>
            <a:spLocks noGrp="1"/>
          </p:cNvSpPr>
          <p:nvPr>
            <p:ph type="sldNum" sz="quarter" idx="12"/>
          </p:nvPr>
        </p:nvSpPr>
        <p:spPr/>
        <p:txBody>
          <a:bodyPr/>
          <a:lstStyle/>
          <a:p>
            <a:fld id="{141F685C-1888-4873-A039-0EDFAC3C950D}" type="slidenum">
              <a:rPr lang="en-IN" smtClean="0"/>
              <a:t>25</a:t>
            </a:fld>
            <a:endParaRPr lang="en-IN"/>
          </a:p>
        </p:txBody>
      </p:sp>
    </p:spTree>
    <p:extLst>
      <p:ext uri="{BB962C8B-B14F-4D97-AF65-F5344CB8AC3E}">
        <p14:creationId xmlns:p14="http://schemas.microsoft.com/office/powerpoint/2010/main" val="11942024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5">
            <a:extLst>
              <a:ext uri="{FF2B5EF4-FFF2-40B4-BE49-F238E27FC236}">
                <a16:creationId xmlns="" xmlns:a16="http://schemas.microsoft.com/office/drawing/2014/main" id="{2D0514DE-AAF9-45E4-AE44-E2DAFFCBF5ED}"/>
              </a:ext>
            </a:extLst>
          </p:cNvPr>
          <p:cNvSpPr txBox="1">
            <a:spLocks/>
          </p:cNvSpPr>
          <p:nvPr/>
        </p:nvSpPr>
        <p:spPr>
          <a:xfrm>
            <a:off x="1690447" y="2701289"/>
            <a:ext cx="8189231" cy="623887"/>
          </a:xfrm>
          <a:prstGeom prst="rect">
            <a:avLst/>
          </a:prstGeom>
        </p:spPr>
        <p:txBody>
          <a:bodyPr>
            <a:normAutofit/>
          </a:bodyPr>
          <a:lstStyle>
            <a:lvl1pPr marL="231775" indent="-231775" algn="ctr" defTabSz="457200" rtl="0" eaLnBrk="1" latinLnBrk="0" hangingPunct="1">
              <a:spcBef>
                <a:spcPct val="20000"/>
              </a:spcBef>
              <a:buFont typeface="Arial"/>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ctr" defTabSz="457200" rtl="0" eaLnBrk="1" fontAlgn="auto" latinLnBrk="0" hangingPunct="1">
              <a:lnSpc>
                <a:spcPct val="100000"/>
              </a:lnSpc>
              <a:spcBef>
                <a:spcPct val="20000"/>
              </a:spcBef>
              <a:spcAft>
                <a:spcPts val="0"/>
              </a:spcAft>
              <a:buClrTx/>
              <a:buSzTx/>
              <a:buFont typeface="Arial"/>
              <a:buNone/>
              <a:tabLst/>
              <a:defRPr/>
            </a:pPr>
            <a:r>
              <a:rPr kumimoji="0" lang="en-IN" sz="3400" b="1" i="0" u="none" strike="noStrike" kern="1200" cap="none" spc="0" normalizeH="0" baseline="0" noProof="0" dirty="0">
                <a:ln>
                  <a:noFill/>
                </a:ln>
                <a:solidFill>
                  <a:sysClr val="windowText" lastClr="000000"/>
                </a:solidFill>
                <a:effectLst/>
                <a:uLnTx/>
                <a:uFillTx/>
                <a:latin typeface="Arial"/>
                <a:ea typeface="+mn-ea"/>
                <a:cs typeface="Arial"/>
              </a:rPr>
              <a:t>SED &amp; AWK</a:t>
            </a:r>
          </a:p>
        </p:txBody>
      </p:sp>
      <p:sp>
        <p:nvSpPr>
          <p:cNvPr id="4" name="Text Placeholder 6">
            <a:extLst>
              <a:ext uri="{FF2B5EF4-FFF2-40B4-BE49-F238E27FC236}">
                <a16:creationId xmlns="" xmlns:a16="http://schemas.microsoft.com/office/drawing/2014/main" id="{20D11170-1DA0-4FF8-860B-73C188E68D02}"/>
              </a:ext>
            </a:extLst>
          </p:cNvPr>
          <p:cNvSpPr txBox="1">
            <a:spLocks/>
          </p:cNvSpPr>
          <p:nvPr/>
        </p:nvSpPr>
        <p:spPr>
          <a:xfrm>
            <a:off x="2172227" y="3900276"/>
            <a:ext cx="8189231" cy="773323"/>
          </a:xfrm>
          <a:prstGeom prst="rect">
            <a:avLst/>
          </a:prstGeom>
        </p:spPr>
        <p:txBody>
          <a:bodyPr>
            <a:normAutofit fontScale="77500" lnSpcReduction="20000"/>
          </a:bodyPr>
          <a:lstStyle>
            <a:lvl1pPr marL="231775" indent="-231775" algn="ctr" defTabSz="457200" rtl="0" eaLnBrk="1" latinLnBrk="0" hangingPunct="1">
              <a:spcBef>
                <a:spcPct val="20000"/>
              </a:spcBef>
              <a:buFont typeface="Arial"/>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Tx/>
              <a:buSzTx/>
              <a:buFont typeface="Arial"/>
              <a:buNone/>
              <a:tabLst/>
              <a:defRPr/>
            </a:pPr>
            <a:r>
              <a:rPr kumimoji="0" lang="en-IN" sz="2000" b="1" i="0" u="none" strike="noStrike" kern="1200" cap="none" spc="0" normalizeH="0" baseline="0" noProof="0" dirty="0">
                <a:ln>
                  <a:noFill/>
                </a:ln>
                <a:solidFill>
                  <a:sysClr val="windowText" lastClr="000000"/>
                </a:solidFill>
                <a:effectLst/>
                <a:uLnTx/>
                <a:uFillTx/>
                <a:latin typeface="Arial"/>
                <a:ea typeface="+mn-ea"/>
                <a:cs typeface="Arial"/>
              </a:rPr>
              <a:t>Ref: </a:t>
            </a:r>
          </a:p>
          <a:p>
            <a:pPr marL="457200" marR="0" lvl="1" indent="0" algn="l" defTabSz="457200" rtl="0" eaLnBrk="1" fontAlgn="auto" latinLnBrk="0" hangingPunct="1">
              <a:lnSpc>
                <a:spcPct val="100000"/>
              </a:lnSpc>
              <a:spcBef>
                <a:spcPct val="20000"/>
              </a:spcBef>
              <a:spcAft>
                <a:spcPts val="0"/>
              </a:spcAft>
              <a:buClrTx/>
              <a:buSzTx/>
              <a:buFont typeface="Arial"/>
              <a:buNone/>
              <a:tabLst/>
              <a:defRPr/>
            </a:pPr>
            <a:r>
              <a:rPr kumimoji="0" lang="en-IN" sz="1800" b="1" i="0" u="none" strike="noStrike" kern="1200" cap="none" spc="0" normalizeH="0" baseline="0" noProof="0" dirty="0">
                <a:ln>
                  <a:noFill/>
                </a:ln>
                <a:solidFill>
                  <a:sysClr val="windowText" lastClr="000000"/>
                </a:solidFill>
                <a:effectLst/>
                <a:uLnTx/>
                <a:uFillTx/>
                <a:latin typeface="Arial"/>
                <a:ea typeface="+mn-ea"/>
                <a:cs typeface="+mn-cs"/>
              </a:rPr>
              <a:t>1. Bash Guide for Beginners by </a:t>
            </a:r>
            <a:r>
              <a:rPr kumimoji="0" lang="en-IN" sz="1800" b="1" i="0" u="none" strike="noStrike" kern="1200" cap="none" spc="0" normalizeH="0" baseline="0" noProof="0" dirty="0" err="1">
                <a:ln>
                  <a:noFill/>
                </a:ln>
                <a:solidFill>
                  <a:sysClr val="windowText" lastClr="000000"/>
                </a:solidFill>
                <a:effectLst/>
                <a:uLnTx/>
                <a:uFillTx/>
                <a:latin typeface="Arial"/>
                <a:ea typeface="+mn-ea"/>
                <a:cs typeface="+mn-cs"/>
              </a:rPr>
              <a:t>Machtelt</a:t>
            </a:r>
            <a:r>
              <a:rPr kumimoji="0" lang="en-IN" sz="1800" b="1" i="0" u="none" strike="noStrike" kern="1200" cap="none" spc="0" normalizeH="0" baseline="0" noProof="0" dirty="0">
                <a:ln>
                  <a:noFill/>
                </a:ln>
                <a:solidFill>
                  <a:sysClr val="windowText" lastClr="000000"/>
                </a:solidFill>
                <a:effectLst/>
                <a:uLnTx/>
                <a:uFillTx/>
                <a:latin typeface="Arial"/>
                <a:ea typeface="+mn-ea"/>
                <a:cs typeface="+mn-cs"/>
              </a:rPr>
              <a:t> </a:t>
            </a:r>
            <a:r>
              <a:rPr kumimoji="0" lang="en-IN" sz="1800" b="1" i="0" u="none" strike="noStrike" kern="1200" cap="none" spc="0" normalizeH="0" baseline="0" noProof="0" dirty="0" err="1">
                <a:ln>
                  <a:noFill/>
                </a:ln>
                <a:solidFill>
                  <a:sysClr val="windowText" lastClr="000000"/>
                </a:solidFill>
                <a:effectLst/>
                <a:uLnTx/>
                <a:uFillTx/>
                <a:latin typeface="Arial"/>
                <a:ea typeface="+mn-ea"/>
                <a:cs typeface="+mn-cs"/>
              </a:rPr>
              <a:t>Garrels</a:t>
            </a:r>
            <a:r>
              <a:rPr kumimoji="0" lang="en-IN" sz="1800" b="1" i="0" u="none" strike="noStrike" kern="1200" cap="none" spc="0" normalizeH="0" baseline="0" noProof="0" dirty="0">
                <a:ln>
                  <a:noFill/>
                </a:ln>
                <a:solidFill>
                  <a:sysClr val="windowText" lastClr="000000"/>
                </a:solidFill>
                <a:effectLst/>
                <a:uLnTx/>
                <a:uFillTx/>
                <a:latin typeface="Arial"/>
                <a:ea typeface="+mn-ea"/>
                <a:cs typeface="+mn-cs"/>
              </a:rPr>
              <a:t>, </a:t>
            </a:r>
            <a:r>
              <a:rPr kumimoji="0" lang="en-IN" sz="1800" b="1" i="0" u="none" strike="noStrike" kern="1200" cap="none" spc="0" normalizeH="0" baseline="0" noProof="0" dirty="0" err="1">
                <a:ln>
                  <a:noFill/>
                </a:ln>
                <a:solidFill>
                  <a:sysClr val="windowText" lastClr="000000"/>
                </a:solidFill>
                <a:effectLst/>
                <a:uLnTx/>
                <a:uFillTx/>
                <a:latin typeface="Arial"/>
                <a:ea typeface="+mn-ea"/>
                <a:cs typeface="+mn-cs"/>
              </a:rPr>
              <a:t>Garrels</a:t>
            </a:r>
            <a:r>
              <a:rPr kumimoji="0" lang="en-IN" sz="1800" b="1" i="0" u="none" strike="noStrike" kern="1200" cap="none" spc="0" normalizeH="0" baseline="0" noProof="0" dirty="0">
                <a:ln>
                  <a:noFill/>
                </a:ln>
                <a:solidFill>
                  <a:sysClr val="windowText" lastClr="000000"/>
                </a:solidFill>
                <a:effectLst/>
                <a:uLnTx/>
                <a:uFillTx/>
                <a:latin typeface="Arial"/>
                <a:ea typeface="+mn-ea"/>
                <a:cs typeface="+mn-cs"/>
              </a:rPr>
              <a:t> BVBA.</a:t>
            </a:r>
          </a:p>
          <a:p>
            <a:pPr marL="457200" marR="0" lvl="1" indent="0" algn="l" defTabSz="457200" rtl="0" eaLnBrk="1" fontAlgn="auto" latinLnBrk="0" hangingPunct="1">
              <a:lnSpc>
                <a:spcPct val="100000"/>
              </a:lnSpc>
              <a:spcBef>
                <a:spcPct val="20000"/>
              </a:spcBef>
              <a:spcAft>
                <a:spcPts val="0"/>
              </a:spcAft>
              <a:buClrTx/>
              <a:buSzTx/>
              <a:buFont typeface="Arial"/>
              <a:buNone/>
              <a:tabLst/>
              <a:defRPr/>
            </a:pPr>
            <a:r>
              <a:rPr kumimoji="0" lang="en-IN" sz="1800" b="1" i="0" u="none" strike="noStrike" kern="1200" cap="none" spc="0" normalizeH="0" baseline="0" noProof="0" dirty="0">
                <a:ln>
                  <a:noFill/>
                </a:ln>
                <a:solidFill>
                  <a:sysClr val="windowText" lastClr="000000"/>
                </a:solidFill>
                <a:effectLst/>
                <a:uLnTx/>
                <a:uFillTx/>
                <a:latin typeface="Arial"/>
                <a:ea typeface="+mn-ea"/>
                <a:cs typeface="+mn-cs"/>
              </a:rPr>
              <a:t>2. http://www.thegeekstuff.com/2010/01/awk-introduction-tutorial-7-awk-print-examples/</a:t>
            </a:r>
          </a:p>
        </p:txBody>
      </p:sp>
      <p:sp>
        <p:nvSpPr>
          <p:cNvPr id="6" name="Slide Number Placeholder 5">
            <a:extLst>
              <a:ext uri="{FF2B5EF4-FFF2-40B4-BE49-F238E27FC236}">
                <a16:creationId xmlns="" xmlns:a16="http://schemas.microsoft.com/office/drawing/2014/main" id="{26647768-E47B-420A-B30F-1C33A31CDBA1}"/>
              </a:ext>
            </a:extLst>
          </p:cNvPr>
          <p:cNvSpPr>
            <a:spLocks noGrp="1"/>
          </p:cNvSpPr>
          <p:nvPr>
            <p:ph type="sldNum" sz="quarter" idx="12"/>
          </p:nvPr>
        </p:nvSpPr>
        <p:spPr/>
        <p:txBody>
          <a:bodyPr/>
          <a:lstStyle/>
          <a:p>
            <a:fld id="{141F685C-1888-4873-A039-0EDFAC3C950D}" type="slidenum">
              <a:rPr lang="en-IN" smtClean="0"/>
              <a:t>26</a:t>
            </a:fld>
            <a:endParaRPr lang="en-IN"/>
          </a:p>
        </p:txBody>
      </p:sp>
    </p:spTree>
    <p:extLst>
      <p:ext uri="{BB962C8B-B14F-4D97-AF65-F5344CB8AC3E}">
        <p14:creationId xmlns:p14="http://schemas.microsoft.com/office/powerpoint/2010/main" val="5427427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7557CB-A96F-438F-9DB4-97781F75683F}"/>
              </a:ext>
            </a:extLst>
          </p:cNvPr>
          <p:cNvSpPr>
            <a:spLocks noGrp="1"/>
          </p:cNvSpPr>
          <p:nvPr>
            <p:ph type="title"/>
          </p:nvPr>
        </p:nvSpPr>
        <p:spPr>
          <a:xfrm>
            <a:off x="200891" y="171162"/>
            <a:ext cx="10515600" cy="729384"/>
          </a:xfrm>
        </p:spPr>
        <p:txBody>
          <a:bodyPr/>
          <a:lstStyle/>
          <a:p>
            <a:r>
              <a:rPr lang="en-US" sz="3000" b="1" dirty="0">
                <a:latin typeface="Arial"/>
                <a:ea typeface="+mn-ea"/>
                <a:cs typeface="Arial"/>
              </a:rPr>
              <a:t>Introduction</a:t>
            </a:r>
            <a:endParaRPr lang="en-IN" dirty="0"/>
          </a:p>
        </p:txBody>
      </p:sp>
      <p:sp>
        <p:nvSpPr>
          <p:cNvPr id="3" name="Text Placeholder 2">
            <a:extLst>
              <a:ext uri="{FF2B5EF4-FFF2-40B4-BE49-F238E27FC236}">
                <a16:creationId xmlns="" xmlns:a16="http://schemas.microsoft.com/office/drawing/2014/main" id="{86B88468-3E35-4CD4-B7C0-1B9765B239AA}"/>
              </a:ext>
            </a:extLst>
          </p:cNvPr>
          <p:cNvSpPr txBox="1">
            <a:spLocks/>
          </p:cNvSpPr>
          <p:nvPr/>
        </p:nvSpPr>
        <p:spPr>
          <a:xfrm>
            <a:off x="319548" y="1158643"/>
            <a:ext cx="11710156" cy="5715000"/>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A Stream </a:t>
            </a:r>
            <a:r>
              <a:rPr kumimoji="0" lang="en-IN" sz="2200" b="0" i="0" u="none" strike="noStrike" kern="1200" cap="none" spc="0" normalizeH="0" baseline="0" noProof="0" dirty="0" err="1">
                <a:ln>
                  <a:noFill/>
                </a:ln>
                <a:solidFill>
                  <a:sysClr val="windowText" lastClr="000000"/>
                </a:solidFill>
                <a:effectLst/>
                <a:uLnTx/>
                <a:uFillTx/>
                <a:latin typeface="Arial"/>
                <a:ea typeface="+mn-ea"/>
                <a:cs typeface="Arial"/>
              </a:rPr>
              <a:t>EDitor</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is used to perform basic transformations on text read from a file or a pipe.</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The editor does not modify the original input.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If you are facing replacement of text in a large number of files, </a:t>
            </a:r>
            <a:r>
              <a:rPr kumimoji="0" lang="en-IN" sz="2200" b="1" i="0" u="none" strike="noStrike" kern="1200" cap="none" spc="0" normalizeH="0" baseline="0" noProof="0" dirty="0" err="1">
                <a:ln>
                  <a:noFill/>
                </a:ln>
                <a:solidFill>
                  <a:sysClr val="windowText" lastClr="000000"/>
                </a:solidFill>
                <a:effectLst/>
                <a:uLnTx/>
                <a:uFillTx/>
                <a:latin typeface="Arial"/>
                <a:ea typeface="+mn-ea"/>
                <a:cs typeface="Arial"/>
              </a:rPr>
              <a:t>sed</a:t>
            </a: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 </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is a great help.</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The </a:t>
            </a:r>
            <a:r>
              <a:rPr kumimoji="0" lang="en-IN" sz="2200" b="1" i="0" u="none" strike="noStrike" kern="1200" cap="none" spc="0" normalizeH="0" baseline="0" noProof="0" dirty="0" err="1">
                <a:ln>
                  <a:noFill/>
                </a:ln>
                <a:solidFill>
                  <a:sysClr val="windowText" lastClr="000000"/>
                </a:solidFill>
                <a:effectLst/>
                <a:uLnTx/>
                <a:uFillTx/>
                <a:latin typeface="Arial"/>
                <a:ea typeface="+mn-ea"/>
                <a:cs typeface="Arial"/>
              </a:rPr>
              <a:t>sed</a:t>
            </a: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 </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program can perform text pattern substitutions and deletions using regular expressions</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1" i="0" u="none" strike="noStrike" kern="1200" cap="none" spc="0" normalizeH="0" baseline="0" noProof="0" dirty="0" err="1">
                <a:ln>
                  <a:noFill/>
                </a:ln>
                <a:solidFill>
                  <a:sysClr val="windowText" lastClr="000000"/>
                </a:solidFill>
                <a:effectLst/>
                <a:uLnTx/>
                <a:uFillTx/>
                <a:latin typeface="Arial"/>
                <a:ea typeface="+mn-ea"/>
                <a:cs typeface="Arial"/>
              </a:rPr>
              <a:t>Sed</a:t>
            </a: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 editing commands :</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a\	-	Append text below current line.</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c\ 	-	Change text in the current line with new text.</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d 	-	Delete text.</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err="1">
                <a:ln>
                  <a:noFill/>
                </a:ln>
                <a:solidFill>
                  <a:sysClr val="windowText" lastClr="000000"/>
                </a:solidFill>
                <a:effectLst/>
                <a:uLnTx/>
                <a:uFillTx/>
                <a:latin typeface="Arial"/>
                <a:ea typeface="+mn-ea"/>
                <a:cs typeface="+mn-cs"/>
              </a:rPr>
              <a:t>i</a:t>
            </a: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 	-	Insert text above current line.</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p 	-	Print text.</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r 		-	Read a file.</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s 	-	Search and replace text.</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w 	-	Write to a file</a:t>
            </a:r>
            <a:endParaRPr kumimoji="0" lang="en-IN" sz="1800" b="0" i="0" u="none" strike="noStrike" kern="1200" cap="none" spc="0" normalizeH="0" baseline="0" noProof="0" dirty="0">
              <a:ln>
                <a:noFill/>
              </a:ln>
              <a:solidFill>
                <a:sysClr val="windowText" lastClr="000000"/>
              </a:solidFill>
              <a:effectLst/>
              <a:uLnTx/>
              <a:uFillTx/>
              <a:latin typeface="Arial"/>
              <a:ea typeface="+mn-ea"/>
              <a:cs typeface="+mn-cs"/>
            </a:endParaRPr>
          </a:p>
        </p:txBody>
      </p:sp>
      <p:sp>
        <p:nvSpPr>
          <p:cNvPr id="5" name="Slide Number Placeholder 4">
            <a:extLst>
              <a:ext uri="{FF2B5EF4-FFF2-40B4-BE49-F238E27FC236}">
                <a16:creationId xmlns="" xmlns:a16="http://schemas.microsoft.com/office/drawing/2014/main" id="{AC3CBDF8-DC48-4E88-96B2-C26F3EBFEDC3}"/>
              </a:ext>
            </a:extLst>
          </p:cNvPr>
          <p:cNvSpPr>
            <a:spLocks noGrp="1"/>
          </p:cNvSpPr>
          <p:nvPr>
            <p:ph type="sldNum" sz="quarter" idx="12"/>
          </p:nvPr>
        </p:nvSpPr>
        <p:spPr/>
        <p:txBody>
          <a:bodyPr/>
          <a:lstStyle/>
          <a:p>
            <a:fld id="{141F685C-1888-4873-A039-0EDFAC3C950D}" type="slidenum">
              <a:rPr lang="en-IN" smtClean="0"/>
              <a:t>27</a:t>
            </a:fld>
            <a:endParaRPr lang="en-IN"/>
          </a:p>
        </p:txBody>
      </p:sp>
      <p:pic>
        <p:nvPicPr>
          <p:cNvPr id="4" name="Picture 3">
            <a:extLst>
              <a:ext uri="{FF2B5EF4-FFF2-40B4-BE49-F238E27FC236}">
                <a16:creationId xmlns="" xmlns:a16="http://schemas.microsoft.com/office/drawing/2014/main" id="{ED3F0CAA-C754-4860-B73E-2928698363D5}"/>
              </a:ext>
            </a:extLst>
          </p:cNvPr>
          <p:cNvPicPr>
            <a:picLocks noChangeAspect="1"/>
          </p:cNvPicPr>
          <p:nvPr/>
        </p:nvPicPr>
        <p:blipFill>
          <a:blip r:embed="rId2"/>
          <a:stretch>
            <a:fillRect/>
          </a:stretch>
        </p:blipFill>
        <p:spPr>
          <a:xfrm>
            <a:off x="5830529" y="4337378"/>
            <a:ext cx="6199175" cy="2309228"/>
          </a:xfrm>
          <a:prstGeom prst="rect">
            <a:avLst/>
          </a:prstGeom>
          <a:solidFill>
            <a:schemeClr val="accent2">
              <a:lumMod val="20000"/>
              <a:lumOff val="80000"/>
            </a:schemeClr>
          </a:solidFill>
        </p:spPr>
      </p:pic>
    </p:spTree>
    <p:extLst>
      <p:ext uri="{BB962C8B-B14F-4D97-AF65-F5344CB8AC3E}">
        <p14:creationId xmlns:p14="http://schemas.microsoft.com/office/powerpoint/2010/main" val="35544112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7557CB-A96F-438F-9DB4-97781F75683F}"/>
              </a:ext>
            </a:extLst>
          </p:cNvPr>
          <p:cNvSpPr>
            <a:spLocks noGrp="1"/>
          </p:cNvSpPr>
          <p:nvPr>
            <p:ph type="title"/>
          </p:nvPr>
        </p:nvSpPr>
        <p:spPr>
          <a:xfrm>
            <a:off x="200891" y="171162"/>
            <a:ext cx="10515600" cy="729384"/>
          </a:xfrm>
        </p:spPr>
        <p:txBody>
          <a:bodyPr/>
          <a:lstStyle/>
          <a:p>
            <a:r>
              <a:rPr lang="en-US" sz="3000" b="1" dirty="0">
                <a:solidFill>
                  <a:prstClr val="black"/>
                </a:solidFill>
                <a:latin typeface="Arial"/>
                <a:ea typeface="+mn-ea"/>
                <a:cs typeface="Arial"/>
              </a:rPr>
              <a:t>SED - Examples</a:t>
            </a:r>
            <a:endParaRPr lang="en-IN" dirty="0"/>
          </a:p>
        </p:txBody>
      </p:sp>
      <p:sp>
        <p:nvSpPr>
          <p:cNvPr id="3" name="Text Placeholder 2">
            <a:extLst>
              <a:ext uri="{FF2B5EF4-FFF2-40B4-BE49-F238E27FC236}">
                <a16:creationId xmlns="" xmlns:a16="http://schemas.microsoft.com/office/drawing/2014/main" id="{29FD016F-1497-42E4-8EBD-C7B2EC67D5BB}"/>
              </a:ext>
            </a:extLst>
          </p:cNvPr>
          <p:cNvSpPr txBox="1">
            <a:spLocks/>
          </p:cNvSpPr>
          <p:nvPr/>
        </p:nvSpPr>
        <p:spPr>
          <a:xfrm>
            <a:off x="329381" y="1372264"/>
            <a:ext cx="11305309" cy="5166648"/>
          </a:xfrm>
          <a:prstGeom prst="rect">
            <a:avLst/>
          </a:prstGeom>
        </p:spPr>
        <p:txBody>
          <a:bodyPr>
            <a:normAutofit lnSpcReduction="10000"/>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dirty="0">
                <a:solidFill>
                  <a:prstClr val="black"/>
                </a:solidFill>
                <a:latin typeface="Arial"/>
              </a:rPr>
              <a:t>1. To find all the lines containing our search pattern, in this case "</a:t>
            </a:r>
            <a:r>
              <a:rPr dirty="0" err="1">
                <a:solidFill>
                  <a:prstClr val="black"/>
                </a:solidFill>
                <a:latin typeface="Arial"/>
              </a:rPr>
              <a:t>erors</a:t>
            </a:r>
            <a:r>
              <a:rPr dirty="0">
                <a:solidFill>
                  <a:prstClr val="black"/>
                </a:solidFill>
                <a:latin typeface="Arial"/>
              </a:rPr>
              <a:t>". We use the </a:t>
            </a:r>
            <a:r>
              <a:rPr b="1" dirty="0">
                <a:solidFill>
                  <a:prstClr val="black"/>
                </a:solidFill>
                <a:latin typeface="Arial"/>
              </a:rPr>
              <a:t>p </a:t>
            </a:r>
            <a:r>
              <a:rPr dirty="0">
                <a:solidFill>
                  <a:prstClr val="black"/>
                </a:solidFill>
                <a:latin typeface="Arial"/>
              </a:rPr>
              <a:t>to obtain the result.</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a:t>
            </a:r>
            <a:r>
              <a:rPr lang="en-US" b="1" dirty="0" smtClean="0">
                <a:solidFill>
                  <a:prstClr val="black"/>
                </a:solidFill>
                <a:latin typeface="Arial"/>
              </a:rPr>
              <a:t>–</a:t>
            </a:r>
            <a:r>
              <a:rPr b="1" dirty="0" smtClean="0">
                <a:solidFill>
                  <a:prstClr val="black"/>
                </a:solidFill>
                <a:latin typeface="Arial"/>
              </a:rPr>
              <a:t>n </a:t>
            </a:r>
            <a:r>
              <a:rPr b="1" i="1" dirty="0" smtClean="0">
                <a:solidFill>
                  <a:prstClr val="black"/>
                </a:solidFill>
                <a:latin typeface="Arial"/>
              </a:rPr>
              <a:t>'/</a:t>
            </a:r>
            <a:r>
              <a:rPr b="1" i="1" dirty="0" err="1">
                <a:solidFill>
                  <a:prstClr val="black"/>
                </a:solidFill>
                <a:latin typeface="Arial"/>
              </a:rPr>
              <a:t>erors</a:t>
            </a:r>
            <a:r>
              <a:rPr b="1" i="1" dirty="0">
                <a:solidFill>
                  <a:prstClr val="black"/>
                </a:solidFill>
                <a:latin typeface="Arial"/>
              </a:rPr>
              <a:t>/p' </a:t>
            </a:r>
            <a:r>
              <a:rPr b="1" dirty="0">
                <a:solidFill>
                  <a:prstClr val="black"/>
                </a:solidFill>
                <a:latin typeface="Arial"/>
              </a:rPr>
              <a:t>example</a:t>
            </a:r>
          </a:p>
          <a:p>
            <a:pPr marL="0" indent="0">
              <a:buFont typeface="Arial"/>
              <a:buNone/>
            </a:pPr>
            <a:endParaRPr b="1" dirty="0">
              <a:solidFill>
                <a:prstClr val="black"/>
              </a:solidFill>
              <a:latin typeface="Arial"/>
            </a:endParaRPr>
          </a:p>
          <a:p>
            <a:pPr marL="0" indent="0">
              <a:buFont typeface="Arial"/>
              <a:buNone/>
            </a:pPr>
            <a:r>
              <a:rPr b="1" dirty="0">
                <a:solidFill>
                  <a:prstClr val="black"/>
                </a:solidFill>
                <a:latin typeface="Arial"/>
              </a:rPr>
              <a:t>2. </a:t>
            </a:r>
            <a:r>
              <a:rPr dirty="0">
                <a:solidFill>
                  <a:prstClr val="black"/>
                </a:solidFill>
                <a:latin typeface="Arial"/>
              </a:rPr>
              <a:t>Now we only want to see the lines </a:t>
            </a:r>
            <a:r>
              <a:rPr i="1" dirty="0">
                <a:solidFill>
                  <a:prstClr val="black"/>
                </a:solidFill>
                <a:latin typeface="Arial"/>
              </a:rPr>
              <a:t>not </a:t>
            </a:r>
            <a:r>
              <a:rPr dirty="0">
                <a:solidFill>
                  <a:prstClr val="black"/>
                </a:solidFill>
                <a:latin typeface="Arial"/>
              </a:rPr>
              <a:t>containing the search string</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a:t>
            </a:r>
            <a:r>
              <a:rPr b="1" i="1" dirty="0">
                <a:solidFill>
                  <a:prstClr val="black"/>
                </a:solidFill>
                <a:latin typeface="Arial"/>
              </a:rPr>
              <a:t>'/</a:t>
            </a:r>
            <a:r>
              <a:rPr b="1" i="1" dirty="0" err="1">
                <a:solidFill>
                  <a:prstClr val="black"/>
                </a:solidFill>
                <a:latin typeface="Arial"/>
              </a:rPr>
              <a:t>erors</a:t>
            </a:r>
            <a:r>
              <a:rPr b="1" i="1" dirty="0">
                <a:solidFill>
                  <a:prstClr val="black"/>
                </a:solidFill>
                <a:latin typeface="Arial"/>
              </a:rPr>
              <a:t>/d' </a:t>
            </a:r>
            <a:r>
              <a:rPr b="1" dirty="0">
                <a:solidFill>
                  <a:prstClr val="black"/>
                </a:solidFill>
                <a:latin typeface="Arial"/>
              </a:rPr>
              <a:t>example</a:t>
            </a:r>
          </a:p>
          <a:p>
            <a:pPr marL="0" indent="0">
              <a:buFont typeface="Arial"/>
              <a:buNone/>
            </a:pPr>
            <a:endParaRPr b="1" dirty="0">
              <a:solidFill>
                <a:prstClr val="black"/>
              </a:solidFill>
              <a:latin typeface="Arial"/>
            </a:endParaRPr>
          </a:p>
          <a:p>
            <a:pPr marL="0" indent="0">
              <a:buFont typeface="Arial"/>
              <a:buNone/>
            </a:pPr>
            <a:r>
              <a:rPr b="1" dirty="0">
                <a:solidFill>
                  <a:prstClr val="black"/>
                </a:solidFill>
                <a:latin typeface="Arial"/>
              </a:rPr>
              <a:t>3. </a:t>
            </a:r>
            <a:r>
              <a:rPr dirty="0">
                <a:solidFill>
                  <a:prstClr val="black"/>
                </a:solidFill>
                <a:latin typeface="Arial"/>
              </a:rPr>
              <a:t>Matching lines starting with a given pattern and ending in a second pattern</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-n </a:t>
            </a:r>
            <a:r>
              <a:rPr b="1" i="1" dirty="0">
                <a:solidFill>
                  <a:prstClr val="black"/>
                </a:solidFill>
                <a:latin typeface="Arial"/>
              </a:rPr>
              <a:t>'/^This.*errors.$/p' </a:t>
            </a:r>
            <a:r>
              <a:rPr b="1" dirty="0">
                <a:solidFill>
                  <a:prstClr val="black"/>
                </a:solidFill>
                <a:latin typeface="Arial"/>
              </a:rPr>
              <a:t>example</a:t>
            </a:r>
          </a:p>
          <a:p>
            <a:pPr marL="0" indent="0">
              <a:buFont typeface="Arial"/>
              <a:buNone/>
            </a:pPr>
            <a:endParaRPr b="1" dirty="0">
              <a:solidFill>
                <a:prstClr val="black"/>
              </a:solidFill>
              <a:latin typeface="Arial"/>
            </a:endParaRPr>
          </a:p>
          <a:p>
            <a:pPr marL="0" indent="0">
              <a:buFont typeface="Arial"/>
              <a:buNone/>
            </a:pPr>
            <a:r>
              <a:rPr b="1" dirty="0">
                <a:solidFill>
                  <a:prstClr val="black"/>
                </a:solidFill>
                <a:latin typeface="Arial"/>
              </a:rPr>
              <a:t>4. </a:t>
            </a:r>
            <a:r>
              <a:rPr dirty="0">
                <a:solidFill>
                  <a:prstClr val="black"/>
                </a:solidFill>
                <a:latin typeface="Arial"/>
              </a:rPr>
              <a:t>we want to take out the lines containing the errors. Specify this</a:t>
            </a:r>
          </a:p>
          <a:p>
            <a:pPr marL="0" indent="0">
              <a:buFont typeface="Arial"/>
              <a:buNone/>
            </a:pPr>
            <a:r>
              <a:rPr dirty="0">
                <a:solidFill>
                  <a:prstClr val="black"/>
                </a:solidFill>
                <a:latin typeface="Arial"/>
              </a:rPr>
              <a:t>range to address, together with the </a:t>
            </a:r>
            <a:r>
              <a:rPr b="1" dirty="0">
                <a:solidFill>
                  <a:prstClr val="black"/>
                </a:solidFill>
                <a:latin typeface="Arial"/>
              </a:rPr>
              <a:t>d </a:t>
            </a:r>
            <a:r>
              <a:rPr dirty="0">
                <a:solidFill>
                  <a:prstClr val="black"/>
                </a:solidFill>
                <a:latin typeface="Arial"/>
              </a:rPr>
              <a:t>command</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a:t>
            </a:r>
            <a:r>
              <a:rPr b="1" i="1" dirty="0">
                <a:solidFill>
                  <a:prstClr val="black"/>
                </a:solidFill>
                <a:latin typeface="Arial"/>
              </a:rPr>
              <a:t>'2,4d' </a:t>
            </a:r>
            <a:r>
              <a:rPr b="1" dirty="0">
                <a:solidFill>
                  <a:prstClr val="black"/>
                </a:solidFill>
                <a:latin typeface="Arial"/>
              </a:rPr>
              <a:t>example</a:t>
            </a:r>
          </a:p>
          <a:p>
            <a:pPr marL="0" indent="0">
              <a:buFont typeface="Arial"/>
              <a:buNone/>
            </a:pPr>
            <a:r>
              <a:rPr dirty="0">
                <a:solidFill>
                  <a:prstClr val="black"/>
                </a:solidFill>
                <a:latin typeface="Arial"/>
              </a:rPr>
              <a:t>To print the file starting from a certain line until the end of the file</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a:t>
            </a:r>
            <a:r>
              <a:rPr b="1" i="1" dirty="0">
                <a:solidFill>
                  <a:prstClr val="black"/>
                </a:solidFill>
                <a:latin typeface="Arial"/>
              </a:rPr>
              <a:t>'3,$d' </a:t>
            </a:r>
            <a:r>
              <a:rPr b="1" dirty="0">
                <a:solidFill>
                  <a:prstClr val="black"/>
                </a:solidFill>
                <a:latin typeface="Arial"/>
              </a:rPr>
              <a:t>example</a:t>
            </a:r>
          </a:p>
          <a:p>
            <a:pPr marL="0" indent="0">
              <a:buFont typeface="Arial"/>
              <a:buNone/>
            </a:pPr>
            <a:endParaRPr dirty="0">
              <a:solidFill>
                <a:prstClr val="black"/>
              </a:solidFill>
              <a:latin typeface="Arial"/>
            </a:endParaRPr>
          </a:p>
          <a:p>
            <a:pPr marL="0" indent="0">
              <a:buFont typeface="Arial"/>
              <a:buNone/>
            </a:pPr>
            <a:endParaRPr dirty="0">
              <a:solidFill>
                <a:prstClr val="black"/>
              </a:solidFill>
              <a:latin typeface="Arial"/>
            </a:endParaRPr>
          </a:p>
        </p:txBody>
      </p:sp>
      <p:sp>
        <p:nvSpPr>
          <p:cNvPr id="5" name="Slide Number Placeholder 4">
            <a:extLst>
              <a:ext uri="{FF2B5EF4-FFF2-40B4-BE49-F238E27FC236}">
                <a16:creationId xmlns="" xmlns:a16="http://schemas.microsoft.com/office/drawing/2014/main" id="{093AAF5B-6A5A-4ADA-9984-9EC8B20F4624}"/>
              </a:ext>
            </a:extLst>
          </p:cNvPr>
          <p:cNvSpPr>
            <a:spLocks noGrp="1"/>
          </p:cNvSpPr>
          <p:nvPr>
            <p:ph type="sldNum" sz="quarter" idx="12"/>
          </p:nvPr>
        </p:nvSpPr>
        <p:spPr/>
        <p:txBody>
          <a:bodyPr/>
          <a:lstStyle/>
          <a:p>
            <a:fld id="{141F685C-1888-4873-A039-0EDFAC3C950D}" type="slidenum">
              <a:rPr lang="en-IN" smtClean="0"/>
              <a:t>28</a:t>
            </a:fld>
            <a:endParaRPr lang="en-IN"/>
          </a:p>
        </p:txBody>
      </p:sp>
    </p:spTree>
    <p:extLst>
      <p:ext uri="{BB962C8B-B14F-4D97-AF65-F5344CB8AC3E}">
        <p14:creationId xmlns:p14="http://schemas.microsoft.com/office/powerpoint/2010/main" val="37376882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7557CB-A96F-438F-9DB4-97781F75683F}"/>
              </a:ext>
            </a:extLst>
          </p:cNvPr>
          <p:cNvSpPr>
            <a:spLocks noGrp="1"/>
          </p:cNvSpPr>
          <p:nvPr>
            <p:ph type="title"/>
          </p:nvPr>
        </p:nvSpPr>
        <p:spPr>
          <a:xfrm>
            <a:off x="200891" y="171162"/>
            <a:ext cx="10515600" cy="729384"/>
          </a:xfrm>
        </p:spPr>
        <p:txBody>
          <a:bodyPr/>
          <a:lstStyle/>
          <a:p>
            <a:r>
              <a:rPr lang="en-US" sz="3000" b="1" dirty="0">
                <a:solidFill>
                  <a:prstClr val="black"/>
                </a:solidFill>
                <a:latin typeface="Arial"/>
                <a:ea typeface="+mn-ea"/>
                <a:cs typeface="Arial"/>
              </a:rPr>
              <a:t>SED - Examples</a:t>
            </a:r>
            <a:endParaRPr lang="en-IN" dirty="0"/>
          </a:p>
        </p:txBody>
      </p:sp>
      <p:sp>
        <p:nvSpPr>
          <p:cNvPr id="3" name="Text Placeholder 2">
            <a:extLst>
              <a:ext uri="{FF2B5EF4-FFF2-40B4-BE49-F238E27FC236}">
                <a16:creationId xmlns="" xmlns:a16="http://schemas.microsoft.com/office/drawing/2014/main" id="{7166E92D-D8F5-4C06-B0CC-5238A34EF536}"/>
              </a:ext>
            </a:extLst>
          </p:cNvPr>
          <p:cNvSpPr txBox="1">
            <a:spLocks/>
          </p:cNvSpPr>
          <p:nvPr/>
        </p:nvSpPr>
        <p:spPr>
          <a:xfrm>
            <a:off x="432619" y="1335446"/>
            <a:ext cx="11236036" cy="5386029"/>
          </a:xfrm>
          <a:prstGeom prst="rect">
            <a:avLst/>
          </a:prstGeom>
        </p:spPr>
        <p:txBody>
          <a:bodyPr>
            <a:normAutofit lnSpcReduction="10000"/>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dirty="0">
                <a:solidFill>
                  <a:prstClr val="black"/>
                </a:solidFill>
                <a:latin typeface="Arial"/>
              </a:rPr>
              <a:t>5. The following command prints the first line containing the pattern "a text", up to and including the next line containing the pattern "a line":</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-n </a:t>
            </a:r>
            <a:r>
              <a:rPr b="1" i="1" dirty="0">
                <a:solidFill>
                  <a:prstClr val="black"/>
                </a:solidFill>
                <a:latin typeface="Arial"/>
              </a:rPr>
              <a:t>'/a text/,/This/p' </a:t>
            </a:r>
            <a:r>
              <a:rPr b="1" dirty="0">
                <a:solidFill>
                  <a:prstClr val="black"/>
                </a:solidFill>
                <a:latin typeface="Arial"/>
              </a:rPr>
              <a:t>example</a:t>
            </a:r>
          </a:p>
          <a:p>
            <a:pPr marL="0" indent="0">
              <a:buFont typeface="Arial"/>
              <a:buNone/>
            </a:pPr>
            <a:endParaRPr dirty="0">
              <a:solidFill>
                <a:prstClr val="black"/>
              </a:solidFill>
              <a:latin typeface="Arial"/>
            </a:endParaRPr>
          </a:p>
          <a:p>
            <a:pPr marL="0" indent="0">
              <a:buFont typeface="Arial"/>
              <a:buNone/>
            </a:pPr>
            <a:r>
              <a:rPr dirty="0">
                <a:solidFill>
                  <a:prstClr val="black"/>
                </a:solidFill>
                <a:latin typeface="Arial"/>
              </a:rPr>
              <a:t>6. search and replace the errors instead of only (de)selecting the lines containing the search string.</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a:t>
            </a:r>
            <a:r>
              <a:rPr b="1" i="1" dirty="0">
                <a:solidFill>
                  <a:prstClr val="black"/>
                </a:solidFill>
                <a:latin typeface="Arial"/>
              </a:rPr>
              <a:t>'s/</a:t>
            </a:r>
            <a:r>
              <a:rPr b="1" i="1" dirty="0" err="1">
                <a:solidFill>
                  <a:prstClr val="black"/>
                </a:solidFill>
                <a:latin typeface="Arial"/>
              </a:rPr>
              <a:t>erors</a:t>
            </a:r>
            <a:r>
              <a:rPr b="1" i="1" dirty="0">
                <a:solidFill>
                  <a:prstClr val="black"/>
                </a:solidFill>
                <a:latin typeface="Arial"/>
              </a:rPr>
              <a:t>/errors/g' </a:t>
            </a:r>
            <a:r>
              <a:rPr b="1" dirty="0">
                <a:solidFill>
                  <a:prstClr val="black"/>
                </a:solidFill>
                <a:latin typeface="Arial"/>
              </a:rPr>
              <a:t>example</a:t>
            </a:r>
          </a:p>
          <a:p>
            <a:pPr marL="0" indent="0">
              <a:buFont typeface="Arial"/>
              <a:buNone/>
            </a:pPr>
            <a:endParaRPr dirty="0">
              <a:solidFill>
                <a:prstClr val="black"/>
              </a:solidFill>
              <a:latin typeface="Arial"/>
            </a:endParaRPr>
          </a:p>
          <a:p>
            <a:pPr marL="0" indent="0">
              <a:buFont typeface="Arial"/>
              <a:buNone/>
            </a:pPr>
            <a:r>
              <a:rPr dirty="0">
                <a:solidFill>
                  <a:prstClr val="black"/>
                </a:solidFill>
                <a:latin typeface="Arial"/>
              </a:rPr>
              <a:t>7. To insert a string at the beginning of each line of a file, for instance for quoting</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a:t>
            </a:r>
            <a:r>
              <a:rPr b="1" i="1" dirty="0">
                <a:solidFill>
                  <a:prstClr val="black"/>
                </a:solidFill>
                <a:latin typeface="Arial"/>
              </a:rPr>
              <a:t>'s/^/&gt; /' </a:t>
            </a:r>
            <a:r>
              <a:rPr b="1" dirty="0">
                <a:solidFill>
                  <a:prstClr val="black"/>
                </a:solidFill>
                <a:latin typeface="Arial"/>
              </a:rPr>
              <a:t>example</a:t>
            </a:r>
          </a:p>
          <a:p>
            <a:pPr marL="0" indent="0">
              <a:buFont typeface="Arial"/>
              <a:buNone/>
            </a:pPr>
            <a:endParaRPr dirty="0">
              <a:solidFill>
                <a:prstClr val="black"/>
              </a:solidFill>
              <a:latin typeface="Arial"/>
            </a:endParaRPr>
          </a:p>
          <a:p>
            <a:pPr marL="0" indent="0">
              <a:buFont typeface="Arial"/>
              <a:buNone/>
            </a:pPr>
            <a:r>
              <a:rPr dirty="0">
                <a:solidFill>
                  <a:prstClr val="black"/>
                </a:solidFill>
                <a:latin typeface="Arial"/>
              </a:rPr>
              <a:t>8. Insert some string at the end of each line</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a:t>
            </a:r>
            <a:r>
              <a:rPr b="1" i="1" dirty="0">
                <a:solidFill>
                  <a:prstClr val="black"/>
                </a:solidFill>
                <a:latin typeface="Arial"/>
              </a:rPr>
              <a:t>'s/$/EOL/' </a:t>
            </a:r>
            <a:r>
              <a:rPr b="1" dirty="0">
                <a:solidFill>
                  <a:prstClr val="black"/>
                </a:solidFill>
                <a:latin typeface="Arial"/>
              </a:rPr>
              <a:t>example</a:t>
            </a:r>
          </a:p>
          <a:p>
            <a:pPr marL="0" indent="0">
              <a:buFont typeface="Arial"/>
              <a:buNone/>
            </a:pPr>
            <a:endParaRPr dirty="0">
              <a:solidFill>
                <a:prstClr val="black"/>
              </a:solidFill>
              <a:latin typeface="Arial"/>
            </a:endParaRPr>
          </a:p>
          <a:p>
            <a:pPr marL="0" indent="0">
              <a:buFont typeface="Arial"/>
              <a:buNone/>
            </a:pPr>
            <a:r>
              <a:rPr dirty="0">
                <a:solidFill>
                  <a:prstClr val="black"/>
                </a:solidFill>
                <a:latin typeface="Arial"/>
              </a:rPr>
              <a:t>9. Multiple find and replace commands are separated with individual -e options</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-e </a:t>
            </a:r>
            <a:r>
              <a:rPr b="1" i="1" dirty="0">
                <a:solidFill>
                  <a:prstClr val="black"/>
                </a:solidFill>
                <a:latin typeface="Arial"/>
              </a:rPr>
              <a:t>'s/</a:t>
            </a:r>
            <a:r>
              <a:rPr b="1" i="1" dirty="0" err="1">
                <a:solidFill>
                  <a:prstClr val="black"/>
                </a:solidFill>
                <a:latin typeface="Arial"/>
              </a:rPr>
              <a:t>erors</a:t>
            </a:r>
            <a:r>
              <a:rPr b="1" i="1" dirty="0">
                <a:solidFill>
                  <a:prstClr val="black"/>
                </a:solidFill>
                <a:latin typeface="Arial"/>
              </a:rPr>
              <a:t>/errors/g' </a:t>
            </a:r>
            <a:r>
              <a:rPr b="1" dirty="0">
                <a:solidFill>
                  <a:prstClr val="black"/>
                </a:solidFill>
                <a:latin typeface="Arial"/>
              </a:rPr>
              <a:t>-e </a:t>
            </a:r>
            <a:r>
              <a:rPr b="1" i="1" dirty="0">
                <a:solidFill>
                  <a:prstClr val="black"/>
                </a:solidFill>
                <a:latin typeface="Arial"/>
              </a:rPr>
              <a:t>'s/last/final/g' </a:t>
            </a:r>
            <a:r>
              <a:rPr b="1" dirty="0">
                <a:solidFill>
                  <a:prstClr val="black"/>
                </a:solidFill>
                <a:latin typeface="Arial"/>
              </a:rPr>
              <a:t>example</a:t>
            </a:r>
          </a:p>
        </p:txBody>
      </p:sp>
      <p:sp>
        <p:nvSpPr>
          <p:cNvPr id="5" name="Slide Number Placeholder 4">
            <a:extLst>
              <a:ext uri="{FF2B5EF4-FFF2-40B4-BE49-F238E27FC236}">
                <a16:creationId xmlns="" xmlns:a16="http://schemas.microsoft.com/office/drawing/2014/main" id="{FD961AD1-3364-46AD-AF8C-CA5308D364EC}"/>
              </a:ext>
            </a:extLst>
          </p:cNvPr>
          <p:cNvSpPr>
            <a:spLocks noGrp="1"/>
          </p:cNvSpPr>
          <p:nvPr>
            <p:ph type="sldNum" sz="quarter" idx="12"/>
          </p:nvPr>
        </p:nvSpPr>
        <p:spPr/>
        <p:txBody>
          <a:bodyPr/>
          <a:lstStyle/>
          <a:p>
            <a:fld id="{141F685C-1888-4873-A039-0EDFAC3C950D}" type="slidenum">
              <a:rPr lang="en-IN" smtClean="0"/>
              <a:t>29</a:t>
            </a:fld>
            <a:endParaRPr lang="en-IN"/>
          </a:p>
        </p:txBody>
      </p:sp>
    </p:spTree>
    <p:extLst>
      <p:ext uri="{BB962C8B-B14F-4D97-AF65-F5344CB8AC3E}">
        <p14:creationId xmlns:p14="http://schemas.microsoft.com/office/powerpoint/2010/main" val="2278097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57578" y="115909"/>
            <a:ext cx="10515600" cy="875763"/>
          </a:xfrm>
        </p:spPr>
        <p:txBody>
          <a:bodyPr/>
          <a:lstStyle/>
          <a:p>
            <a:r>
              <a:rPr lang="en-US" altLang="en-US" b="1" dirty="0">
                <a:latin typeface="+mn-lt"/>
              </a:rPr>
              <a:t>Unix features</a:t>
            </a:r>
          </a:p>
        </p:txBody>
      </p:sp>
      <p:sp>
        <p:nvSpPr>
          <p:cNvPr id="40963" name="Rectangle 3"/>
          <p:cNvSpPr>
            <a:spLocks noGrp="1" noChangeArrowheads="1"/>
          </p:cNvSpPr>
          <p:nvPr>
            <p:ph type="body" idx="1"/>
          </p:nvPr>
        </p:nvSpPr>
        <p:spPr>
          <a:xfrm>
            <a:off x="361120" y="1169642"/>
            <a:ext cx="11665227" cy="5141705"/>
          </a:xfrm>
          <a:solidFill>
            <a:schemeClr val="accent3">
              <a:lumMod val="20000"/>
              <a:lumOff val="80000"/>
            </a:schemeClr>
          </a:solidFill>
        </p:spPr>
        <p:txBody>
          <a:bodyPr>
            <a:noAutofit/>
          </a:bodyPr>
          <a:lstStyle/>
          <a:p>
            <a:pPr>
              <a:lnSpc>
                <a:spcPct val="150000"/>
              </a:lnSpc>
            </a:pPr>
            <a:r>
              <a:rPr lang="en-US" altLang="en-US" sz="3200" b="1" dirty="0"/>
              <a:t>Written in a high level language</a:t>
            </a:r>
          </a:p>
          <a:p>
            <a:pPr>
              <a:lnSpc>
                <a:spcPct val="150000"/>
              </a:lnSpc>
            </a:pPr>
            <a:r>
              <a:rPr lang="en-US" altLang="en-US" sz="3200" b="1" dirty="0"/>
              <a:t>Provides a simple user interface </a:t>
            </a:r>
          </a:p>
          <a:p>
            <a:pPr>
              <a:lnSpc>
                <a:spcPct val="150000"/>
              </a:lnSpc>
            </a:pPr>
            <a:r>
              <a:rPr lang="en-US" altLang="en-US" sz="3200" b="1" dirty="0"/>
              <a:t>Uses hierarchical file system</a:t>
            </a:r>
          </a:p>
          <a:p>
            <a:pPr>
              <a:lnSpc>
                <a:spcPct val="150000"/>
              </a:lnSpc>
            </a:pPr>
            <a:r>
              <a:rPr lang="en-US" altLang="en-US" sz="3200" b="1" dirty="0"/>
              <a:t>Gives File protection</a:t>
            </a:r>
          </a:p>
          <a:p>
            <a:pPr>
              <a:lnSpc>
                <a:spcPct val="150000"/>
              </a:lnSpc>
            </a:pPr>
            <a:r>
              <a:rPr lang="en-US" altLang="en-US" sz="3200" b="1" dirty="0"/>
              <a:t>Provides a simple and consistent interface to peripheral devices.</a:t>
            </a:r>
          </a:p>
          <a:p>
            <a:pPr>
              <a:lnSpc>
                <a:spcPct val="150000"/>
              </a:lnSpc>
            </a:pPr>
            <a:r>
              <a:rPr lang="en-US" altLang="en-US" sz="3200" b="1" dirty="0"/>
              <a:t>Is a multi-user, multi-process system.</a:t>
            </a:r>
          </a:p>
        </p:txBody>
      </p:sp>
    </p:spTree>
    <p:extLst>
      <p:ext uri="{BB962C8B-B14F-4D97-AF65-F5344CB8AC3E}">
        <p14:creationId xmlns:p14="http://schemas.microsoft.com/office/powerpoint/2010/main" val="14058885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7557CB-A96F-438F-9DB4-97781F75683F}"/>
              </a:ext>
            </a:extLst>
          </p:cNvPr>
          <p:cNvSpPr>
            <a:spLocks noGrp="1"/>
          </p:cNvSpPr>
          <p:nvPr>
            <p:ph type="title"/>
          </p:nvPr>
        </p:nvSpPr>
        <p:spPr>
          <a:xfrm>
            <a:off x="200891" y="171162"/>
            <a:ext cx="10515600" cy="729384"/>
          </a:xfrm>
        </p:spPr>
        <p:txBody>
          <a:bodyPr/>
          <a:lstStyle/>
          <a:p>
            <a:r>
              <a:rPr lang="en-US" sz="3000" b="1" dirty="0">
                <a:solidFill>
                  <a:prstClr val="black"/>
                </a:solidFill>
                <a:latin typeface="Arial"/>
                <a:ea typeface="+mn-ea"/>
                <a:cs typeface="Arial"/>
              </a:rPr>
              <a:t>AWK (</a:t>
            </a:r>
            <a:r>
              <a:rPr lang="en-US" sz="3000" b="1" dirty="0" err="1">
                <a:solidFill>
                  <a:prstClr val="black"/>
                </a:solidFill>
                <a:latin typeface="Arial"/>
                <a:ea typeface="+mn-ea"/>
                <a:cs typeface="Arial"/>
              </a:rPr>
              <a:t>A</a:t>
            </a:r>
            <a:r>
              <a:rPr lang="en-US" sz="3000" dirty="0" err="1">
                <a:solidFill>
                  <a:prstClr val="black"/>
                </a:solidFill>
                <a:latin typeface="Arial"/>
                <a:ea typeface="+mn-ea"/>
                <a:cs typeface="Arial"/>
              </a:rPr>
              <a:t>ho</a:t>
            </a:r>
            <a:r>
              <a:rPr lang="en-US" sz="3000" dirty="0">
                <a:solidFill>
                  <a:prstClr val="black"/>
                </a:solidFill>
                <a:latin typeface="Arial"/>
                <a:ea typeface="+mn-ea"/>
                <a:cs typeface="Arial"/>
              </a:rPr>
              <a:t>, </a:t>
            </a:r>
            <a:r>
              <a:rPr lang="en-US" sz="3000" b="1" dirty="0">
                <a:solidFill>
                  <a:prstClr val="black"/>
                </a:solidFill>
                <a:latin typeface="Arial"/>
                <a:ea typeface="+mn-ea"/>
                <a:cs typeface="Arial"/>
              </a:rPr>
              <a:t>W</a:t>
            </a:r>
            <a:r>
              <a:rPr lang="en-US" sz="3000" dirty="0">
                <a:solidFill>
                  <a:prstClr val="black"/>
                </a:solidFill>
                <a:latin typeface="Arial"/>
                <a:ea typeface="+mn-ea"/>
                <a:cs typeface="Arial"/>
              </a:rPr>
              <a:t>einberger and </a:t>
            </a:r>
            <a:r>
              <a:rPr lang="en-US" sz="3000" b="1" dirty="0">
                <a:solidFill>
                  <a:prstClr val="black"/>
                </a:solidFill>
                <a:latin typeface="Arial"/>
                <a:ea typeface="+mn-ea"/>
                <a:cs typeface="Arial"/>
              </a:rPr>
              <a:t>K</a:t>
            </a:r>
            <a:r>
              <a:rPr lang="en-US" sz="3000" dirty="0">
                <a:solidFill>
                  <a:prstClr val="black"/>
                </a:solidFill>
                <a:latin typeface="Arial"/>
                <a:ea typeface="+mn-ea"/>
                <a:cs typeface="Arial"/>
              </a:rPr>
              <a:t>ernighan</a:t>
            </a:r>
            <a:r>
              <a:rPr lang="en-US" sz="3000" b="1" dirty="0">
                <a:solidFill>
                  <a:prstClr val="black"/>
                </a:solidFill>
                <a:latin typeface="Arial"/>
                <a:ea typeface="+mn-ea"/>
                <a:cs typeface="Arial"/>
              </a:rPr>
              <a:t>)</a:t>
            </a:r>
            <a:endParaRPr lang="en-IN" dirty="0"/>
          </a:p>
        </p:txBody>
      </p:sp>
      <p:sp>
        <p:nvSpPr>
          <p:cNvPr id="3" name="Text Placeholder 2">
            <a:extLst>
              <a:ext uri="{FF2B5EF4-FFF2-40B4-BE49-F238E27FC236}">
                <a16:creationId xmlns="" xmlns:a16="http://schemas.microsoft.com/office/drawing/2014/main" id="{80AB57F8-8FA0-44A3-9E33-57F84E4D6F76}"/>
              </a:ext>
            </a:extLst>
          </p:cNvPr>
          <p:cNvSpPr txBox="1">
            <a:spLocks/>
          </p:cNvSpPr>
          <p:nvPr/>
        </p:nvSpPr>
        <p:spPr>
          <a:xfrm>
            <a:off x="118114" y="1560461"/>
            <a:ext cx="11235686" cy="4496210"/>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dirty="0">
              <a:solidFill>
                <a:prstClr val="black"/>
              </a:solidFill>
              <a:latin typeface="Arial"/>
            </a:endParaRPr>
          </a:p>
          <a:p>
            <a:pPr marL="0" indent="0">
              <a:buFont typeface="Arial"/>
              <a:buNone/>
            </a:pPr>
            <a:r>
              <a:rPr dirty="0">
                <a:solidFill>
                  <a:prstClr val="black"/>
                </a:solidFill>
                <a:latin typeface="Arial"/>
              </a:rPr>
              <a:t>The basic function of </a:t>
            </a:r>
            <a:r>
              <a:rPr b="1" dirty="0" err="1">
                <a:solidFill>
                  <a:prstClr val="black"/>
                </a:solidFill>
                <a:latin typeface="Arial"/>
              </a:rPr>
              <a:t>awk</a:t>
            </a:r>
            <a:r>
              <a:rPr b="1" dirty="0">
                <a:solidFill>
                  <a:prstClr val="black"/>
                </a:solidFill>
                <a:latin typeface="Arial"/>
              </a:rPr>
              <a:t> </a:t>
            </a:r>
            <a:r>
              <a:rPr dirty="0">
                <a:solidFill>
                  <a:prstClr val="black"/>
                </a:solidFill>
                <a:latin typeface="Arial"/>
              </a:rPr>
              <a:t>is to search files for lines or other text units containing one or more patterns. When a line matches one of the patterns, special actions are performed on that line.</a:t>
            </a:r>
          </a:p>
          <a:p>
            <a:endParaRPr dirty="0">
              <a:solidFill>
                <a:prstClr val="black"/>
              </a:solidFill>
              <a:latin typeface="Arial"/>
            </a:endParaRPr>
          </a:p>
          <a:p>
            <a:pPr marL="0" indent="0">
              <a:buFont typeface="Arial"/>
              <a:buNone/>
            </a:pPr>
            <a:r>
              <a:rPr dirty="0">
                <a:solidFill>
                  <a:prstClr val="black"/>
                </a:solidFill>
                <a:latin typeface="Arial"/>
              </a:rPr>
              <a:t># $1 is field #1, $2 is field #2, etc.</a:t>
            </a:r>
          </a:p>
          <a:p>
            <a:pPr marL="0" indent="0">
              <a:buFont typeface="Arial"/>
              <a:buNone/>
            </a:pPr>
            <a:r>
              <a:rPr dirty="0">
                <a:solidFill>
                  <a:prstClr val="black"/>
                </a:solidFill>
                <a:latin typeface="Arial"/>
              </a:rPr>
              <a:t>echo one two | </a:t>
            </a:r>
            <a:r>
              <a:rPr dirty="0" err="1">
                <a:solidFill>
                  <a:prstClr val="black"/>
                </a:solidFill>
                <a:latin typeface="Arial"/>
              </a:rPr>
              <a:t>awk</a:t>
            </a:r>
            <a:r>
              <a:rPr dirty="0">
                <a:solidFill>
                  <a:prstClr val="black"/>
                </a:solidFill>
                <a:latin typeface="Arial"/>
              </a:rPr>
              <a:t> '{print $1}‘   	-  	# one</a:t>
            </a:r>
          </a:p>
          <a:p>
            <a:pPr marL="0" indent="0">
              <a:buFont typeface="Arial"/>
              <a:buNone/>
            </a:pPr>
            <a:r>
              <a:rPr dirty="0">
                <a:solidFill>
                  <a:prstClr val="black"/>
                </a:solidFill>
                <a:latin typeface="Arial"/>
              </a:rPr>
              <a:t>echo one two | </a:t>
            </a:r>
            <a:r>
              <a:rPr dirty="0" err="1">
                <a:solidFill>
                  <a:prstClr val="black"/>
                </a:solidFill>
                <a:latin typeface="Arial"/>
              </a:rPr>
              <a:t>awk</a:t>
            </a:r>
            <a:r>
              <a:rPr dirty="0">
                <a:solidFill>
                  <a:prstClr val="black"/>
                </a:solidFill>
                <a:latin typeface="Arial"/>
              </a:rPr>
              <a:t> '{print $2}‘  	-  	# two</a:t>
            </a:r>
          </a:p>
          <a:p>
            <a:pPr marL="0" indent="0">
              <a:buFont typeface="Arial"/>
              <a:buNone/>
            </a:pPr>
            <a:r>
              <a:rPr dirty="0">
                <a:solidFill>
                  <a:prstClr val="black"/>
                </a:solidFill>
                <a:latin typeface="Arial"/>
              </a:rPr>
              <a:t>echo one two | </a:t>
            </a:r>
            <a:r>
              <a:rPr dirty="0" err="1">
                <a:solidFill>
                  <a:prstClr val="black"/>
                </a:solidFill>
                <a:latin typeface="Arial"/>
              </a:rPr>
              <a:t>awk</a:t>
            </a:r>
            <a:r>
              <a:rPr dirty="0">
                <a:solidFill>
                  <a:prstClr val="black"/>
                </a:solidFill>
                <a:latin typeface="Arial"/>
              </a:rPr>
              <a:t> '{print $0}‘	-	# one two</a:t>
            </a:r>
          </a:p>
          <a:p>
            <a:pPr marL="0" indent="0">
              <a:buFont typeface="Arial"/>
              <a:buNone/>
            </a:pPr>
            <a:endParaRPr dirty="0">
              <a:solidFill>
                <a:prstClr val="black"/>
              </a:solidFill>
              <a:latin typeface="Arial"/>
            </a:endParaRPr>
          </a:p>
          <a:p>
            <a:pPr marL="0" indent="0">
              <a:buFont typeface="Arial"/>
              <a:buNone/>
            </a:pPr>
            <a:r>
              <a:rPr dirty="0" err="1">
                <a:solidFill>
                  <a:prstClr val="black"/>
                </a:solidFill>
                <a:latin typeface="Arial"/>
              </a:rPr>
              <a:t>awk</a:t>
            </a:r>
            <a:r>
              <a:rPr dirty="0">
                <a:solidFill>
                  <a:prstClr val="black"/>
                </a:solidFill>
                <a:latin typeface="Arial"/>
              </a:rPr>
              <a:t> '{print $3}' $filename		-	# Prints field #3 of file $filename  </a:t>
            </a:r>
          </a:p>
          <a:p>
            <a:pPr marL="0" indent="0">
              <a:buFont typeface="Arial"/>
              <a:buNone/>
            </a:pPr>
            <a:r>
              <a:rPr dirty="0" err="1">
                <a:solidFill>
                  <a:prstClr val="black"/>
                </a:solidFill>
                <a:latin typeface="Arial"/>
              </a:rPr>
              <a:t>awk</a:t>
            </a:r>
            <a:r>
              <a:rPr dirty="0">
                <a:solidFill>
                  <a:prstClr val="black"/>
                </a:solidFill>
                <a:latin typeface="Arial"/>
              </a:rPr>
              <a:t> '{print $1 $5 $6}' $filename	-	# Prints fields #1, #5, and #6 of file 	$filename.</a:t>
            </a:r>
          </a:p>
          <a:p>
            <a:pPr marL="0" indent="0">
              <a:buFont typeface="Arial"/>
              <a:buNone/>
            </a:pPr>
            <a:r>
              <a:rPr dirty="0" err="1">
                <a:solidFill>
                  <a:prstClr val="black"/>
                </a:solidFill>
                <a:latin typeface="Arial"/>
              </a:rPr>
              <a:t>awk</a:t>
            </a:r>
            <a:r>
              <a:rPr dirty="0">
                <a:solidFill>
                  <a:prstClr val="black"/>
                </a:solidFill>
                <a:latin typeface="Arial"/>
              </a:rPr>
              <a:t> '{print $0}' $filename 		-	# Prints the entire file!</a:t>
            </a:r>
          </a:p>
          <a:p>
            <a:pPr marL="0" indent="0">
              <a:buFont typeface="Arial"/>
              <a:buNone/>
            </a:pPr>
            <a:endParaRPr dirty="0">
              <a:solidFill>
                <a:prstClr val="black"/>
              </a:solidFill>
              <a:latin typeface="Arial"/>
            </a:endParaRPr>
          </a:p>
        </p:txBody>
      </p:sp>
      <p:sp>
        <p:nvSpPr>
          <p:cNvPr id="5" name="Slide Number Placeholder 4">
            <a:extLst>
              <a:ext uri="{FF2B5EF4-FFF2-40B4-BE49-F238E27FC236}">
                <a16:creationId xmlns="" xmlns:a16="http://schemas.microsoft.com/office/drawing/2014/main" id="{C52301D9-D757-4F5B-9484-4BD1FF4A0641}"/>
              </a:ext>
            </a:extLst>
          </p:cNvPr>
          <p:cNvSpPr>
            <a:spLocks noGrp="1"/>
          </p:cNvSpPr>
          <p:nvPr>
            <p:ph type="sldNum" sz="quarter" idx="12"/>
          </p:nvPr>
        </p:nvSpPr>
        <p:spPr/>
        <p:txBody>
          <a:bodyPr/>
          <a:lstStyle/>
          <a:p>
            <a:fld id="{141F685C-1888-4873-A039-0EDFAC3C950D}" type="slidenum">
              <a:rPr lang="en-IN" smtClean="0"/>
              <a:t>30</a:t>
            </a:fld>
            <a:endParaRPr lang="en-IN"/>
          </a:p>
        </p:txBody>
      </p:sp>
    </p:spTree>
    <p:extLst>
      <p:ext uri="{BB962C8B-B14F-4D97-AF65-F5344CB8AC3E}">
        <p14:creationId xmlns:p14="http://schemas.microsoft.com/office/powerpoint/2010/main" val="11040671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7557CB-A96F-438F-9DB4-97781F75683F}"/>
              </a:ext>
            </a:extLst>
          </p:cNvPr>
          <p:cNvSpPr>
            <a:spLocks noGrp="1"/>
          </p:cNvSpPr>
          <p:nvPr>
            <p:ph type="title"/>
          </p:nvPr>
        </p:nvSpPr>
        <p:spPr>
          <a:xfrm>
            <a:off x="200891" y="171162"/>
            <a:ext cx="10515600" cy="729384"/>
          </a:xfrm>
        </p:spPr>
        <p:txBody>
          <a:bodyPr/>
          <a:lstStyle/>
          <a:p>
            <a:r>
              <a:rPr lang="en-US" sz="3000" b="1" dirty="0">
                <a:solidFill>
                  <a:prstClr val="black"/>
                </a:solidFill>
                <a:latin typeface="Arial"/>
                <a:ea typeface="+mn-ea"/>
                <a:cs typeface="Arial"/>
              </a:rPr>
              <a:t>AWK- Examples</a:t>
            </a:r>
            <a:endParaRPr lang="en-IN" dirty="0"/>
          </a:p>
        </p:txBody>
      </p:sp>
      <p:sp>
        <p:nvSpPr>
          <p:cNvPr id="3" name="Text Placeholder 2">
            <a:extLst>
              <a:ext uri="{FF2B5EF4-FFF2-40B4-BE49-F238E27FC236}">
                <a16:creationId xmlns="" xmlns:a16="http://schemas.microsoft.com/office/drawing/2014/main" id="{3267FFFC-4BD4-4401-AA74-162D2EFDAC95}"/>
              </a:ext>
            </a:extLst>
          </p:cNvPr>
          <p:cNvSpPr txBox="1">
            <a:spLocks/>
          </p:cNvSpPr>
          <p:nvPr/>
        </p:nvSpPr>
        <p:spPr>
          <a:xfrm>
            <a:off x="152401" y="1582994"/>
            <a:ext cx="6022258" cy="2930012"/>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sz="1600" b="1" dirty="0">
                <a:solidFill>
                  <a:prstClr val="black"/>
                </a:solidFill>
                <a:latin typeface="Arial"/>
              </a:rPr>
              <a:t>$cat employee.txt </a:t>
            </a:r>
          </a:p>
          <a:p>
            <a:pPr marL="0" indent="0">
              <a:buFont typeface="Arial"/>
              <a:buNone/>
            </a:pPr>
            <a:r>
              <a:rPr sz="1600" dirty="0">
                <a:solidFill>
                  <a:prstClr val="black"/>
                </a:solidFill>
                <a:latin typeface="Arial"/>
              </a:rPr>
              <a:t>100 		Thomas 		Manager 		Sales 		$5,000 </a:t>
            </a:r>
          </a:p>
          <a:p>
            <a:pPr marL="0" indent="0">
              <a:buFont typeface="Arial"/>
              <a:buNone/>
            </a:pPr>
            <a:r>
              <a:rPr sz="1600" dirty="0">
                <a:solidFill>
                  <a:prstClr val="black"/>
                </a:solidFill>
                <a:latin typeface="Arial"/>
              </a:rPr>
              <a:t>200 		Jason 		Developer 	Technology 	$5,500 </a:t>
            </a:r>
          </a:p>
          <a:p>
            <a:pPr marL="0" indent="0">
              <a:buFont typeface="Arial"/>
              <a:buNone/>
            </a:pPr>
            <a:r>
              <a:rPr sz="1600" dirty="0">
                <a:solidFill>
                  <a:prstClr val="black"/>
                </a:solidFill>
                <a:latin typeface="Arial"/>
              </a:rPr>
              <a:t>300 		Sanjay 		Sysadmin 	Technology 	$7,000 </a:t>
            </a:r>
          </a:p>
          <a:p>
            <a:pPr marL="0" indent="0">
              <a:buFont typeface="Arial"/>
              <a:buNone/>
            </a:pPr>
            <a:r>
              <a:rPr sz="1600" dirty="0">
                <a:solidFill>
                  <a:prstClr val="black"/>
                </a:solidFill>
                <a:latin typeface="Arial"/>
              </a:rPr>
              <a:t>400 		Nisha 		Manager 		Marketing 	$9,500 </a:t>
            </a:r>
          </a:p>
          <a:p>
            <a:pPr marL="0" indent="0">
              <a:buFont typeface="Arial"/>
              <a:buNone/>
            </a:pPr>
            <a:r>
              <a:rPr sz="1600" dirty="0">
                <a:solidFill>
                  <a:prstClr val="black"/>
                </a:solidFill>
                <a:latin typeface="Arial"/>
              </a:rPr>
              <a:t>500 		Randy 		DBA 		Technology 	$6,000</a:t>
            </a:r>
          </a:p>
          <a:p>
            <a:pPr marL="0" indent="0">
              <a:buFont typeface="Arial"/>
              <a:buNone/>
            </a:pPr>
            <a:endParaRPr sz="1600" dirty="0">
              <a:solidFill>
                <a:prstClr val="black"/>
              </a:solidFill>
              <a:latin typeface="Arial"/>
            </a:endParaRPr>
          </a:p>
          <a:p>
            <a:pPr marL="0" indent="0">
              <a:buFont typeface="Arial"/>
              <a:buNone/>
            </a:pPr>
            <a:r>
              <a:rPr sz="1600" b="1" dirty="0">
                <a:solidFill>
                  <a:prstClr val="black"/>
                </a:solidFill>
                <a:latin typeface="Arial"/>
              </a:rPr>
              <a:t>By default </a:t>
            </a:r>
            <a:r>
              <a:rPr sz="1600" b="1" dirty="0" err="1">
                <a:solidFill>
                  <a:prstClr val="black"/>
                </a:solidFill>
                <a:latin typeface="Arial"/>
              </a:rPr>
              <a:t>Awk</a:t>
            </a:r>
            <a:r>
              <a:rPr sz="1600" b="1" dirty="0">
                <a:solidFill>
                  <a:prstClr val="black"/>
                </a:solidFill>
                <a:latin typeface="Arial"/>
              </a:rPr>
              <a:t> prints every line from the file.</a:t>
            </a:r>
          </a:p>
          <a:p>
            <a:pPr marL="0" indent="0">
              <a:buFont typeface="Arial"/>
              <a:buNone/>
            </a:pPr>
            <a:r>
              <a:rPr sz="1600" dirty="0">
                <a:solidFill>
                  <a:prstClr val="black"/>
                </a:solidFill>
                <a:latin typeface="Arial"/>
              </a:rPr>
              <a:t>$ </a:t>
            </a:r>
            <a:r>
              <a:rPr sz="1600" dirty="0" err="1">
                <a:solidFill>
                  <a:prstClr val="black"/>
                </a:solidFill>
                <a:latin typeface="Arial"/>
              </a:rPr>
              <a:t>awk</a:t>
            </a:r>
            <a:r>
              <a:rPr sz="1600" dirty="0">
                <a:solidFill>
                  <a:prstClr val="black"/>
                </a:solidFill>
                <a:latin typeface="Arial"/>
              </a:rPr>
              <a:t> '{print;}' employee.txt </a:t>
            </a:r>
          </a:p>
          <a:p>
            <a:pPr marL="0" indent="0">
              <a:buFont typeface="Arial"/>
              <a:buNone/>
            </a:pPr>
            <a:endParaRPr sz="1600" dirty="0">
              <a:solidFill>
                <a:prstClr val="black"/>
              </a:solidFill>
              <a:latin typeface="Arial"/>
            </a:endParaRPr>
          </a:p>
        </p:txBody>
      </p:sp>
      <p:sp>
        <p:nvSpPr>
          <p:cNvPr id="5" name="Slide Number Placeholder 4">
            <a:extLst>
              <a:ext uri="{FF2B5EF4-FFF2-40B4-BE49-F238E27FC236}">
                <a16:creationId xmlns="" xmlns:a16="http://schemas.microsoft.com/office/drawing/2014/main" id="{B6377236-6E3F-496C-ACAD-ECAC90DC7DC3}"/>
              </a:ext>
            </a:extLst>
          </p:cNvPr>
          <p:cNvSpPr>
            <a:spLocks noGrp="1"/>
          </p:cNvSpPr>
          <p:nvPr>
            <p:ph type="sldNum" sz="quarter" idx="12"/>
          </p:nvPr>
        </p:nvSpPr>
        <p:spPr/>
        <p:txBody>
          <a:bodyPr/>
          <a:lstStyle/>
          <a:p>
            <a:fld id="{141F685C-1888-4873-A039-0EDFAC3C950D}" type="slidenum">
              <a:rPr lang="en-IN" smtClean="0"/>
              <a:t>31</a:t>
            </a:fld>
            <a:endParaRPr lang="en-IN"/>
          </a:p>
        </p:txBody>
      </p:sp>
      <p:sp>
        <p:nvSpPr>
          <p:cNvPr id="6" name="Rectangle 5">
            <a:extLst>
              <a:ext uri="{FF2B5EF4-FFF2-40B4-BE49-F238E27FC236}">
                <a16:creationId xmlns="" xmlns:a16="http://schemas.microsoft.com/office/drawing/2014/main" id="{F213BF71-496D-4EEC-906F-4EB6969B8B23}"/>
              </a:ext>
            </a:extLst>
          </p:cNvPr>
          <p:cNvSpPr/>
          <p:nvPr/>
        </p:nvSpPr>
        <p:spPr>
          <a:xfrm>
            <a:off x="6934200" y="1812721"/>
            <a:ext cx="4903839" cy="2308324"/>
          </a:xfrm>
          <a:prstGeom prst="rect">
            <a:avLst/>
          </a:prstGeom>
        </p:spPr>
        <p:txBody>
          <a:bodyPr wrap="square">
            <a:spAutoFit/>
          </a:bodyPr>
          <a:lstStyle/>
          <a:p>
            <a:pPr lvl="0"/>
            <a:r>
              <a:rPr lang="en-IN" sz="1600" b="1" dirty="0">
                <a:solidFill>
                  <a:prstClr val="black"/>
                </a:solidFill>
                <a:latin typeface="Arial"/>
              </a:rPr>
              <a:t>Print the lines which matches with the pattern</a:t>
            </a:r>
          </a:p>
          <a:p>
            <a:pPr lvl="0"/>
            <a:r>
              <a:rPr lang="en-IN" sz="1600" dirty="0" err="1">
                <a:solidFill>
                  <a:prstClr val="black"/>
                </a:solidFill>
                <a:latin typeface="Arial"/>
              </a:rPr>
              <a:t>awk</a:t>
            </a:r>
            <a:r>
              <a:rPr lang="en-IN" sz="1600" dirty="0">
                <a:solidFill>
                  <a:prstClr val="black"/>
                </a:solidFill>
                <a:latin typeface="Arial"/>
              </a:rPr>
              <a:t> '/Thomas/ </a:t>
            </a:r>
          </a:p>
          <a:p>
            <a:pPr lvl="0"/>
            <a:r>
              <a:rPr lang="en-IN" sz="1600" dirty="0">
                <a:solidFill>
                  <a:prstClr val="black"/>
                </a:solidFill>
                <a:latin typeface="Arial"/>
              </a:rPr>
              <a:t>&gt; /Nisha/' employee.txt </a:t>
            </a:r>
          </a:p>
          <a:p>
            <a:pPr lvl="0"/>
            <a:endParaRPr lang="en-IN" sz="1600" dirty="0">
              <a:solidFill>
                <a:prstClr val="black"/>
              </a:solidFill>
              <a:latin typeface="Arial"/>
            </a:endParaRPr>
          </a:p>
          <a:p>
            <a:pPr lvl="0"/>
            <a:r>
              <a:rPr lang="en-IN" sz="1600" b="1" dirty="0">
                <a:solidFill>
                  <a:prstClr val="black"/>
                </a:solidFill>
                <a:latin typeface="Arial"/>
              </a:rPr>
              <a:t>Print only specific field</a:t>
            </a:r>
          </a:p>
          <a:p>
            <a:pPr lvl="0"/>
            <a:r>
              <a:rPr lang="en-IN" sz="1600" dirty="0">
                <a:solidFill>
                  <a:prstClr val="black"/>
                </a:solidFill>
                <a:latin typeface="Arial"/>
              </a:rPr>
              <a:t>$ </a:t>
            </a:r>
            <a:r>
              <a:rPr lang="en-IN" sz="1600" dirty="0" err="1">
                <a:solidFill>
                  <a:prstClr val="black"/>
                </a:solidFill>
                <a:latin typeface="Arial"/>
              </a:rPr>
              <a:t>awk</a:t>
            </a:r>
            <a:r>
              <a:rPr lang="en-IN" sz="1600" dirty="0">
                <a:solidFill>
                  <a:prstClr val="black"/>
                </a:solidFill>
                <a:latin typeface="Arial"/>
              </a:rPr>
              <a:t> '{print $2,$5;}' employee.txt </a:t>
            </a:r>
          </a:p>
          <a:p>
            <a:pPr lvl="0"/>
            <a:endParaRPr lang="en-IN" sz="1600" dirty="0">
              <a:solidFill>
                <a:prstClr val="black"/>
              </a:solidFill>
              <a:latin typeface="Arial"/>
            </a:endParaRPr>
          </a:p>
          <a:p>
            <a:pPr lvl="0"/>
            <a:r>
              <a:rPr lang="en-IN" sz="1600" dirty="0">
                <a:solidFill>
                  <a:prstClr val="black"/>
                </a:solidFill>
                <a:latin typeface="Arial"/>
              </a:rPr>
              <a:t>$ </a:t>
            </a:r>
            <a:r>
              <a:rPr lang="en-IN" sz="1600" dirty="0" err="1">
                <a:solidFill>
                  <a:prstClr val="black"/>
                </a:solidFill>
                <a:latin typeface="Arial"/>
              </a:rPr>
              <a:t>awk</a:t>
            </a:r>
            <a:r>
              <a:rPr lang="en-IN" sz="1600" dirty="0">
                <a:solidFill>
                  <a:prstClr val="black"/>
                </a:solidFill>
                <a:latin typeface="Arial"/>
              </a:rPr>
              <a:t> '{print $2,$NF;}' employee.txt </a:t>
            </a:r>
          </a:p>
          <a:p>
            <a:pPr lvl="0"/>
            <a:r>
              <a:rPr lang="en-IN" sz="1600" dirty="0">
                <a:solidFill>
                  <a:prstClr val="black"/>
                </a:solidFill>
                <a:latin typeface="Arial"/>
              </a:rPr>
              <a:t>where $NF represents last field</a:t>
            </a:r>
          </a:p>
        </p:txBody>
      </p:sp>
    </p:spTree>
    <p:extLst>
      <p:ext uri="{BB962C8B-B14F-4D97-AF65-F5344CB8AC3E}">
        <p14:creationId xmlns:p14="http://schemas.microsoft.com/office/powerpoint/2010/main" val="39019225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7557CB-A96F-438F-9DB4-97781F75683F}"/>
              </a:ext>
            </a:extLst>
          </p:cNvPr>
          <p:cNvSpPr>
            <a:spLocks noGrp="1"/>
          </p:cNvSpPr>
          <p:nvPr>
            <p:ph type="title"/>
          </p:nvPr>
        </p:nvSpPr>
        <p:spPr>
          <a:xfrm>
            <a:off x="200891" y="171162"/>
            <a:ext cx="10515600" cy="729384"/>
          </a:xfrm>
        </p:spPr>
        <p:txBody>
          <a:bodyPr/>
          <a:lstStyle/>
          <a:p>
            <a:r>
              <a:rPr lang="en-US" sz="3000" b="1" dirty="0">
                <a:solidFill>
                  <a:prstClr val="black"/>
                </a:solidFill>
                <a:latin typeface="Arial"/>
                <a:ea typeface="+mn-ea"/>
                <a:cs typeface="Arial"/>
              </a:rPr>
              <a:t>AWK- Examples</a:t>
            </a:r>
            <a:endParaRPr lang="en-IN" dirty="0"/>
          </a:p>
        </p:txBody>
      </p:sp>
      <p:sp>
        <p:nvSpPr>
          <p:cNvPr id="3" name="Text Placeholder 2">
            <a:extLst>
              <a:ext uri="{FF2B5EF4-FFF2-40B4-BE49-F238E27FC236}">
                <a16:creationId xmlns="" xmlns:a16="http://schemas.microsoft.com/office/drawing/2014/main" id="{89A2C64F-2783-4CB9-A750-6F7373AB78C3}"/>
              </a:ext>
            </a:extLst>
          </p:cNvPr>
          <p:cNvSpPr txBox="1">
            <a:spLocks/>
          </p:cNvSpPr>
          <p:nvPr/>
        </p:nvSpPr>
        <p:spPr>
          <a:xfrm>
            <a:off x="82904" y="1920978"/>
            <a:ext cx="5934438" cy="3948881"/>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sz="1600" dirty="0" err="1">
                <a:solidFill>
                  <a:prstClr val="black"/>
                </a:solidFill>
                <a:latin typeface="Arial"/>
              </a:rPr>
              <a:t>Awk</a:t>
            </a:r>
            <a:r>
              <a:rPr sz="1600" dirty="0">
                <a:solidFill>
                  <a:prstClr val="black"/>
                </a:solidFill>
                <a:latin typeface="Arial"/>
              </a:rPr>
              <a:t> has two important patterns which are specified by the keyword called BEGIN and END.</a:t>
            </a:r>
          </a:p>
          <a:p>
            <a:pPr marL="0" indent="0">
              <a:buFont typeface="Arial"/>
              <a:buNone/>
            </a:pPr>
            <a:endParaRPr sz="1600" dirty="0">
              <a:solidFill>
                <a:prstClr val="black"/>
              </a:solidFill>
              <a:latin typeface="Arial"/>
            </a:endParaRPr>
          </a:p>
          <a:p>
            <a:pPr marL="0" indent="0">
              <a:buFont typeface="Arial"/>
              <a:buNone/>
            </a:pPr>
            <a:r>
              <a:rPr sz="1600" dirty="0">
                <a:solidFill>
                  <a:prstClr val="black"/>
                </a:solidFill>
                <a:latin typeface="Arial"/>
              </a:rPr>
              <a:t>Syntax: BEGIN { Actions} {ACTION} END { Actions } </a:t>
            </a:r>
          </a:p>
          <a:p>
            <a:pPr marL="0" indent="0">
              <a:buFont typeface="Arial"/>
              <a:buNone/>
            </a:pPr>
            <a:endParaRPr sz="1600" dirty="0">
              <a:solidFill>
                <a:prstClr val="black"/>
              </a:solidFill>
              <a:latin typeface="Arial"/>
            </a:endParaRPr>
          </a:p>
          <a:p>
            <a:pPr marL="0" indent="0">
              <a:buFont typeface="Arial"/>
              <a:buNone/>
            </a:pPr>
            <a:r>
              <a:rPr sz="1600" dirty="0">
                <a:solidFill>
                  <a:prstClr val="black"/>
                </a:solidFill>
                <a:latin typeface="Arial"/>
              </a:rPr>
              <a:t>$ </a:t>
            </a:r>
            <a:r>
              <a:rPr sz="1600" dirty="0" err="1">
                <a:solidFill>
                  <a:prstClr val="black"/>
                </a:solidFill>
                <a:latin typeface="Arial"/>
              </a:rPr>
              <a:t>awk</a:t>
            </a:r>
            <a:r>
              <a:rPr sz="1600" dirty="0">
                <a:solidFill>
                  <a:prstClr val="black"/>
                </a:solidFill>
                <a:latin typeface="Arial"/>
              </a:rPr>
              <a:t> 'BEGIN {print "Name\</a:t>
            </a:r>
            <a:r>
              <a:rPr sz="1600" dirty="0" err="1">
                <a:solidFill>
                  <a:prstClr val="black"/>
                </a:solidFill>
                <a:latin typeface="Arial"/>
              </a:rPr>
              <a:t>tDesignation</a:t>
            </a:r>
            <a:r>
              <a:rPr sz="1600" dirty="0">
                <a:solidFill>
                  <a:prstClr val="black"/>
                </a:solidFill>
                <a:latin typeface="Arial"/>
              </a:rPr>
              <a:t>\</a:t>
            </a:r>
            <a:r>
              <a:rPr sz="1600" dirty="0" err="1">
                <a:solidFill>
                  <a:prstClr val="black"/>
                </a:solidFill>
                <a:latin typeface="Arial"/>
              </a:rPr>
              <a:t>tDepartment</a:t>
            </a:r>
            <a:r>
              <a:rPr sz="1600" dirty="0">
                <a:solidFill>
                  <a:prstClr val="black"/>
                </a:solidFill>
                <a:latin typeface="Arial"/>
              </a:rPr>
              <a:t>\</a:t>
            </a:r>
            <a:r>
              <a:rPr sz="1600" dirty="0" err="1">
                <a:solidFill>
                  <a:prstClr val="black"/>
                </a:solidFill>
                <a:latin typeface="Arial"/>
              </a:rPr>
              <a:t>tSalary</a:t>
            </a:r>
            <a:r>
              <a:rPr sz="1600" dirty="0">
                <a:solidFill>
                  <a:prstClr val="black"/>
                </a:solidFill>
                <a:latin typeface="Arial"/>
              </a:rPr>
              <a:t>";} </a:t>
            </a:r>
          </a:p>
          <a:p>
            <a:pPr marL="0" indent="0">
              <a:buFont typeface="Arial"/>
              <a:buNone/>
            </a:pPr>
            <a:r>
              <a:rPr sz="1600" dirty="0">
                <a:solidFill>
                  <a:prstClr val="black"/>
                </a:solidFill>
                <a:latin typeface="Arial"/>
              </a:rPr>
              <a:t>&gt; {print $2,"\t",$3,"\t",$4,"\</a:t>
            </a:r>
            <a:r>
              <a:rPr sz="1600" dirty="0" err="1">
                <a:solidFill>
                  <a:prstClr val="black"/>
                </a:solidFill>
                <a:latin typeface="Arial"/>
              </a:rPr>
              <a:t>t",$NF</a:t>
            </a:r>
            <a:r>
              <a:rPr sz="1600" dirty="0">
                <a:solidFill>
                  <a:prstClr val="black"/>
                </a:solidFill>
                <a:latin typeface="Arial"/>
              </a:rPr>
              <a:t>;} </a:t>
            </a:r>
          </a:p>
          <a:p>
            <a:pPr marL="0" indent="0">
              <a:buFont typeface="Arial"/>
              <a:buNone/>
            </a:pPr>
            <a:r>
              <a:rPr sz="1600" dirty="0">
                <a:solidFill>
                  <a:prstClr val="black"/>
                </a:solidFill>
                <a:latin typeface="Arial"/>
              </a:rPr>
              <a:t>&gt; END {print "Report Generated\n--------------"; </a:t>
            </a:r>
          </a:p>
          <a:p>
            <a:pPr marL="0" indent="0">
              <a:buFont typeface="Arial"/>
              <a:buNone/>
            </a:pPr>
            <a:r>
              <a:rPr sz="1600" dirty="0">
                <a:solidFill>
                  <a:prstClr val="black"/>
                </a:solidFill>
                <a:latin typeface="Arial"/>
              </a:rPr>
              <a:t>&gt; }' employee.txt </a:t>
            </a:r>
          </a:p>
          <a:p>
            <a:pPr marL="0" indent="0">
              <a:buFont typeface="Arial"/>
              <a:buNone/>
            </a:pPr>
            <a:endParaRPr sz="1600" dirty="0">
              <a:solidFill>
                <a:prstClr val="black"/>
              </a:solidFill>
              <a:latin typeface="Arial"/>
            </a:endParaRPr>
          </a:p>
          <a:p>
            <a:pPr marL="0" indent="0">
              <a:buFont typeface="Arial"/>
              <a:buNone/>
            </a:pPr>
            <a:r>
              <a:rPr sz="1600" b="1" dirty="0">
                <a:solidFill>
                  <a:prstClr val="black"/>
                </a:solidFill>
                <a:latin typeface="Arial"/>
              </a:rPr>
              <a:t>Find the employees who has employee id greater than 200</a:t>
            </a:r>
          </a:p>
          <a:p>
            <a:pPr marL="0" indent="0">
              <a:buFont typeface="Arial"/>
              <a:buNone/>
            </a:pPr>
            <a:r>
              <a:rPr sz="1600" dirty="0">
                <a:solidFill>
                  <a:prstClr val="black"/>
                </a:solidFill>
                <a:latin typeface="Arial"/>
              </a:rPr>
              <a:t>$ </a:t>
            </a:r>
            <a:r>
              <a:rPr sz="1600" dirty="0" err="1">
                <a:solidFill>
                  <a:prstClr val="black"/>
                </a:solidFill>
                <a:latin typeface="Arial"/>
              </a:rPr>
              <a:t>awk</a:t>
            </a:r>
            <a:r>
              <a:rPr sz="1600" dirty="0">
                <a:solidFill>
                  <a:prstClr val="black"/>
                </a:solidFill>
                <a:latin typeface="Arial"/>
              </a:rPr>
              <a:t> '$1 &gt;200' employee.txt </a:t>
            </a:r>
          </a:p>
          <a:p>
            <a:pPr marL="0" indent="0">
              <a:buFont typeface="Arial"/>
              <a:buNone/>
            </a:pPr>
            <a:endParaRPr sz="1600" dirty="0">
              <a:solidFill>
                <a:prstClr val="black"/>
              </a:solidFill>
              <a:latin typeface="Arial"/>
            </a:endParaRPr>
          </a:p>
        </p:txBody>
      </p:sp>
      <p:sp>
        <p:nvSpPr>
          <p:cNvPr id="5" name="Slide Number Placeholder 4">
            <a:extLst>
              <a:ext uri="{FF2B5EF4-FFF2-40B4-BE49-F238E27FC236}">
                <a16:creationId xmlns="" xmlns:a16="http://schemas.microsoft.com/office/drawing/2014/main" id="{3807CE5F-5F20-49E7-8D1F-6DDFDCCAA520}"/>
              </a:ext>
            </a:extLst>
          </p:cNvPr>
          <p:cNvSpPr>
            <a:spLocks noGrp="1"/>
          </p:cNvSpPr>
          <p:nvPr>
            <p:ph type="sldNum" sz="quarter" idx="12"/>
          </p:nvPr>
        </p:nvSpPr>
        <p:spPr/>
        <p:txBody>
          <a:bodyPr/>
          <a:lstStyle/>
          <a:p>
            <a:fld id="{141F685C-1888-4873-A039-0EDFAC3C950D}" type="slidenum">
              <a:rPr lang="en-IN" smtClean="0"/>
              <a:t>32</a:t>
            </a:fld>
            <a:endParaRPr lang="en-IN"/>
          </a:p>
        </p:txBody>
      </p:sp>
      <p:sp>
        <p:nvSpPr>
          <p:cNvPr id="6" name="Rectangle 5">
            <a:extLst>
              <a:ext uri="{FF2B5EF4-FFF2-40B4-BE49-F238E27FC236}">
                <a16:creationId xmlns="" xmlns:a16="http://schemas.microsoft.com/office/drawing/2014/main" id="{D575326C-E4FD-49C4-A641-EE7355B47DCC}"/>
              </a:ext>
            </a:extLst>
          </p:cNvPr>
          <p:cNvSpPr/>
          <p:nvPr/>
        </p:nvSpPr>
        <p:spPr>
          <a:xfrm>
            <a:off x="6017342" y="1920978"/>
            <a:ext cx="6096000" cy="2308324"/>
          </a:xfrm>
          <a:prstGeom prst="rect">
            <a:avLst/>
          </a:prstGeom>
        </p:spPr>
        <p:txBody>
          <a:bodyPr>
            <a:spAutoFit/>
          </a:bodyPr>
          <a:lstStyle/>
          <a:p>
            <a:pPr lvl="0"/>
            <a:r>
              <a:rPr lang="en-IN" sz="1600" b="1" dirty="0">
                <a:solidFill>
                  <a:prstClr val="black"/>
                </a:solidFill>
                <a:latin typeface="Arial"/>
              </a:rPr>
              <a:t>Print the list of employees in Technology department</a:t>
            </a:r>
          </a:p>
          <a:p>
            <a:pPr lvl="0"/>
            <a:r>
              <a:rPr lang="en-IN" sz="1600" dirty="0">
                <a:solidFill>
                  <a:prstClr val="black"/>
                </a:solidFill>
                <a:latin typeface="Arial"/>
              </a:rPr>
              <a:t>$ </a:t>
            </a:r>
            <a:r>
              <a:rPr lang="en-IN" sz="1600" dirty="0" err="1">
                <a:solidFill>
                  <a:prstClr val="black"/>
                </a:solidFill>
                <a:latin typeface="Arial"/>
              </a:rPr>
              <a:t>awk</a:t>
            </a:r>
            <a:r>
              <a:rPr lang="en-IN" sz="1600" dirty="0">
                <a:solidFill>
                  <a:prstClr val="black"/>
                </a:solidFill>
                <a:latin typeface="Arial"/>
              </a:rPr>
              <a:t> '$4 ~/Technology/' employee.txt </a:t>
            </a:r>
          </a:p>
          <a:p>
            <a:pPr lvl="0"/>
            <a:endParaRPr lang="en-IN" sz="1600" dirty="0">
              <a:solidFill>
                <a:prstClr val="black"/>
              </a:solidFill>
              <a:latin typeface="Arial"/>
            </a:endParaRPr>
          </a:p>
          <a:p>
            <a:pPr lvl="0"/>
            <a:r>
              <a:rPr lang="en-IN" sz="1600" b="1" dirty="0">
                <a:solidFill>
                  <a:prstClr val="black"/>
                </a:solidFill>
                <a:latin typeface="Arial"/>
              </a:rPr>
              <a:t>Print number of employees in Technology department</a:t>
            </a:r>
          </a:p>
          <a:p>
            <a:pPr lvl="0"/>
            <a:r>
              <a:rPr lang="en-IN" sz="1600" dirty="0">
                <a:solidFill>
                  <a:prstClr val="black"/>
                </a:solidFill>
                <a:latin typeface="Arial"/>
              </a:rPr>
              <a:t>$ </a:t>
            </a:r>
            <a:r>
              <a:rPr lang="en-IN" sz="1600" dirty="0" err="1">
                <a:solidFill>
                  <a:prstClr val="black"/>
                </a:solidFill>
                <a:latin typeface="Arial"/>
              </a:rPr>
              <a:t>awk</a:t>
            </a:r>
            <a:r>
              <a:rPr lang="en-IN" sz="1600" dirty="0">
                <a:solidFill>
                  <a:prstClr val="black"/>
                </a:solidFill>
                <a:latin typeface="Arial"/>
              </a:rPr>
              <a:t> 'BEGIN { count=0;} </a:t>
            </a:r>
          </a:p>
          <a:p>
            <a:pPr lvl="0"/>
            <a:r>
              <a:rPr lang="en-IN" sz="1600" dirty="0">
                <a:solidFill>
                  <a:prstClr val="black"/>
                </a:solidFill>
                <a:latin typeface="Arial"/>
              </a:rPr>
              <a:t>$4 ~ /Technology/ { count++; } </a:t>
            </a:r>
          </a:p>
          <a:p>
            <a:pPr lvl="0"/>
            <a:r>
              <a:rPr lang="en-IN" sz="1600" dirty="0">
                <a:solidFill>
                  <a:prstClr val="black"/>
                </a:solidFill>
                <a:latin typeface="Arial"/>
              </a:rPr>
              <a:t>END { print "Number of employees in Technology </a:t>
            </a:r>
            <a:r>
              <a:rPr lang="en-IN" sz="1600" dirty="0" err="1">
                <a:solidFill>
                  <a:prstClr val="black"/>
                </a:solidFill>
                <a:latin typeface="Arial"/>
              </a:rPr>
              <a:t>Dept</a:t>
            </a:r>
            <a:r>
              <a:rPr lang="en-IN" sz="1600" dirty="0">
                <a:solidFill>
                  <a:prstClr val="black"/>
                </a:solidFill>
                <a:latin typeface="Arial"/>
              </a:rPr>
              <a:t> =",count;}' employee.txt </a:t>
            </a:r>
          </a:p>
          <a:p>
            <a:pPr lvl="0"/>
            <a:r>
              <a:rPr lang="en-IN" sz="1600" dirty="0">
                <a:solidFill>
                  <a:prstClr val="black"/>
                </a:solidFill>
                <a:latin typeface="Arial"/>
              </a:rPr>
              <a:t>Number of employees in Technology </a:t>
            </a:r>
            <a:r>
              <a:rPr lang="en-IN" sz="1600" dirty="0" err="1">
                <a:solidFill>
                  <a:prstClr val="black"/>
                </a:solidFill>
                <a:latin typeface="Arial"/>
              </a:rPr>
              <a:t>Dept</a:t>
            </a:r>
            <a:r>
              <a:rPr lang="en-IN" sz="1600" dirty="0">
                <a:solidFill>
                  <a:prstClr val="black"/>
                </a:solidFill>
                <a:latin typeface="Arial"/>
              </a:rPr>
              <a:t> = 3</a:t>
            </a:r>
          </a:p>
        </p:txBody>
      </p:sp>
    </p:spTree>
    <p:extLst>
      <p:ext uri="{BB962C8B-B14F-4D97-AF65-F5344CB8AC3E}">
        <p14:creationId xmlns:p14="http://schemas.microsoft.com/office/powerpoint/2010/main" val="37007016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7557CB-A96F-438F-9DB4-97781F75683F}"/>
              </a:ext>
            </a:extLst>
          </p:cNvPr>
          <p:cNvSpPr>
            <a:spLocks noGrp="1"/>
          </p:cNvSpPr>
          <p:nvPr>
            <p:ph type="title"/>
          </p:nvPr>
        </p:nvSpPr>
        <p:spPr>
          <a:xfrm>
            <a:off x="200891" y="171162"/>
            <a:ext cx="10515600" cy="729384"/>
          </a:xfrm>
        </p:spPr>
        <p:txBody>
          <a:bodyPr/>
          <a:lstStyle/>
          <a:p>
            <a:r>
              <a:rPr lang="en-US" sz="3000" b="1" dirty="0">
                <a:latin typeface="Arial"/>
                <a:ea typeface="+mn-ea"/>
                <a:cs typeface="Arial"/>
              </a:rPr>
              <a:t>Hands-on List</a:t>
            </a:r>
            <a:endParaRPr lang="en-IN" dirty="0"/>
          </a:p>
        </p:txBody>
      </p:sp>
      <p:sp>
        <p:nvSpPr>
          <p:cNvPr id="3" name="Text Placeholder 2">
            <a:extLst>
              <a:ext uri="{FF2B5EF4-FFF2-40B4-BE49-F238E27FC236}">
                <a16:creationId xmlns="" xmlns:a16="http://schemas.microsoft.com/office/drawing/2014/main" id="{A917A4B1-506A-4C09-AB31-E82EC969AE5C}"/>
              </a:ext>
            </a:extLst>
          </p:cNvPr>
          <p:cNvSpPr txBox="1">
            <a:spLocks/>
          </p:cNvSpPr>
          <p:nvPr/>
        </p:nvSpPr>
        <p:spPr>
          <a:xfrm>
            <a:off x="200891" y="1254726"/>
            <a:ext cx="11817927" cy="5158951"/>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solidFill>
                  <a:schemeClr val="tx1"/>
                </a:solidFill>
              </a:rPr>
              <a:t>1. Write </a:t>
            </a:r>
            <a:r>
              <a:rPr lang="en-US" dirty="0">
                <a:solidFill>
                  <a:schemeClr val="tx1"/>
                </a:solidFill>
              </a:rPr>
              <a:t>a shell script to count the number of </a:t>
            </a:r>
            <a:r>
              <a:rPr lang="en-US" dirty="0" smtClean="0">
                <a:solidFill>
                  <a:schemeClr val="tx1"/>
                </a:solidFill>
              </a:rPr>
              <a:t>block device files </a:t>
            </a:r>
            <a:r>
              <a:rPr lang="en-US" dirty="0">
                <a:solidFill>
                  <a:schemeClr val="tx1"/>
                </a:solidFill>
              </a:rPr>
              <a:t>in </a:t>
            </a:r>
            <a:r>
              <a:rPr lang="en-US" dirty="0" smtClean="0">
                <a:solidFill>
                  <a:schemeClr val="tx1"/>
                </a:solidFill>
              </a:rPr>
              <a:t>/</a:t>
            </a:r>
            <a:r>
              <a:rPr lang="en-US" dirty="0" err="1" smtClean="0">
                <a:solidFill>
                  <a:schemeClr val="tx1"/>
                </a:solidFill>
              </a:rPr>
              <a:t>dev</a:t>
            </a:r>
            <a:r>
              <a:rPr lang="en-US" dirty="0" smtClean="0">
                <a:solidFill>
                  <a:schemeClr val="tx1"/>
                </a:solidFill>
              </a:rPr>
              <a:t> directory</a:t>
            </a:r>
            <a:r>
              <a:rPr lang="en-US" dirty="0">
                <a:solidFill>
                  <a:schemeClr val="tx1"/>
                </a:solidFill>
              </a:rPr>
              <a:t>. </a:t>
            </a:r>
            <a:endParaRPr lang="en-US" sz="500" dirty="0">
              <a:solidFill>
                <a:schemeClr val="tx1"/>
              </a:solidFill>
            </a:endParaRPr>
          </a:p>
          <a:p>
            <a:pPr marL="0" indent="0">
              <a:buFont typeface="Arial"/>
              <a:buNone/>
            </a:pPr>
            <a:r>
              <a:rPr dirty="0" smtClean="0">
                <a:solidFill>
                  <a:prstClr val="black"/>
                </a:solidFill>
              </a:rPr>
              <a:t>2. </a:t>
            </a:r>
            <a:r>
              <a:rPr dirty="0">
                <a:solidFill>
                  <a:prstClr val="black"/>
                </a:solidFill>
              </a:rPr>
              <a:t>Write a shell program that checks the number of command line arguments and echoes an error message if there are not exactly three arguments or echoes the arguments themselves if there are three.  </a:t>
            </a:r>
            <a:endParaRPr lang="en-IN" dirty="0">
              <a:solidFill>
                <a:prstClr val="black"/>
              </a:solidFill>
            </a:endParaRPr>
          </a:p>
          <a:p>
            <a:pPr marL="0" indent="0">
              <a:buFont typeface="Arial"/>
              <a:buNone/>
            </a:pPr>
            <a:endParaRPr sz="100" dirty="0">
              <a:solidFill>
                <a:prstClr val="black"/>
              </a:solidFill>
            </a:endParaRPr>
          </a:p>
          <a:p>
            <a:pPr marL="0" indent="0">
              <a:buFont typeface="Arial"/>
              <a:buNone/>
            </a:pPr>
            <a:r>
              <a:rPr dirty="0" smtClean="0">
                <a:solidFill>
                  <a:prstClr val="black"/>
                </a:solidFill>
              </a:rPr>
              <a:t>3. Write </a:t>
            </a:r>
            <a:r>
              <a:rPr dirty="0">
                <a:solidFill>
                  <a:prstClr val="black"/>
                </a:solidFill>
              </a:rPr>
              <a:t>a shell program called </a:t>
            </a:r>
            <a:r>
              <a:rPr dirty="0" err="1">
                <a:solidFill>
                  <a:prstClr val="black"/>
                </a:solidFill>
              </a:rPr>
              <a:t>new_files</a:t>
            </a:r>
            <a:r>
              <a:rPr dirty="0">
                <a:solidFill>
                  <a:prstClr val="black"/>
                </a:solidFill>
              </a:rPr>
              <a:t> that will accept a variable number of command line arguments. The shell program will create a new file associated with each command line argument and echo a message that notifies the user as each file is created. </a:t>
            </a:r>
            <a:endParaRPr lang="en-IN" dirty="0">
              <a:solidFill>
                <a:prstClr val="black"/>
              </a:solidFill>
            </a:endParaRPr>
          </a:p>
          <a:p>
            <a:pPr marL="0" indent="0">
              <a:buFont typeface="Arial"/>
              <a:buNone/>
            </a:pPr>
            <a:endParaRPr sz="100" dirty="0">
              <a:solidFill>
                <a:prstClr val="black"/>
              </a:solidFill>
            </a:endParaRPr>
          </a:p>
          <a:p>
            <a:pPr marL="0" indent="0">
              <a:buFont typeface="Arial"/>
              <a:buNone/>
            </a:pPr>
            <a:r>
              <a:rPr dirty="0" smtClean="0">
                <a:solidFill>
                  <a:prstClr val="black"/>
                </a:solidFill>
              </a:rPr>
              <a:t>4. Create </a:t>
            </a:r>
            <a:r>
              <a:rPr dirty="0">
                <a:solidFill>
                  <a:prstClr val="black"/>
                </a:solidFill>
              </a:rPr>
              <a:t>a directory called .</a:t>
            </a:r>
            <a:r>
              <a:rPr dirty="0" err="1">
                <a:solidFill>
                  <a:prstClr val="black"/>
                </a:solidFill>
              </a:rPr>
              <a:t>recyclebin</a:t>
            </a:r>
            <a:r>
              <a:rPr dirty="0">
                <a:solidFill>
                  <a:prstClr val="black"/>
                </a:solidFill>
              </a:rPr>
              <a:t> in your home directory. Write a shell program called </a:t>
            </a:r>
            <a:r>
              <a:rPr dirty="0" err="1">
                <a:solidFill>
                  <a:prstClr val="black"/>
                </a:solidFill>
              </a:rPr>
              <a:t>myrm</a:t>
            </a:r>
            <a:r>
              <a:rPr dirty="0">
                <a:solidFill>
                  <a:prstClr val="black"/>
                </a:solidFill>
              </a:rPr>
              <a:t> that will move all of the files you delete into the .</a:t>
            </a:r>
            <a:r>
              <a:rPr dirty="0" err="1">
                <a:solidFill>
                  <a:prstClr val="black"/>
                </a:solidFill>
              </a:rPr>
              <a:t>recyclebin</a:t>
            </a:r>
            <a:r>
              <a:rPr dirty="0">
                <a:solidFill>
                  <a:prstClr val="black"/>
                </a:solidFill>
              </a:rPr>
              <a:t> directory, your wastebasket. This is a useful tool which will allow restoration of files after they have been removed.  Remember, the UNIX system has no undelete capability. </a:t>
            </a:r>
            <a:endParaRPr lang="en-IN" dirty="0">
              <a:solidFill>
                <a:prstClr val="black"/>
              </a:solidFill>
            </a:endParaRPr>
          </a:p>
          <a:p>
            <a:pPr marL="0" indent="0">
              <a:buFont typeface="Arial"/>
              <a:buNone/>
            </a:pPr>
            <a:endParaRPr sz="100" dirty="0">
              <a:solidFill>
                <a:prstClr val="black"/>
              </a:solidFill>
            </a:endParaRPr>
          </a:p>
          <a:p>
            <a:pPr marL="0" indent="0">
              <a:buFont typeface="Arial"/>
              <a:buNone/>
            </a:pPr>
            <a:endParaRPr sz="100" dirty="0">
              <a:solidFill>
                <a:prstClr val="black"/>
              </a:solidFill>
            </a:endParaRPr>
          </a:p>
          <a:p>
            <a:pPr marL="0" indent="0">
              <a:buFont typeface="Arial"/>
              <a:buNone/>
            </a:pPr>
            <a:r>
              <a:rPr dirty="0" smtClean="0">
                <a:solidFill>
                  <a:prstClr val="black"/>
                </a:solidFill>
              </a:rPr>
              <a:t>5. Write </a:t>
            </a:r>
            <a:r>
              <a:rPr dirty="0">
                <a:solidFill>
                  <a:prstClr val="black"/>
                </a:solidFill>
              </a:rPr>
              <a:t>a script that uses find to look for a file and echo a suitable message if the file is not found. You must not store the output of the find to a file</a:t>
            </a:r>
            <a:r>
              <a:rPr dirty="0" smtClean="0">
                <a:solidFill>
                  <a:prstClr val="black"/>
                </a:solidFill>
              </a:rPr>
              <a:t>.</a:t>
            </a:r>
          </a:p>
          <a:p>
            <a:pPr marL="0" indent="0">
              <a:buFont typeface="Arial"/>
              <a:buNone/>
            </a:pPr>
            <a:r>
              <a:rPr dirty="0" smtClean="0">
                <a:solidFill>
                  <a:prstClr val="black"/>
                </a:solidFill>
              </a:rPr>
              <a:t>6. Write </a:t>
            </a:r>
            <a:r>
              <a:rPr dirty="0">
                <a:solidFill>
                  <a:prstClr val="black"/>
                </a:solidFill>
              </a:rPr>
              <a:t>a script which will give 4 choices to the user 1. ls   2. </a:t>
            </a:r>
            <a:r>
              <a:rPr dirty="0" err="1">
                <a:solidFill>
                  <a:prstClr val="black"/>
                </a:solidFill>
              </a:rPr>
              <a:t>pwd</a:t>
            </a:r>
            <a:r>
              <a:rPr dirty="0">
                <a:solidFill>
                  <a:prstClr val="black"/>
                </a:solidFill>
              </a:rPr>
              <a:t>  3. who 4. exit and execute the command as per the users choice</a:t>
            </a:r>
            <a:r>
              <a:rPr dirty="0" smtClean="0">
                <a:solidFill>
                  <a:prstClr val="black"/>
                </a:solidFill>
              </a:rPr>
              <a:t>.</a:t>
            </a:r>
          </a:p>
          <a:p>
            <a:pPr marL="0" indent="0">
              <a:buNone/>
            </a:pPr>
            <a:r>
              <a:rPr lang="en-US" dirty="0" smtClean="0">
                <a:solidFill>
                  <a:prstClr val="black"/>
                </a:solidFill>
              </a:rPr>
              <a:t>7. </a:t>
            </a:r>
            <a:r>
              <a:rPr lang="en-US" dirty="0">
                <a:solidFill>
                  <a:prstClr val="black"/>
                </a:solidFill>
              </a:rPr>
              <a:t>Write an interactive file-handling shell program that offers the user </a:t>
            </a:r>
            <a:r>
              <a:rPr lang="en-US" dirty="0" smtClean="0">
                <a:solidFill>
                  <a:prstClr val="black"/>
                </a:solidFill>
              </a:rPr>
              <a:t>choice </a:t>
            </a:r>
            <a:r>
              <a:rPr lang="en-US" dirty="0">
                <a:solidFill>
                  <a:prstClr val="black"/>
                </a:solidFill>
              </a:rPr>
              <a:t>of copying, removing, rename. Once the user has made a choice, </a:t>
            </a:r>
            <a:r>
              <a:rPr lang="en-US" dirty="0" smtClean="0">
                <a:solidFill>
                  <a:prstClr val="black"/>
                </a:solidFill>
              </a:rPr>
              <a:t>the </a:t>
            </a:r>
            <a:r>
              <a:rPr lang="en-US" dirty="0">
                <a:solidFill>
                  <a:prstClr val="black"/>
                </a:solidFill>
              </a:rPr>
              <a:t>program ask </a:t>
            </a:r>
            <a:r>
              <a:rPr lang="en-US" dirty="0" smtClean="0">
                <a:solidFill>
                  <a:prstClr val="black"/>
                </a:solidFill>
              </a:rPr>
              <a:t>user </a:t>
            </a:r>
            <a:r>
              <a:rPr lang="en-US" dirty="0">
                <a:solidFill>
                  <a:prstClr val="black"/>
                </a:solidFill>
              </a:rPr>
              <a:t>for the necessary information, such as the file name, new name. </a:t>
            </a:r>
          </a:p>
          <a:p>
            <a:pPr marL="0" indent="0">
              <a:buFont typeface="Arial"/>
              <a:buNone/>
            </a:pPr>
            <a:endParaRPr dirty="0">
              <a:solidFill>
                <a:prstClr val="black"/>
              </a:solidFill>
            </a:endParaRPr>
          </a:p>
        </p:txBody>
      </p:sp>
      <p:sp>
        <p:nvSpPr>
          <p:cNvPr id="5" name="Slide Number Placeholder 4">
            <a:extLst>
              <a:ext uri="{FF2B5EF4-FFF2-40B4-BE49-F238E27FC236}">
                <a16:creationId xmlns="" xmlns:a16="http://schemas.microsoft.com/office/drawing/2014/main" id="{B50EFD71-9660-4375-9A1F-DDC0C839B843}"/>
              </a:ext>
            </a:extLst>
          </p:cNvPr>
          <p:cNvSpPr>
            <a:spLocks noGrp="1"/>
          </p:cNvSpPr>
          <p:nvPr>
            <p:ph type="sldNum" sz="quarter" idx="12"/>
          </p:nvPr>
        </p:nvSpPr>
        <p:spPr/>
        <p:txBody>
          <a:bodyPr/>
          <a:lstStyle/>
          <a:p>
            <a:fld id="{141F685C-1888-4873-A039-0EDFAC3C950D}" type="slidenum">
              <a:rPr lang="en-IN" smtClean="0"/>
              <a:t>33</a:t>
            </a:fld>
            <a:endParaRPr lang="en-IN"/>
          </a:p>
        </p:txBody>
      </p:sp>
    </p:spTree>
    <p:extLst>
      <p:ext uri="{BB962C8B-B14F-4D97-AF65-F5344CB8AC3E}">
        <p14:creationId xmlns:p14="http://schemas.microsoft.com/office/powerpoint/2010/main" val="18239385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7557CB-A96F-438F-9DB4-97781F75683F}"/>
              </a:ext>
            </a:extLst>
          </p:cNvPr>
          <p:cNvSpPr>
            <a:spLocks noGrp="1"/>
          </p:cNvSpPr>
          <p:nvPr>
            <p:ph type="title"/>
          </p:nvPr>
        </p:nvSpPr>
        <p:spPr>
          <a:xfrm>
            <a:off x="200891" y="171162"/>
            <a:ext cx="10515600" cy="729384"/>
          </a:xfrm>
        </p:spPr>
        <p:txBody>
          <a:bodyPr/>
          <a:lstStyle/>
          <a:p>
            <a:r>
              <a:rPr lang="en-US" sz="3000" b="1" dirty="0">
                <a:solidFill>
                  <a:srgbClr val="595959"/>
                </a:solidFill>
                <a:latin typeface="Arial"/>
                <a:ea typeface="+mn-ea"/>
                <a:cs typeface="Arial"/>
              </a:rPr>
              <a:t>Hands-on List</a:t>
            </a:r>
            <a:endParaRPr lang="en-IN" dirty="0"/>
          </a:p>
        </p:txBody>
      </p:sp>
      <p:sp>
        <p:nvSpPr>
          <p:cNvPr id="3" name="Text Placeholder 2">
            <a:extLst>
              <a:ext uri="{FF2B5EF4-FFF2-40B4-BE49-F238E27FC236}">
                <a16:creationId xmlns="" xmlns:a16="http://schemas.microsoft.com/office/drawing/2014/main" id="{F2A43A66-2D0D-45F1-9F36-3CE7B3F50AD6}"/>
              </a:ext>
            </a:extLst>
          </p:cNvPr>
          <p:cNvSpPr txBox="1">
            <a:spLocks/>
          </p:cNvSpPr>
          <p:nvPr/>
        </p:nvSpPr>
        <p:spPr>
          <a:xfrm>
            <a:off x="200891" y="1332619"/>
            <a:ext cx="11846026" cy="5023731"/>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dirty="0" smtClean="0">
                <a:solidFill>
                  <a:prstClr val="black"/>
                </a:solidFill>
              </a:rPr>
              <a:t>8. Write </a:t>
            </a:r>
            <a:r>
              <a:rPr dirty="0">
                <a:solidFill>
                  <a:prstClr val="black"/>
                </a:solidFill>
              </a:rPr>
              <a:t>shell script that takes a login name as command – line argument and reports when that person logged in. </a:t>
            </a:r>
            <a:endParaRPr dirty="0" smtClean="0">
              <a:solidFill>
                <a:prstClr val="black"/>
              </a:solidFill>
            </a:endParaRPr>
          </a:p>
          <a:p>
            <a:pPr marL="0" indent="0">
              <a:buFont typeface="Arial"/>
              <a:buNone/>
            </a:pPr>
            <a:r>
              <a:rPr lang="en-US" dirty="0" smtClean="0">
                <a:solidFill>
                  <a:prstClr val="black"/>
                </a:solidFill>
              </a:rPr>
              <a:t>9. </a:t>
            </a:r>
            <a:r>
              <a:rPr dirty="0" smtClean="0">
                <a:solidFill>
                  <a:prstClr val="black"/>
                </a:solidFill>
              </a:rPr>
              <a:t>Write </a:t>
            </a:r>
            <a:r>
              <a:rPr dirty="0">
                <a:solidFill>
                  <a:prstClr val="black"/>
                </a:solidFill>
              </a:rPr>
              <a:t>a shell script that accepts a file name starting and ending line numbers as arguments and displays all the lines between the given line numbers. </a:t>
            </a:r>
          </a:p>
          <a:p>
            <a:pPr marL="0" indent="0">
              <a:buFont typeface="Arial"/>
              <a:buNone/>
            </a:pPr>
            <a:r>
              <a:rPr dirty="0" smtClean="0">
                <a:solidFill>
                  <a:prstClr val="black"/>
                </a:solidFill>
              </a:rPr>
              <a:t>10. Write </a:t>
            </a:r>
            <a:r>
              <a:rPr dirty="0">
                <a:solidFill>
                  <a:prstClr val="black"/>
                </a:solidFill>
              </a:rPr>
              <a:t>a script to backup a given directory to a given file name  in your home directory. Both, the directory name and the backup file has to be passed as  command line input. Design the script with suitable exception handling.</a:t>
            </a:r>
          </a:p>
          <a:p>
            <a:pPr marL="0" indent="0">
              <a:buFont typeface="Arial"/>
              <a:buNone/>
            </a:pPr>
            <a:r>
              <a:rPr dirty="0" smtClean="0">
                <a:solidFill>
                  <a:prstClr val="black"/>
                </a:solidFill>
              </a:rPr>
              <a:t>11. Write </a:t>
            </a:r>
            <a:r>
              <a:rPr dirty="0">
                <a:solidFill>
                  <a:prstClr val="black"/>
                </a:solidFill>
              </a:rPr>
              <a:t>a script to check how much space is used by each directory of a given file system. The name of the file system has to be provided from the command  line parameter</a:t>
            </a:r>
            <a:r>
              <a:rPr dirty="0" smtClean="0">
                <a:solidFill>
                  <a:prstClr val="black"/>
                </a:solidFill>
              </a:rPr>
              <a:t>.</a:t>
            </a:r>
          </a:p>
          <a:p>
            <a:pPr marL="0" indent="0">
              <a:buNone/>
            </a:pPr>
            <a:r>
              <a:rPr lang="en-US" dirty="0" smtClean="0">
                <a:solidFill>
                  <a:schemeClr val="tx1"/>
                </a:solidFill>
              </a:rPr>
              <a:t>12. Write </a:t>
            </a:r>
            <a:r>
              <a:rPr lang="en-US" dirty="0">
                <a:solidFill>
                  <a:schemeClr val="tx1"/>
                </a:solidFill>
              </a:rPr>
              <a:t>a script in /root/myscript.sh according to the following criteria:</a:t>
            </a:r>
          </a:p>
          <a:p>
            <a:pPr marL="914400" lvl="1" indent="-457200">
              <a:buFont typeface="+mj-lt"/>
              <a:buAutoNum type="alphaLcParenR"/>
            </a:pPr>
            <a:r>
              <a:rPr lang="en-US" sz="2000" dirty="0">
                <a:solidFill>
                  <a:schemeClr val="tx1"/>
                </a:solidFill>
              </a:rPr>
              <a:t>If you search for the IIT the output is NIT</a:t>
            </a:r>
          </a:p>
          <a:p>
            <a:pPr marL="914400" lvl="1" indent="-457200">
              <a:buFont typeface="+mj-lt"/>
              <a:buAutoNum type="alphaLcParenR"/>
            </a:pPr>
            <a:r>
              <a:rPr lang="en-US" sz="2000" dirty="0">
                <a:solidFill>
                  <a:schemeClr val="tx1"/>
                </a:solidFill>
              </a:rPr>
              <a:t>If you search for NIT the output is IIT</a:t>
            </a:r>
          </a:p>
          <a:p>
            <a:pPr marL="914400" lvl="1" indent="-457200">
              <a:buFont typeface="+mj-lt"/>
              <a:buAutoNum type="alphaLcParenR"/>
            </a:pPr>
            <a:r>
              <a:rPr lang="en-US" sz="2000" dirty="0">
                <a:solidFill>
                  <a:schemeClr val="tx1"/>
                </a:solidFill>
              </a:rPr>
              <a:t>If you search any other keyword or not give any input, the output is STDERR should be displayed.</a:t>
            </a:r>
          </a:p>
          <a:p>
            <a:pPr marL="0" indent="0">
              <a:buNone/>
            </a:pPr>
            <a:r>
              <a:rPr lang="en-US" dirty="0" smtClean="0">
                <a:solidFill>
                  <a:schemeClr val="tx1"/>
                </a:solidFill>
              </a:rPr>
              <a:t>13. </a:t>
            </a:r>
            <a:r>
              <a:rPr lang="en-US" dirty="0">
                <a:solidFill>
                  <a:schemeClr val="tx1"/>
                </a:solidFill>
              </a:rPr>
              <a:t>Write a shell script to print a multiplication table.</a:t>
            </a:r>
          </a:p>
          <a:p>
            <a:pPr marL="0" indent="0">
              <a:buNone/>
            </a:pPr>
            <a:r>
              <a:rPr lang="en-US" dirty="0">
                <a:solidFill>
                  <a:schemeClr val="tx1"/>
                </a:solidFill>
              </a:rPr>
              <a:t>1</a:t>
            </a:r>
            <a:r>
              <a:rPr lang="en-US" dirty="0" smtClean="0">
                <a:solidFill>
                  <a:schemeClr val="tx1"/>
                </a:solidFill>
              </a:rPr>
              <a:t>4. </a:t>
            </a:r>
            <a:r>
              <a:rPr lang="en-US" dirty="0">
                <a:solidFill>
                  <a:schemeClr val="tx1"/>
                </a:solidFill>
              </a:rPr>
              <a:t>Write a shell script to print, “Good Morning/Afternoon/Evening based on the current system time. </a:t>
            </a:r>
          </a:p>
          <a:p>
            <a:pPr marL="0" indent="0">
              <a:buFont typeface="Arial"/>
              <a:buNone/>
            </a:pPr>
            <a:endParaRPr dirty="0" smtClean="0">
              <a:solidFill>
                <a:prstClr val="black"/>
              </a:solidFill>
            </a:endParaRPr>
          </a:p>
          <a:p>
            <a:pPr marL="0" indent="0">
              <a:buFont typeface="Arial"/>
              <a:buNone/>
            </a:pPr>
            <a:endParaRPr dirty="0">
              <a:solidFill>
                <a:prstClr val="black"/>
              </a:solidFill>
            </a:endParaRPr>
          </a:p>
        </p:txBody>
      </p:sp>
      <p:sp>
        <p:nvSpPr>
          <p:cNvPr id="5" name="Slide Number Placeholder 4">
            <a:extLst>
              <a:ext uri="{FF2B5EF4-FFF2-40B4-BE49-F238E27FC236}">
                <a16:creationId xmlns="" xmlns:a16="http://schemas.microsoft.com/office/drawing/2014/main" id="{18EB2D20-706F-44F2-A51C-725A8F43C96C}"/>
              </a:ext>
            </a:extLst>
          </p:cNvPr>
          <p:cNvSpPr>
            <a:spLocks noGrp="1"/>
          </p:cNvSpPr>
          <p:nvPr>
            <p:ph type="sldNum" sz="quarter" idx="12"/>
          </p:nvPr>
        </p:nvSpPr>
        <p:spPr/>
        <p:txBody>
          <a:bodyPr/>
          <a:lstStyle/>
          <a:p>
            <a:fld id="{141F685C-1888-4873-A039-0EDFAC3C950D}" type="slidenum">
              <a:rPr lang="en-IN" smtClean="0"/>
              <a:t>34</a:t>
            </a:fld>
            <a:endParaRPr lang="en-IN"/>
          </a:p>
        </p:txBody>
      </p:sp>
    </p:spTree>
    <p:extLst>
      <p:ext uri="{BB962C8B-B14F-4D97-AF65-F5344CB8AC3E}">
        <p14:creationId xmlns:p14="http://schemas.microsoft.com/office/powerpoint/2010/main" val="12979623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7557CB-A96F-438F-9DB4-97781F75683F}"/>
              </a:ext>
            </a:extLst>
          </p:cNvPr>
          <p:cNvSpPr>
            <a:spLocks noGrp="1"/>
          </p:cNvSpPr>
          <p:nvPr>
            <p:ph type="title"/>
          </p:nvPr>
        </p:nvSpPr>
        <p:spPr>
          <a:xfrm>
            <a:off x="200891" y="171162"/>
            <a:ext cx="10515600" cy="729384"/>
          </a:xfrm>
        </p:spPr>
        <p:txBody>
          <a:bodyPr/>
          <a:lstStyle/>
          <a:p>
            <a:r>
              <a:rPr lang="en-US" sz="3000" b="1" dirty="0">
                <a:latin typeface="Arial"/>
                <a:ea typeface="+mn-ea"/>
                <a:cs typeface="Arial"/>
              </a:rPr>
              <a:t>Hands-on List </a:t>
            </a:r>
            <a:endParaRPr lang="en-IN" dirty="0"/>
          </a:p>
        </p:txBody>
      </p:sp>
      <p:sp>
        <p:nvSpPr>
          <p:cNvPr id="3" name="TextBox 2">
            <a:extLst>
              <a:ext uri="{FF2B5EF4-FFF2-40B4-BE49-F238E27FC236}">
                <a16:creationId xmlns="" xmlns:a16="http://schemas.microsoft.com/office/drawing/2014/main" id="{90014337-9F2F-414E-A67B-6022ED5F0A32}"/>
              </a:ext>
            </a:extLst>
          </p:cNvPr>
          <p:cNvSpPr txBox="1"/>
          <p:nvPr/>
        </p:nvSpPr>
        <p:spPr>
          <a:xfrm>
            <a:off x="323594" y="1227415"/>
            <a:ext cx="11720922" cy="5632311"/>
          </a:xfrm>
          <a:prstGeom prst="rect">
            <a:avLst/>
          </a:prstGeom>
          <a:noFill/>
        </p:spPr>
        <p:txBody>
          <a:bodyPr wrap="square" rtlCol="0">
            <a:spAutoFit/>
          </a:bodyPr>
          <a:lstStyle/>
          <a:p>
            <a:pPr defTabSz="457200"/>
            <a:r>
              <a:rPr lang="en-US" sz="2000" dirty="0" smtClean="0">
                <a:solidFill>
                  <a:prstClr val="black"/>
                </a:solidFill>
              </a:rPr>
              <a:t>15. </a:t>
            </a:r>
            <a:r>
              <a:rPr lang="en-US" sz="2000" dirty="0">
                <a:solidFill>
                  <a:prstClr val="black"/>
                </a:solidFill>
              </a:rPr>
              <a:t>SED - Write a shell script to perform the following (input file </a:t>
            </a:r>
            <a:r>
              <a:rPr lang="en-US" sz="2000" dirty="0" smtClean="0">
                <a:solidFill>
                  <a:prstClr val="black"/>
                </a:solidFill>
              </a:rPr>
              <a:t>“example” will </a:t>
            </a:r>
            <a:r>
              <a:rPr lang="en-US" sz="2000" dirty="0">
                <a:solidFill>
                  <a:prstClr val="black"/>
                </a:solidFill>
              </a:rPr>
              <a:t>be given).</a:t>
            </a:r>
          </a:p>
          <a:p>
            <a:pPr marL="800100" lvl="1" indent="-342900" defTabSz="457200">
              <a:buFont typeface="+mj-lt"/>
              <a:buAutoNum type="arabicPeriod"/>
            </a:pPr>
            <a:r>
              <a:rPr lang="en-US" sz="2000" dirty="0">
                <a:solidFill>
                  <a:prstClr val="black"/>
                </a:solidFill>
              </a:rPr>
              <a:t>For a given file, find all the lines containing our search pattern.</a:t>
            </a:r>
          </a:p>
          <a:p>
            <a:pPr marL="800100" lvl="1" indent="-342900" defTabSz="457200">
              <a:buFont typeface="+mj-lt"/>
              <a:buAutoNum type="arabicPeriod"/>
            </a:pPr>
            <a:r>
              <a:rPr lang="en-US" sz="2000" dirty="0">
                <a:solidFill>
                  <a:prstClr val="black"/>
                </a:solidFill>
              </a:rPr>
              <a:t>List the lines not containing the search string</a:t>
            </a:r>
          </a:p>
          <a:p>
            <a:pPr marL="800100" lvl="1" indent="-342900" defTabSz="457200">
              <a:buFont typeface="+mj-lt"/>
              <a:buAutoNum type="arabicPeriod"/>
            </a:pPr>
            <a:r>
              <a:rPr lang="en-US" sz="2000" dirty="0">
                <a:solidFill>
                  <a:prstClr val="black"/>
                </a:solidFill>
              </a:rPr>
              <a:t>Matching lines starting with a given pattern and ending in a second pattern</a:t>
            </a:r>
          </a:p>
          <a:p>
            <a:pPr marL="800100" lvl="1" indent="-342900" defTabSz="457200">
              <a:buFont typeface="+mj-lt"/>
              <a:buAutoNum type="arabicPeriod"/>
            </a:pPr>
            <a:r>
              <a:rPr lang="en-US" sz="2000" dirty="0">
                <a:solidFill>
                  <a:prstClr val="black"/>
                </a:solidFill>
              </a:rPr>
              <a:t>Print a file starting from a certain line until to the end of file.</a:t>
            </a:r>
          </a:p>
          <a:p>
            <a:pPr marL="800100" lvl="1" indent="-342900" defTabSz="457200">
              <a:buFont typeface="+mj-lt"/>
              <a:buAutoNum type="arabicPeriod"/>
            </a:pPr>
            <a:r>
              <a:rPr lang="en-US" sz="2000" dirty="0">
                <a:solidFill>
                  <a:prstClr val="black"/>
                </a:solidFill>
              </a:rPr>
              <a:t>Search a given pattern in a file and replace with a new pattern and display the file.</a:t>
            </a:r>
          </a:p>
          <a:p>
            <a:pPr marL="800100" lvl="1" indent="-342900" defTabSz="457200">
              <a:buFont typeface="+mj-lt"/>
              <a:buAutoNum type="arabicPeriod"/>
            </a:pPr>
            <a:r>
              <a:rPr lang="en-US" sz="2000" dirty="0">
                <a:solidFill>
                  <a:prstClr val="black"/>
                </a:solidFill>
              </a:rPr>
              <a:t>Insert a given string at the beginning of each line of the file.</a:t>
            </a:r>
          </a:p>
          <a:p>
            <a:pPr marL="800100" lvl="1" indent="-342900" defTabSz="457200">
              <a:buFont typeface="+mj-lt"/>
              <a:buAutoNum type="arabicPeriod"/>
            </a:pPr>
            <a:r>
              <a:rPr lang="en-US" sz="2000" dirty="0">
                <a:solidFill>
                  <a:prstClr val="black"/>
                </a:solidFill>
              </a:rPr>
              <a:t>Insert a given string at the end of each line of the file</a:t>
            </a:r>
          </a:p>
          <a:p>
            <a:pPr defTabSz="457200"/>
            <a:endParaRPr lang="en-US" sz="2000" dirty="0">
              <a:solidFill>
                <a:prstClr val="black"/>
              </a:solidFill>
            </a:endParaRPr>
          </a:p>
          <a:p>
            <a:pPr defTabSz="457200"/>
            <a:r>
              <a:rPr lang="en-US" sz="2000" dirty="0" smtClean="0">
                <a:solidFill>
                  <a:prstClr val="black"/>
                </a:solidFill>
              </a:rPr>
              <a:t>16. </a:t>
            </a:r>
            <a:r>
              <a:rPr lang="en-US" sz="2000" dirty="0">
                <a:solidFill>
                  <a:prstClr val="black"/>
                </a:solidFill>
              </a:rPr>
              <a:t>AWK – Write a Shell script to (The input file “employee.txt” will be given)</a:t>
            </a:r>
          </a:p>
          <a:p>
            <a:pPr marL="800100" lvl="1" indent="-342900" defTabSz="457200">
              <a:buFont typeface="+mj-lt"/>
              <a:buAutoNum type="arabicPeriod"/>
            </a:pPr>
            <a:r>
              <a:rPr lang="en-US" sz="2000" dirty="0">
                <a:solidFill>
                  <a:prstClr val="black"/>
                </a:solidFill>
              </a:rPr>
              <a:t>Display a given file.</a:t>
            </a:r>
          </a:p>
          <a:p>
            <a:pPr marL="800100" lvl="1" indent="-342900" defTabSz="457200">
              <a:buFont typeface="+mj-lt"/>
              <a:buAutoNum type="arabicPeriod"/>
            </a:pPr>
            <a:r>
              <a:rPr lang="en-US" sz="2000" dirty="0">
                <a:solidFill>
                  <a:prstClr val="black"/>
                </a:solidFill>
              </a:rPr>
              <a:t>Print the lines which match with a given pattern.</a:t>
            </a:r>
          </a:p>
          <a:p>
            <a:pPr marL="800100" lvl="1" indent="-342900" defTabSz="457200">
              <a:buFont typeface="+mj-lt"/>
              <a:buAutoNum type="arabicPeriod"/>
            </a:pPr>
            <a:r>
              <a:rPr lang="en-US" sz="2000" dirty="0">
                <a:solidFill>
                  <a:prstClr val="black"/>
                </a:solidFill>
              </a:rPr>
              <a:t>Print only a specific field in the file.</a:t>
            </a:r>
          </a:p>
          <a:p>
            <a:pPr marL="800100" lvl="1" indent="-342900" defTabSz="457200">
              <a:buFont typeface="+mj-lt"/>
              <a:buAutoNum type="arabicPeriod"/>
            </a:pPr>
            <a:r>
              <a:rPr lang="en-US" sz="2000" dirty="0">
                <a:solidFill>
                  <a:prstClr val="black"/>
                </a:solidFill>
              </a:rPr>
              <a:t>Format a given file with Name, Designation, Department and Salary headings and at the end of a file print Report Generated.</a:t>
            </a:r>
          </a:p>
          <a:p>
            <a:pPr marL="800100" lvl="1" indent="-342900" defTabSz="457200">
              <a:buFont typeface="+mj-lt"/>
              <a:buAutoNum type="arabicPeriod"/>
            </a:pPr>
            <a:r>
              <a:rPr lang="en-US" sz="2000" dirty="0">
                <a:solidFill>
                  <a:prstClr val="black"/>
                </a:solidFill>
              </a:rPr>
              <a:t>Find the employees, who has id &gt; 200</a:t>
            </a:r>
          </a:p>
          <a:p>
            <a:pPr marL="800100" lvl="1" indent="-342900" defTabSz="457200">
              <a:buFont typeface="+mj-lt"/>
              <a:buAutoNum type="arabicPeriod"/>
            </a:pPr>
            <a:r>
              <a:rPr lang="en-US" sz="2000" dirty="0">
                <a:solidFill>
                  <a:prstClr val="black"/>
                </a:solidFill>
              </a:rPr>
              <a:t>Find the list of employees in a Technology Department.</a:t>
            </a:r>
          </a:p>
          <a:p>
            <a:pPr marL="800100" lvl="1" indent="-342900" defTabSz="457200">
              <a:buFont typeface="+mj-lt"/>
              <a:buAutoNum type="arabicPeriod"/>
            </a:pPr>
            <a:r>
              <a:rPr lang="en-US" sz="2000" dirty="0">
                <a:solidFill>
                  <a:prstClr val="black"/>
                </a:solidFill>
              </a:rPr>
              <a:t>Print the number of employees in Technology Department.</a:t>
            </a:r>
            <a:endParaRPr lang="en-US" sz="1600" dirty="0">
              <a:solidFill>
                <a:prstClr val="black">
                  <a:lumMod val="50000"/>
                  <a:lumOff val="50000"/>
                </a:prstClr>
              </a:solidFill>
              <a:latin typeface="Arial"/>
            </a:endParaRPr>
          </a:p>
        </p:txBody>
      </p:sp>
      <p:sp>
        <p:nvSpPr>
          <p:cNvPr id="5" name="Slide Number Placeholder 4">
            <a:extLst>
              <a:ext uri="{FF2B5EF4-FFF2-40B4-BE49-F238E27FC236}">
                <a16:creationId xmlns="" xmlns:a16="http://schemas.microsoft.com/office/drawing/2014/main" id="{B9F4BD8B-41AD-4B87-8CC0-2DC350C3B9E3}"/>
              </a:ext>
            </a:extLst>
          </p:cNvPr>
          <p:cNvSpPr>
            <a:spLocks noGrp="1"/>
          </p:cNvSpPr>
          <p:nvPr>
            <p:ph type="sldNum" sz="quarter" idx="12"/>
          </p:nvPr>
        </p:nvSpPr>
        <p:spPr/>
        <p:txBody>
          <a:bodyPr/>
          <a:lstStyle/>
          <a:p>
            <a:fld id="{141F685C-1888-4873-A039-0EDFAC3C950D}" type="slidenum">
              <a:rPr lang="en-IN" smtClean="0"/>
              <a:t>35</a:t>
            </a:fld>
            <a:endParaRPr lang="en-IN"/>
          </a:p>
        </p:txBody>
      </p:sp>
    </p:spTree>
    <p:extLst>
      <p:ext uri="{BB962C8B-B14F-4D97-AF65-F5344CB8AC3E}">
        <p14:creationId xmlns:p14="http://schemas.microsoft.com/office/powerpoint/2010/main" val="15377686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7557CB-A96F-438F-9DB4-97781F75683F}"/>
              </a:ext>
            </a:extLst>
          </p:cNvPr>
          <p:cNvSpPr>
            <a:spLocks noGrp="1"/>
          </p:cNvSpPr>
          <p:nvPr>
            <p:ph type="title"/>
          </p:nvPr>
        </p:nvSpPr>
        <p:spPr>
          <a:xfrm>
            <a:off x="616527" y="2581852"/>
            <a:ext cx="10515600" cy="2481761"/>
          </a:xfrm>
        </p:spPr>
        <p:txBody>
          <a:bodyPr>
            <a:normAutofit/>
          </a:bodyPr>
          <a:lstStyle/>
          <a:p>
            <a:pPr algn="ctr"/>
            <a:r>
              <a:rPr lang="en-IN" sz="6600" b="1" dirty="0">
                <a:latin typeface="+mn-lt"/>
              </a:rPr>
              <a:t>THANK YOU</a:t>
            </a:r>
            <a:br>
              <a:rPr lang="en-IN" sz="6600" b="1" dirty="0">
                <a:latin typeface="+mn-lt"/>
              </a:rPr>
            </a:br>
            <a:endParaRPr lang="en-IN" sz="6600" b="1" dirty="0">
              <a:latin typeface="+mn-lt"/>
            </a:endParaRPr>
          </a:p>
        </p:txBody>
      </p:sp>
      <p:sp>
        <p:nvSpPr>
          <p:cNvPr id="4" name="Slide Number Placeholder 3">
            <a:extLst>
              <a:ext uri="{FF2B5EF4-FFF2-40B4-BE49-F238E27FC236}">
                <a16:creationId xmlns="" xmlns:a16="http://schemas.microsoft.com/office/drawing/2014/main" id="{2EDF7114-FA13-4A46-BEE1-0AA19A7BB12C}"/>
              </a:ext>
            </a:extLst>
          </p:cNvPr>
          <p:cNvSpPr>
            <a:spLocks noGrp="1"/>
          </p:cNvSpPr>
          <p:nvPr>
            <p:ph type="sldNum" sz="quarter" idx="12"/>
          </p:nvPr>
        </p:nvSpPr>
        <p:spPr/>
        <p:txBody>
          <a:bodyPr/>
          <a:lstStyle/>
          <a:p>
            <a:fld id="{141F685C-1888-4873-A039-0EDFAC3C950D}" type="slidenum">
              <a:rPr lang="en-IN" smtClean="0"/>
              <a:t>36</a:t>
            </a:fld>
            <a:endParaRPr lang="en-IN"/>
          </a:p>
        </p:txBody>
      </p:sp>
    </p:spTree>
    <p:extLst>
      <p:ext uri="{BB962C8B-B14F-4D97-AF65-F5344CB8AC3E}">
        <p14:creationId xmlns:p14="http://schemas.microsoft.com/office/powerpoint/2010/main" val="772765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A8B23B-7329-4FB1-BB13-0207DA5FA97E}"/>
              </a:ext>
            </a:extLst>
          </p:cNvPr>
          <p:cNvSpPr>
            <a:spLocks noGrp="1"/>
          </p:cNvSpPr>
          <p:nvPr>
            <p:ph type="title"/>
          </p:nvPr>
        </p:nvSpPr>
        <p:spPr>
          <a:xfrm>
            <a:off x="155812" y="187705"/>
            <a:ext cx="10515600" cy="740344"/>
          </a:xfrm>
        </p:spPr>
        <p:txBody>
          <a:bodyPr>
            <a:normAutofit/>
          </a:bodyPr>
          <a:lstStyle/>
          <a:p>
            <a:pPr marL="231775" lvl="0" indent="-231775" defTabSz="457200">
              <a:lnSpc>
                <a:spcPct val="100000"/>
              </a:lnSpc>
            </a:pPr>
            <a:r>
              <a:rPr lang="en-US" sz="3000" b="1" dirty="0" smtClean="0">
                <a:latin typeface="Arial"/>
                <a:ea typeface="+mn-ea"/>
                <a:cs typeface="Arial"/>
              </a:rPr>
              <a:t>Layered Architecture </a:t>
            </a:r>
            <a:endParaRPr lang="en-IN" dirty="0"/>
          </a:p>
        </p:txBody>
      </p:sp>
      <p:sp>
        <p:nvSpPr>
          <p:cNvPr id="4" name="Text Placeholder 2">
            <a:extLst>
              <a:ext uri="{FF2B5EF4-FFF2-40B4-BE49-F238E27FC236}">
                <a16:creationId xmlns="" xmlns:a16="http://schemas.microsoft.com/office/drawing/2014/main" id="{AC1E1751-6318-4771-AFFD-F71FC2DDB2AC}"/>
              </a:ext>
            </a:extLst>
          </p:cNvPr>
          <p:cNvSpPr txBox="1">
            <a:spLocks/>
          </p:cNvSpPr>
          <p:nvPr/>
        </p:nvSpPr>
        <p:spPr>
          <a:xfrm>
            <a:off x="457200" y="1360488"/>
            <a:ext cx="11416352" cy="5360987"/>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
        <p:nvSpPr>
          <p:cNvPr id="6" name="Slide Number Placeholder 5">
            <a:extLst>
              <a:ext uri="{FF2B5EF4-FFF2-40B4-BE49-F238E27FC236}">
                <a16:creationId xmlns="" xmlns:a16="http://schemas.microsoft.com/office/drawing/2014/main" id="{3A01C4E4-E87B-44AE-9535-721E8F78B18C}"/>
              </a:ext>
            </a:extLst>
          </p:cNvPr>
          <p:cNvSpPr>
            <a:spLocks noGrp="1"/>
          </p:cNvSpPr>
          <p:nvPr>
            <p:ph type="sldNum" sz="quarter" idx="12"/>
          </p:nvPr>
        </p:nvSpPr>
        <p:spPr/>
        <p:txBody>
          <a:bodyPr/>
          <a:lstStyle/>
          <a:p>
            <a:fld id="{141F685C-1888-4873-A039-0EDFAC3C950D}" type="slidenum">
              <a:rPr lang="en-IN" smtClean="0"/>
              <a:t>4</a:t>
            </a:fld>
            <a:endParaRPr lang="en-IN"/>
          </a:p>
        </p:txBody>
      </p:sp>
      <p:grpSp>
        <p:nvGrpSpPr>
          <p:cNvPr id="7" name="Group 45"/>
          <p:cNvGrpSpPr>
            <a:grpSpLocks/>
          </p:cNvGrpSpPr>
          <p:nvPr/>
        </p:nvGrpSpPr>
        <p:grpSpPr bwMode="auto">
          <a:xfrm>
            <a:off x="193201" y="1564481"/>
            <a:ext cx="5302140" cy="4953000"/>
            <a:chOff x="982" y="480"/>
            <a:chExt cx="3648" cy="3552"/>
          </a:xfrm>
        </p:grpSpPr>
        <p:sp>
          <p:nvSpPr>
            <p:cNvPr id="8" name="Oval 2"/>
            <p:cNvSpPr>
              <a:spLocks noChangeArrowheads="1"/>
            </p:cNvSpPr>
            <p:nvPr/>
          </p:nvSpPr>
          <p:spPr bwMode="auto">
            <a:xfrm>
              <a:off x="982" y="480"/>
              <a:ext cx="3648" cy="355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Oval 3"/>
            <p:cNvSpPr>
              <a:spLocks noChangeArrowheads="1"/>
            </p:cNvSpPr>
            <p:nvPr/>
          </p:nvSpPr>
          <p:spPr bwMode="auto">
            <a:xfrm>
              <a:off x="1414" y="864"/>
              <a:ext cx="2784" cy="27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Oval 4"/>
            <p:cNvSpPr>
              <a:spLocks noChangeArrowheads="1"/>
            </p:cNvSpPr>
            <p:nvPr/>
          </p:nvSpPr>
          <p:spPr bwMode="auto">
            <a:xfrm>
              <a:off x="1894" y="1296"/>
              <a:ext cx="1824" cy="196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5"/>
            <p:cNvSpPr>
              <a:spLocks noChangeArrowheads="1"/>
            </p:cNvSpPr>
            <p:nvPr/>
          </p:nvSpPr>
          <p:spPr bwMode="auto">
            <a:xfrm>
              <a:off x="2278" y="1728"/>
              <a:ext cx="1056" cy="11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6"/>
            <p:cNvSpPr txBox="1">
              <a:spLocks noChangeArrowheads="1"/>
            </p:cNvSpPr>
            <p:nvPr/>
          </p:nvSpPr>
          <p:spPr bwMode="auto">
            <a:xfrm>
              <a:off x="2412" y="2042"/>
              <a:ext cx="1001"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tx1"/>
                  </a:solidFill>
                  <a:latin typeface="Times New Roman" panose="02020603050405020304" pitchFamily="18" charset="0"/>
                </a:rPr>
                <a:t>hardware</a:t>
              </a:r>
            </a:p>
          </p:txBody>
        </p:sp>
        <p:sp>
          <p:nvSpPr>
            <p:cNvPr id="13" name="Text Box 7"/>
            <p:cNvSpPr txBox="1">
              <a:spLocks noChangeArrowheads="1"/>
            </p:cNvSpPr>
            <p:nvPr/>
          </p:nvSpPr>
          <p:spPr bwMode="auto">
            <a:xfrm>
              <a:off x="2456" y="1440"/>
              <a:ext cx="697"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tx1"/>
                  </a:solidFill>
                  <a:latin typeface="Times New Roman" panose="02020603050405020304" pitchFamily="18" charset="0"/>
                </a:rPr>
                <a:t>kernel</a:t>
              </a:r>
            </a:p>
          </p:txBody>
        </p:sp>
        <p:sp>
          <p:nvSpPr>
            <p:cNvPr id="14" name="Line 8"/>
            <p:cNvSpPr>
              <a:spLocks noChangeShapeType="1"/>
            </p:cNvSpPr>
            <p:nvPr/>
          </p:nvSpPr>
          <p:spPr bwMode="auto">
            <a:xfrm flipH="1" flipV="1">
              <a:off x="1606" y="912"/>
              <a:ext cx="624"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9"/>
            <p:cNvSpPr>
              <a:spLocks noChangeShapeType="1"/>
            </p:cNvSpPr>
            <p:nvPr/>
          </p:nvSpPr>
          <p:spPr bwMode="auto">
            <a:xfrm flipH="1">
              <a:off x="1462" y="2832"/>
              <a:ext cx="624"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0"/>
            <p:cNvSpPr>
              <a:spLocks noChangeShapeType="1"/>
            </p:cNvSpPr>
            <p:nvPr/>
          </p:nvSpPr>
          <p:spPr bwMode="auto">
            <a:xfrm flipV="1">
              <a:off x="1462" y="2448"/>
              <a:ext cx="48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1"/>
            <p:cNvSpPr>
              <a:spLocks noChangeShapeType="1"/>
            </p:cNvSpPr>
            <p:nvPr/>
          </p:nvSpPr>
          <p:spPr bwMode="auto">
            <a:xfrm>
              <a:off x="1414" y="2064"/>
              <a:ext cx="48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2"/>
            <p:cNvSpPr>
              <a:spLocks noChangeShapeType="1"/>
            </p:cNvSpPr>
            <p:nvPr/>
          </p:nvSpPr>
          <p:spPr bwMode="auto">
            <a:xfrm>
              <a:off x="1558" y="1584"/>
              <a:ext cx="48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3"/>
            <p:cNvSpPr>
              <a:spLocks noChangeShapeType="1"/>
            </p:cNvSpPr>
            <p:nvPr/>
          </p:nvSpPr>
          <p:spPr bwMode="auto">
            <a:xfrm flipV="1">
              <a:off x="2182" y="3120"/>
              <a:ext cx="14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4"/>
            <p:cNvSpPr>
              <a:spLocks noChangeShapeType="1"/>
            </p:cNvSpPr>
            <p:nvPr/>
          </p:nvSpPr>
          <p:spPr bwMode="auto">
            <a:xfrm flipV="1">
              <a:off x="2614" y="3264"/>
              <a:ext cx="48"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5"/>
            <p:cNvSpPr>
              <a:spLocks noChangeShapeType="1"/>
            </p:cNvSpPr>
            <p:nvPr/>
          </p:nvSpPr>
          <p:spPr bwMode="auto">
            <a:xfrm flipH="1" flipV="1">
              <a:off x="2998" y="3216"/>
              <a:ext cx="48"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6"/>
            <p:cNvSpPr>
              <a:spLocks noChangeShapeType="1"/>
            </p:cNvSpPr>
            <p:nvPr/>
          </p:nvSpPr>
          <p:spPr bwMode="auto">
            <a:xfrm>
              <a:off x="3286" y="3120"/>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7"/>
            <p:cNvSpPr>
              <a:spLocks noChangeShapeType="1"/>
            </p:cNvSpPr>
            <p:nvPr/>
          </p:nvSpPr>
          <p:spPr bwMode="auto">
            <a:xfrm>
              <a:off x="3574" y="2832"/>
              <a:ext cx="288"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8"/>
            <p:cNvSpPr>
              <a:spLocks noChangeShapeType="1"/>
            </p:cNvSpPr>
            <p:nvPr/>
          </p:nvSpPr>
          <p:spPr bwMode="auto">
            <a:xfrm>
              <a:off x="3718" y="2544"/>
              <a:ext cx="43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19"/>
            <p:cNvSpPr>
              <a:spLocks noChangeShapeType="1"/>
            </p:cNvSpPr>
            <p:nvPr/>
          </p:nvSpPr>
          <p:spPr bwMode="auto">
            <a:xfrm flipV="1">
              <a:off x="3718" y="2208"/>
              <a:ext cx="48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0"/>
            <p:cNvSpPr>
              <a:spLocks noChangeShapeType="1"/>
            </p:cNvSpPr>
            <p:nvPr/>
          </p:nvSpPr>
          <p:spPr bwMode="auto">
            <a:xfrm flipV="1">
              <a:off x="3670" y="1728"/>
              <a:ext cx="38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1"/>
            <p:cNvSpPr>
              <a:spLocks noChangeShapeType="1"/>
            </p:cNvSpPr>
            <p:nvPr/>
          </p:nvSpPr>
          <p:spPr bwMode="auto">
            <a:xfrm flipV="1">
              <a:off x="3430" y="1248"/>
              <a:ext cx="33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2"/>
            <p:cNvSpPr>
              <a:spLocks noChangeShapeType="1"/>
            </p:cNvSpPr>
            <p:nvPr/>
          </p:nvSpPr>
          <p:spPr bwMode="auto">
            <a:xfrm flipV="1">
              <a:off x="3046" y="912"/>
              <a:ext cx="192"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3"/>
            <p:cNvSpPr>
              <a:spLocks noChangeShapeType="1"/>
            </p:cNvSpPr>
            <p:nvPr/>
          </p:nvSpPr>
          <p:spPr bwMode="auto">
            <a:xfrm flipH="1" flipV="1">
              <a:off x="2470" y="912"/>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Text Box 24"/>
            <p:cNvSpPr txBox="1">
              <a:spLocks noChangeArrowheads="1"/>
            </p:cNvSpPr>
            <p:nvPr/>
          </p:nvSpPr>
          <p:spPr bwMode="auto">
            <a:xfrm>
              <a:off x="1020" y="2040"/>
              <a:ext cx="127"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solidFill>
                  <a:schemeClr val="tx1"/>
                </a:solidFill>
                <a:latin typeface="Times New Roman" panose="02020603050405020304" pitchFamily="18" charset="0"/>
              </a:endParaRPr>
            </a:p>
          </p:txBody>
        </p:sp>
        <p:sp>
          <p:nvSpPr>
            <p:cNvPr id="31" name="Text Box 25"/>
            <p:cNvSpPr txBox="1">
              <a:spLocks noChangeArrowheads="1"/>
            </p:cNvSpPr>
            <p:nvPr/>
          </p:nvSpPr>
          <p:spPr bwMode="auto">
            <a:xfrm>
              <a:off x="1596" y="2664"/>
              <a:ext cx="258"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ld</a:t>
              </a:r>
            </a:p>
          </p:txBody>
        </p:sp>
        <p:sp>
          <p:nvSpPr>
            <p:cNvPr id="32" name="Text Box 26"/>
            <p:cNvSpPr txBox="1">
              <a:spLocks noChangeArrowheads="1"/>
            </p:cNvSpPr>
            <p:nvPr/>
          </p:nvSpPr>
          <p:spPr bwMode="auto">
            <a:xfrm>
              <a:off x="1452" y="2184"/>
              <a:ext cx="26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as</a:t>
              </a:r>
            </a:p>
          </p:txBody>
        </p:sp>
        <p:sp>
          <p:nvSpPr>
            <p:cNvPr id="33" name="Text Box 27"/>
            <p:cNvSpPr txBox="1">
              <a:spLocks noChangeArrowheads="1"/>
            </p:cNvSpPr>
            <p:nvPr/>
          </p:nvSpPr>
          <p:spPr bwMode="auto">
            <a:xfrm>
              <a:off x="1548" y="1752"/>
              <a:ext cx="494"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comp</a:t>
              </a:r>
            </a:p>
          </p:txBody>
        </p:sp>
        <p:sp>
          <p:nvSpPr>
            <p:cNvPr id="34" name="Text Box 28"/>
            <p:cNvSpPr txBox="1">
              <a:spLocks noChangeArrowheads="1"/>
            </p:cNvSpPr>
            <p:nvPr/>
          </p:nvSpPr>
          <p:spPr bwMode="auto">
            <a:xfrm>
              <a:off x="1740" y="1416"/>
              <a:ext cx="284"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cp</a:t>
              </a:r>
            </a:p>
          </p:txBody>
        </p:sp>
        <p:sp>
          <p:nvSpPr>
            <p:cNvPr id="35" name="Text Box 29"/>
            <p:cNvSpPr txBox="1">
              <a:spLocks noChangeArrowheads="1"/>
            </p:cNvSpPr>
            <p:nvPr/>
          </p:nvSpPr>
          <p:spPr bwMode="auto">
            <a:xfrm>
              <a:off x="1884" y="3048"/>
              <a:ext cx="249"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vi</a:t>
              </a:r>
            </a:p>
          </p:txBody>
        </p:sp>
        <p:sp>
          <p:nvSpPr>
            <p:cNvPr id="36" name="Text Box 30"/>
            <p:cNvSpPr txBox="1">
              <a:spLocks noChangeArrowheads="1"/>
            </p:cNvSpPr>
            <p:nvPr/>
          </p:nvSpPr>
          <p:spPr bwMode="auto">
            <a:xfrm>
              <a:off x="2316" y="3287"/>
              <a:ext cx="284"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ed</a:t>
              </a:r>
            </a:p>
          </p:txBody>
        </p:sp>
        <p:sp>
          <p:nvSpPr>
            <p:cNvPr id="37" name="Text Box 31"/>
            <p:cNvSpPr txBox="1">
              <a:spLocks noChangeArrowheads="1"/>
            </p:cNvSpPr>
            <p:nvPr/>
          </p:nvSpPr>
          <p:spPr bwMode="auto">
            <a:xfrm>
              <a:off x="2652" y="3384"/>
              <a:ext cx="433"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grep</a:t>
              </a:r>
            </a:p>
          </p:txBody>
        </p:sp>
        <p:sp>
          <p:nvSpPr>
            <p:cNvPr id="38" name="Text Box 32"/>
            <p:cNvSpPr txBox="1">
              <a:spLocks noChangeArrowheads="1"/>
            </p:cNvSpPr>
            <p:nvPr/>
          </p:nvSpPr>
          <p:spPr bwMode="auto">
            <a:xfrm>
              <a:off x="3037" y="3287"/>
              <a:ext cx="310"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wc</a:t>
              </a:r>
            </a:p>
          </p:txBody>
        </p:sp>
        <p:sp>
          <p:nvSpPr>
            <p:cNvPr id="39" name="Text Box 33"/>
            <p:cNvSpPr txBox="1">
              <a:spLocks noChangeArrowheads="1"/>
            </p:cNvSpPr>
            <p:nvPr/>
          </p:nvSpPr>
          <p:spPr bwMode="auto">
            <a:xfrm>
              <a:off x="3419" y="3048"/>
              <a:ext cx="41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date</a:t>
              </a:r>
            </a:p>
          </p:txBody>
        </p:sp>
        <p:sp>
          <p:nvSpPr>
            <p:cNvPr id="40" name="Text Box 34"/>
            <p:cNvSpPr txBox="1">
              <a:spLocks noChangeArrowheads="1"/>
            </p:cNvSpPr>
            <p:nvPr/>
          </p:nvSpPr>
          <p:spPr bwMode="auto">
            <a:xfrm>
              <a:off x="3613" y="2664"/>
              <a:ext cx="463"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err="1">
                  <a:solidFill>
                    <a:schemeClr val="tx1"/>
                  </a:solidFill>
                  <a:latin typeface="Times New Roman" panose="02020603050405020304" pitchFamily="18" charset="0"/>
                </a:rPr>
                <a:t>a.out</a:t>
              </a:r>
              <a:endParaRPr lang="en-US" sz="1800" dirty="0">
                <a:solidFill>
                  <a:schemeClr val="tx1"/>
                </a:solidFill>
                <a:latin typeface="Times New Roman" panose="02020603050405020304" pitchFamily="18" charset="0"/>
              </a:endParaRPr>
            </a:p>
          </p:txBody>
        </p:sp>
        <p:sp>
          <p:nvSpPr>
            <p:cNvPr id="41" name="Text Box 35"/>
            <p:cNvSpPr txBox="1">
              <a:spLocks noChangeArrowheads="1"/>
            </p:cNvSpPr>
            <p:nvPr/>
          </p:nvSpPr>
          <p:spPr bwMode="auto">
            <a:xfrm>
              <a:off x="3756" y="2328"/>
              <a:ext cx="40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who</a:t>
              </a:r>
            </a:p>
          </p:txBody>
        </p:sp>
        <p:sp>
          <p:nvSpPr>
            <p:cNvPr id="42" name="Text Box 36"/>
            <p:cNvSpPr txBox="1">
              <a:spLocks noChangeArrowheads="1"/>
            </p:cNvSpPr>
            <p:nvPr/>
          </p:nvSpPr>
          <p:spPr bwMode="auto">
            <a:xfrm>
              <a:off x="3814" y="1881"/>
              <a:ext cx="275"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sh</a:t>
              </a:r>
            </a:p>
          </p:txBody>
        </p:sp>
        <p:sp>
          <p:nvSpPr>
            <p:cNvPr id="43" name="Text Box 37"/>
            <p:cNvSpPr txBox="1">
              <a:spLocks noChangeArrowheads="1"/>
            </p:cNvSpPr>
            <p:nvPr/>
          </p:nvSpPr>
          <p:spPr bwMode="auto">
            <a:xfrm>
              <a:off x="3613" y="1480"/>
              <a:ext cx="360"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chemeClr val="tx1"/>
                  </a:solidFill>
                  <a:latin typeface="Times New Roman" panose="02020603050405020304" pitchFamily="18" charset="0"/>
                </a:rPr>
                <a:t>sort</a:t>
              </a:r>
            </a:p>
          </p:txBody>
        </p:sp>
        <p:sp>
          <p:nvSpPr>
            <p:cNvPr id="44" name="Text Box 38"/>
            <p:cNvSpPr txBox="1">
              <a:spLocks noChangeArrowheads="1"/>
            </p:cNvSpPr>
            <p:nvPr/>
          </p:nvSpPr>
          <p:spPr bwMode="auto">
            <a:xfrm>
              <a:off x="3266" y="1128"/>
              <a:ext cx="232"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ls</a:t>
              </a:r>
            </a:p>
          </p:txBody>
        </p:sp>
        <p:sp>
          <p:nvSpPr>
            <p:cNvPr id="45" name="Text Box 39"/>
            <p:cNvSpPr txBox="1">
              <a:spLocks noChangeArrowheads="1"/>
            </p:cNvSpPr>
            <p:nvPr/>
          </p:nvSpPr>
          <p:spPr bwMode="auto">
            <a:xfrm>
              <a:off x="2556" y="937"/>
              <a:ext cx="608"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banner</a:t>
              </a:r>
            </a:p>
          </p:txBody>
        </p:sp>
        <p:sp>
          <p:nvSpPr>
            <p:cNvPr id="46" name="Text Box 40"/>
            <p:cNvSpPr txBox="1">
              <a:spLocks noChangeArrowheads="1"/>
            </p:cNvSpPr>
            <p:nvPr/>
          </p:nvSpPr>
          <p:spPr bwMode="auto">
            <a:xfrm>
              <a:off x="2198" y="1008"/>
              <a:ext cx="245"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a:t>
              </a:r>
            </a:p>
          </p:txBody>
        </p:sp>
        <p:sp>
          <p:nvSpPr>
            <p:cNvPr id="48" name="Text Box 42"/>
            <p:cNvSpPr txBox="1">
              <a:spLocks noChangeArrowheads="1"/>
            </p:cNvSpPr>
            <p:nvPr/>
          </p:nvSpPr>
          <p:spPr bwMode="auto">
            <a:xfrm>
              <a:off x="3994" y="2928"/>
              <a:ext cx="423"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0" dirty="0">
                  <a:solidFill>
                    <a:schemeClr val="tx1"/>
                  </a:solidFill>
                  <a:latin typeface="Times New Roman" panose="02020603050405020304" pitchFamily="18" charset="0"/>
                </a:rPr>
                <a:t>User</a:t>
              </a:r>
            </a:p>
          </p:txBody>
        </p:sp>
      </p:grpSp>
      <p:pic>
        <p:nvPicPr>
          <p:cNvPr id="49" name="Picture 48"/>
          <p:cNvPicPr>
            <a:picLocks noChangeAspect="1"/>
          </p:cNvPicPr>
          <p:nvPr/>
        </p:nvPicPr>
        <p:blipFill>
          <a:blip r:embed="rId2"/>
          <a:stretch>
            <a:fillRect/>
          </a:stretch>
        </p:blipFill>
        <p:spPr>
          <a:xfrm>
            <a:off x="6219741" y="1949169"/>
            <a:ext cx="5877640" cy="3027472"/>
          </a:xfrm>
          <a:prstGeom prst="rect">
            <a:avLst/>
          </a:prstGeom>
        </p:spPr>
      </p:pic>
      <p:sp>
        <p:nvSpPr>
          <p:cNvPr id="50" name="TextBox 49"/>
          <p:cNvSpPr txBox="1"/>
          <p:nvPr/>
        </p:nvSpPr>
        <p:spPr>
          <a:xfrm>
            <a:off x="7718493" y="5145366"/>
            <a:ext cx="2739152" cy="400110"/>
          </a:xfrm>
          <a:prstGeom prst="rect">
            <a:avLst/>
          </a:prstGeom>
          <a:noFill/>
        </p:spPr>
        <p:txBody>
          <a:bodyPr wrap="square" rtlCol="0">
            <a:spAutoFit/>
          </a:bodyPr>
          <a:lstStyle/>
          <a:p>
            <a:r>
              <a:rPr lang="en-US" sz="2000" b="1" dirty="0" smtClean="0"/>
              <a:t>Inverted File Structure</a:t>
            </a:r>
            <a:endParaRPr lang="en-US" sz="2000" b="1" dirty="0"/>
          </a:p>
        </p:txBody>
      </p:sp>
    </p:spTree>
    <p:extLst>
      <p:ext uri="{BB962C8B-B14F-4D97-AF65-F5344CB8AC3E}">
        <p14:creationId xmlns:p14="http://schemas.microsoft.com/office/powerpoint/2010/main" val="2548631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A8B23B-7329-4FB1-BB13-0207DA5FA97E}"/>
              </a:ext>
            </a:extLst>
          </p:cNvPr>
          <p:cNvSpPr>
            <a:spLocks noGrp="1"/>
          </p:cNvSpPr>
          <p:nvPr>
            <p:ph type="title"/>
          </p:nvPr>
        </p:nvSpPr>
        <p:spPr>
          <a:xfrm>
            <a:off x="155812" y="187705"/>
            <a:ext cx="10515600" cy="740344"/>
          </a:xfrm>
        </p:spPr>
        <p:txBody>
          <a:bodyPr>
            <a:normAutofit/>
          </a:bodyPr>
          <a:lstStyle/>
          <a:p>
            <a:pPr marL="231775" lvl="0" indent="-231775" defTabSz="457200">
              <a:lnSpc>
                <a:spcPct val="100000"/>
              </a:lnSpc>
            </a:pPr>
            <a:r>
              <a:rPr lang="en-US" sz="3000" b="1" dirty="0" smtClean="0">
                <a:latin typeface="Arial"/>
                <a:ea typeface="+mn-ea"/>
                <a:cs typeface="Arial"/>
              </a:rPr>
              <a:t>Basic Commands – $man </a:t>
            </a:r>
            <a:r>
              <a:rPr lang="en-US" sz="3000" b="1" dirty="0" err="1" smtClean="0">
                <a:latin typeface="Arial"/>
                <a:ea typeface="+mn-ea"/>
                <a:cs typeface="Arial"/>
              </a:rPr>
              <a:t>man</a:t>
            </a:r>
            <a:r>
              <a:rPr lang="en-US" sz="3000" b="1" dirty="0" smtClean="0">
                <a:latin typeface="Arial"/>
                <a:ea typeface="+mn-ea"/>
                <a:cs typeface="Arial"/>
              </a:rPr>
              <a:t> </a:t>
            </a:r>
            <a:endParaRPr lang="en-IN" dirty="0"/>
          </a:p>
        </p:txBody>
      </p:sp>
      <p:sp>
        <p:nvSpPr>
          <p:cNvPr id="4" name="Text Placeholder 2">
            <a:extLst>
              <a:ext uri="{FF2B5EF4-FFF2-40B4-BE49-F238E27FC236}">
                <a16:creationId xmlns="" xmlns:a16="http://schemas.microsoft.com/office/drawing/2014/main" id="{AC1E1751-6318-4771-AFFD-F71FC2DDB2AC}"/>
              </a:ext>
            </a:extLst>
          </p:cNvPr>
          <p:cNvSpPr txBox="1">
            <a:spLocks/>
          </p:cNvSpPr>
          <p:nvPr/>
        </p:nvSpPr>
        <p:spPr>
          <a:xfrm>
            <a:off x="457200" y="1360488"/>
            <a:ext cx="11416352" cy="5360987"/>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
        <p:nvSpPr>
          <p:cNvPr id="6" name="Slide Number Placeholder 5">
            <a:extLst>
              <a:ext uri="{FF2B5EF4-FFF2-40B4-BE49-F238E27FC236}">
                <a16:creationId xmlns="" xmlns:a16="http://schemas.microsoft.com/office/drawing/2014/main" id="{3A01C4E4-E87B-44AE-9535-721E8F78B18C}"/>
              </a:ext>
            </a:extLst>
          </p:cNvPr>
          <p:cNvSpPr>
            <a:spLocks noGrp="1"/>
          </p:cNvSpPr>
          <p:nvPr>
            <p:ph type="sldNum" sz="quarter" idx="12"/>
          </p:nvPr>
        </p:nvSpPr>
        <p:spPr/>
        <p:txBody>
          <a:bodyPr/>
          <a:lstStyle/>
          <a:p>
            <a:fld id="{141F685C-1888-4873-A039-0EDFAC3C950D}" type="slidenum">
              <a:rPr lang="en-IN" smtClean="0"/>
              <a:t>5</a:t>
            </a:fld>
            <a:endParaRPr lang="en-IN"/>
          </a:p>
        </p:txBody>
      </p:sp>
      <p:sp>
        <p:nvSpPr>
          <p:cNvPr id="5" name="Text Placeholder 2">
            <a:extLst>
              <a:ext uri="{FF2B5EF4-FFF2-40B4-BE49-F238E27FC236}">
                <a16:creationId xmlns="" xmlns:a16="http://schemas.microsoft.com/office/drawing/2014/main" id="{AC1E1751-6318-4771-AFFD-F71FC2DDB2AC}"/>
              </a:ext>
            </a:extLst>
          </p:cNvPr>
          <p:cNvSpPr txBox="1">
            <a:spLocks/>
          </p:cNvSpPr>
          <p:nvPr/>
        </p:nvSpPr>
        <p:spPr>
          <a:xfrm>
            <a:off x="155812" y="1177925"/>
            <a:ext cx="4670738" cy="5360987"/>
          </a:xfrm>
          <a:prstGeom prst="rect">
            <a:avLst/>
          </a:prstGeom>
        </p:spPr>
        <p:txBody>
          <a:bodyPr>
            <a:normAutofit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lnSpc>
                <a:spcPct val="170000"/>
              </a:lnSpc>
              <a:buFont typeface="Arial" panose="020B0604020202020204" pitchFamily="34" charset="0"/>
              <a:buChar char="•"/>
              <a:defRPr/>
            </a:pPr>
            <a:r>
              <a:rPr lang="en-US" sz="2400" b="1" dirty="0" err="1">
                <a:solidFill>
                  <a:schemeClr val="tx1"/>
                </a:solidFill>
                <a:latin typeface="Arial"/>
              </a:rPr>
              <a:t>pwd</a:t>
            </a:r>
            <a:r>
              <a:rPr lang="en-US" sz="2400" dirty="0">
                <a:solidFill>
                  <a:schemeClr val="tx1"/>
                </a:solidFill>
                <a:latin typeface="Arial"/>
              </a:rPr>
              <a:t> - Print Working Directory</a:t>
            </a:r>
          </a:p>
          <a:p>
            <a:pPr lvl="0">
              <a:lnSpc>
                <a:spcPct val="170000"/>
              </a:lnSpc>
              <a:buFont typeface="Arial" panose="020B0604020202020204" pitchFamily="34" charset="0"/>
              <a:buChar char="•"/>
              <a:defRPr/>
            </a:pPr>
            <a:r>
              <a:rPr lang="en-US" sz="2400" b="1" dirty="0">
                <a:solidFill>
                  <a:schemeClr val="tx1"/>
                </a:solidFill>
                <a:latin typeface="Arial"/>
              </a:rPr>
              <a:t>cd</a:t>
            </a:r>
            <a:r>
              <a:rPr lang="en-US" sz="2400" dirty="0">
                <a:solidFill>
                  <a:schemeClr val="tx1"/>
                </a:solidFill>
                <a:latin typeface="Arial"/>
              </a:rPr>
              <a:t> - Change Directory</a:t>
            </a:r>
          </a:p>
          <a:p>
            <a:pPr lvl="0">
              <a:lnSpc>
                <a:spcPct val="170000"/>
              </a:lnSpc>
              <a:buFont typeface="Arial" panose="020B0604020202020204" pitchFamily="34" charset="0"/>
              <a:buChar char="•"/>
              <a:defRPr/>
            </a:pPr>
            <a:r>
              <a:rPr lang="en-US" sz="2400" b="1" dirty="0" err="1">
                <a:solidFill>
                  <a:schemeClr val="tx1"/>
                </a:solidFill>
                <a:latin typeface="Arial"/>
              </a:rPr>
              <a:t>mkdir</a:t>
            </a:r>
            <a:r>
              <a:rPr lang="en-US" sz="2400" dirty="0">
                <a:solidFill>
                  <a:schemeClr val="tx1"/>
                </a:solidFill>
                <a:latin typeface="Arial"/>
              </a:rPr>
              <a:t> - Make a Directory</a:t>
            </a:r>
          </a:p>
          <a:p>
            <a:pPr lvl="0">
              <a:lnSpc>
                <a:spcPct val="170000"/>
              </a:lnSpc>
              <a:buFont typeface="Arial" panose="020B0604020202020204" pitchFamily="34" charset="0"/>
              <a:buChar char="•"/>
              <a:defRPr/>
            </a:pPr>
            <a:r>
              <a:rPr lang="en-US" sz="2400" b="1" dirty="0" err="1">
                <a:solidFill>
                  <a:schemeClr val="tx1"/>
                </a:solidFill>
                <a:latin typeface="Arial"/>
              </a:rPr>
              <a:t>rmdir</a:t>
            </a:r>
            <a:r>
              <a:rPr lang="en-US" sz="2400" b="1" dirty="0">
                <a:solidFill>
                  <a:schemeClr val="tx1"/>
                </a:solidFill>
                <a:latin typeface="Arial"/>
              </a:rPr>
              <a:t> - Remove Directory</a:t>
            </a:r>
          </a:p>
          <a:p>
            <a:pPr lvl="0">
              <a:lnSpc>
                <a:spcPct val="170000"/>
              </a:lnSpc>
              <a:buFont typeface="Arial" panose="020B0604020202020204" pitchFamily="34" charset="0"/>
              <a:buChar char="•"/>
              <a:defRPr/>
            </a:pPr>
            <a:r>
              <a:rPr lang="en-US" sz="2400" b="1" dirty="0" err="1">
                <a:solidFill>
                  <a:schemeClr val="tx1"/>
                </a:solidFill>
                <a:latin typeface="Arial"/>
              </a:rPr>
              <a:t>ls</a:t>
            </a:r>
            <a:r>
              <a:rPr lang="en-US" sz="2400" dirty="0">
                <a:solidFill>
                  <a:schemeClr val="tx1"/>
                </a:solidFill>
                <a:latin typeface="Arial"/>
              </a:rPr>
              <a:t> - List Directory Contents</a:t>
            </a:r>
          </a:p>
          <a:p>
            <a:pPr lvl="0">
              <a:lnSpc>
                <a:spcPct val="170000"/>
              </a:lnSpc>
              <a:buFont typeface="Arial" panose="020B0604020202020204" pitchFamily="34" charset="0"/>
              <a:buChar char="•"/>
              <a:defRPr/>
            </a:pPr>
            <a:r>
              <a:rPr lang="en-US" sz="2400" dirty="0">
                <a:solidFill>
                  <a:schemeClr val="tx1"/>
                </a:solidFill>
                <a:latin typeface="Arial"/>
              </a:rPr>
              <a:t>Permission settings use octal numbers</a:t>
            </a:r>
            <a:r>
              <a:rPr lang="en-US" sz="2400" dirty="0" smtClean="0">
                <a:solidFill>
                  <a:schemeClr val="tx1"/>
                </a:solidFill>
                <a:latin typeface="Arial"/>
              </a:rPr>
              <a:t>. 0744 &lt;file name&gt;</a:t>
            </a:r>
            <a:endParaRPr lang="en-US" sz="2400" dirty="0">
              <a:solidFill>
                <a:schemeClr val="tx1"/>
              </a:solidFill>
              <a:latin typeface="Arial"/>
            </a:endParaRPr>
          </a:p>
          <a:p>
            <a:pPr lvl="0">
              <a:lnSpc>
                <a:spcPct val="170000"/>
              </a:lnSpc>
              <a:buFont typeface="Arial" panose="020B0604020202020204" pitchFamily="34" charset="0"/>
              <a:buChar char="•"/>
              <a:defRPr/>
            </a:pPr>
            <a:r>
              <a:rPr lang="en-US" sz="2400" dirty="0" smtClean="0">
                <a:solidFill>
                  <a:schemeClr val="tx1"/>
                </a:solidFill>
                <a:latin typeface="Arial"/>
              </a:rPr>
              <a:t>r </a:t>
            </a:r>
            <a:r>
              <a:rPr lang="en-US" sz="2400" dirty="0">
                <a:solidFill>
                  <a:schemeClr val="tx1"/>
                </a:solidFill>
                <a:latin typeface="Arial"/>
              </a:rPr>
              <a:t>= </a:t>
            </a:r>
            <a:r>
              <a:rPr lang="en-US" sz="2400" dirty="0" smtClean="0">
                <a:solidFill>
                  <a:schemeClr val="tx1"/>
                </a:solidFill>
                <a:latin typeface="Arial"/>
              </a:rPr>
              <a:t>4; w </a:t>
            </a:r>
            <a:r>
              <a:rPr lang="en-US" sz="2400" dirty="0">
                <a:solidFill>
                  <a:schemeClr val="tx1"/>
                </a:solidFill>
                <a:latin typeface="Arial"/>
              </a:rPr>
              <a:t>= </a:t>
            </a:r>
            <a:r>
              <a:rPr lang="en-US" sz="2400" dirty="0" smtClean="0">
                <a:solidFill>
                  <a:schemeClr val="tx1"/>
                </a:solidFill>
                <a:latin typeface="Arial"/>
              </a:rPr>
              <a:t>2; x </a:t>
            </a:r>
            <a:r>
              <a:rPr lang="en-US" sz="2400" dirty="0">
                <a:solidFill>
                  <a:schemeClr val="tx1"/>
                </a:solidFill>
                <a:latin typeface="Arial"/>
              </a:rPr>
              <a:t>= </a:t>
            </a:r>
            <a:r>
              <a:rPr lang="en-US" sz="2400" dirty="0" smtClean="0">
                <a:solidFill>
                  <a:schemeClr val="tx1"/>
                </a:solidFill>
                <a:latin typeface="Arial"/>
              </a:rPr>
              <a:t>1; none </a:t>
            </a:r>
            <a:r>
              <a:rPr lang="en-US" sz="2400" dirty="0">
                <a:solidFill>
                  <a:schemeClr val="tx1"/>
                </a:solidFill>
                <a:latin typeface="Arial"/>
              </a:rPr>
              <a:t>= 0</a:t>
            </a: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
        <p:nvSpPr>
          <p:cNvPr id="7" name="Text Placeholder 2">
            <a:extLst>
              <a:ext uri="{FF2B5EF4-FFF2-40B4-BE49-F238E27FC236}">
                <a16:creationId xmlns="" xmlns:a16="http://schemas.microsoft.com/office/drawing/2014/main" id="{AC1E1751-6318-4771-AFFD-F71FC2DDB2AC}"/>
              </a:ext>
            </a:extLst>
          </p:cNvPr>
          <p:cNvSpPr txBox="1">
            <a:spLocks/>
          </p:cNvSpPr>
          <p:nvPr/>
        </p:nvSpPr>
        <p:spPr>
          <a:xfrm>
            <a:off x="6275230" y="1177925"/>
            <a:ext cx="5899709" cy="5360987"/>
          </a:xfrm>
          <a:prstGeom prst="rect">
            <a:avLst/>
          </a:prstGeom>
        </p:spPr>
        <p:txBody>
          <a:bodyPr>
            <a:normAutofit fontScale="92500" lnSpcReduction="2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lnSpc>
                <a:spcPct val="170000"/>
              </a:lnSpc>
              <a:buFont typeface="Arial" panose="020B0604020202020204" pitchFamily="34" charset="0"/>
              <a:buChar char="•"/>
              <a:defRPr/>
            </a:pPr>
            <a:r>
              <a:rPr lang="en-US" sz="2400" b="1" dirty="0" err="1">
                <a:solidFill>
                  <a:schemeClr val="tx1"/>
                </a:solidFill>
                <a:latin typeface="Arial"/>
              </a:rPr>
              <a:t>cp</a:t>
            </a:r>
            <a:r>
              <a:rPr lang="en-US" sz="2400" dirty="0">
                <a:solidFill>
                  <a:schemeClr val="tx1"/>
                </a:solidFill>
                <a:latin typeface="Arial"/>
              </a:rPr>
              <a:t> - Copy a file</a:t>
            </a:r>
          </a:p>
          <a:p>
            <a:pPr lvl="0">
              <a:lnSpc>
                <a:spcPct val="170000"/>
              </a:lnSpc>
              <a:buFont typeface="Arial" panose="020B0604020202020204" pitchFamily="34" charset="0"/>
              <a:buChar char="•"/>
              <a:defRPr/>
            </a:pPr>
            <a:r>
              <a:rPr lang="en-US" sz="2400" b="1" dirty="0">
                <a:solidFill>
                  <a:schemeClr val="tx1"/>
                </a:solidFill>
                <a:latin typeface="Arial"/>
              </a:rPr>
              <a:t>mv</a:t>
            </a:r>
            <a:r>
              <a:rPr lang="en-US" sz="2400" dirty="0">
                <a:solidFill>
                  <a:schemeClr val="tx1"/>
                </a:solidFill>
                <a:latin typeface="Arial"/>
              </a:rPr>
              <a:t> - Move a file</a:t>
            </a:r>
          </a:p>
          <a:p>
            <a:pPr lvl="0">
              <a:lnSpc>
                <a:spcPct val="170000"/>
              </a:lnSpc>
              <a:buFont typeface="Arial" panose="020B0604020202020204" pitchFamily="34" charset="0"/>
              <a:buChar char="•"/>
              <a:defRPr/>
            </a:pPr>
            <a:r>
              <a:rPr lang="en-US" sz="2400" b="1" dirty="0" err="1">
                <a:solidFill>
                  <a:schemeClr val="tx1"/>
                </a:solidFill>
                <a:latin typeface="Arial"/>
              </a:rPr>
              <a:t>rm</a:t>
            </a:r>
            <a:r>
              <a:rPr lang="en-US" sz="2400" dirty="0">
                <a:solidFill>
                  <a:schemeClr val="tx1"/>
                </a:solidFill>
                <a:latin typeface="Arial"/>
              </a:rPr>
              <a:t> 	 Remove a file</a:t>
            </a:r>
          </a:p>
          <a:p>
            <a:pPr lvl="1">
              <a:lnSpc>
                <a:spcPct val="170000"/>
              </a:lnSpc>
              <a:defRPr/>
            </a:pPr>
            <a:r>
              <a:rPr lang="en-US" sz="2000" dirty="0">
                <a:solidFill>
                  <a:schemeClr val="tx1"/>
                </a:solidFill>
                <a:latin typeface="Arial"/>
              </a:rPr>
              <a:t>-r recursively delete the entire contents of the </a:t>
            </a:r>
            <a:r>
              <a:rPr lang="en-US" sz="2000" dirty="0" err="1">
                <a:solidFill>
                  <a:schemeClr val="tx1"/>
                </a:solidFill>
                <a:latin typeface="Arial"/>
              </a:rPr>
              <a:t>dir</a:t>
            </a:r>
            <a:r>
              <a:rPr lang="en-US" sz="2000" dirty="0">
                <a:solidFill>
                  <a:schemeClr val="tx1"/>
                </a:solidFill>
                <a:latin typeface="Arial"/>
              </a:rPr>
              <a:t> including </a:t>
            </a:r>
            <a:r>
              <a:rPr lang="en-US" sz="2000" dirty="0" smtClean="0">
                <a:solidFill>
                  <a:schemeClr val="tx1"/>
                </a:solidFill>
                <a:latin typeface="Arial"/>
              </a:rPr>
              <a:t>directory </a:t>
            </a:r>
            <a:r>
              <a:rPr lang="en-US" sz="2000" dirty="0">
                <a:solidFill>
                  <a:schemeClr val="tx1"/>
                </a:solidFill>
                <a:latin typeface="Arial"/>
              </a:rPr>
              <a:t>as well</a:t>
            </a:r>
          </a:p>
          <a:p>
            <a:pPr lvl="1">
              <a:lnSpc>
                <a:spcPct val="170000"/>
              </a:lnSpc>
              <a:defRPr/>
            </a:pPr>
            <a:r>
              <a:rPr lang="en-US" sz="2000" dirty="0">
                <a:solidFill>
                  <a:schemeClr val="tx1"/>
                </a:solidFill>
                <a:latin typeface="Arial"/>
              </a:rPr>
              <a:t>-</a:t>
            </a:r>
            <a:r>
              <a:rPr lang="en-US" sz="2000" dirty="0" err="1">
                <a:solidFill>
                  <a:schemeClr val="tx1"/>
                </a:solidFill>
                <a:latin typeface="Arial"/>
              </a:rPr>
              <a:t>i</a:t>
            </a:r>
            <a:r>
              <a:rPr lang="en-US" sz="2000" dirty="0">
                <a:solidFill>
                  <a:schemeClr val="tx1"/>
                </a:solidFill>
                <a:latin typeface="Arial"/>
              </a:rPr>
              <a:t> confirm delete ( </a:t>
            </a:r>
            <a:r>
              <a:rPr lang="en-US" sz="2000" dirty="0" err="1">
                <a:solidFill>
                  <a:schemeClr val="tx1"/>
                </a:solidFill>
                <a:latin typeface="Arial"/>
              </a:rPr>
              <a:t>rm</a:t>
            </a:r>
            <a:r>
              <a:rPr lang="en-US" sz="2000" dirty="0">
                <a:solidFill>
                  <a:schemeClr val="tx1"/>
                </a:solidFill>
                <a:latin typeface="Arial"/>
              </a:rPr>
              <a:t> –</a:t>
            </a:r>
            <a:r>
              <a:rPr lang="en-US" sz="2000" dirty="0" err="1">
                <a:solidFill>
                  <a:schemeClr val="tx1"/>
                </a:solidFill>
                <a:latin typeface="Arial"/>
              </a:rPr>
              <a:t>ir</a:t>
            </a:r>
            <a:r>
              <a:rPr lang="en-US" sz="2000" dirty="0">
                <a:solidFill>
                  <a:schemeClr val="tx1"/>
                </a:solidFill>
                <a:latin typeface="Arial"/>
              </a:rPr>
              <a:t> *)</a:t>
            </a:r>
          </a:p>
          <a:p>
            <a:pPr lvl="0">
              <a:lnSpc>
                <a:spcPct val="170000"/>
              </a:lnSpc>
              <a:buFont typeface="Arial" panose="020B0604020202020204" pitchFamily="34" charset="0"/>
              <a:buChar char="•"/>
              <a:defRPr/>
            </a:pPr>
            <a:r>
              <a:rPr lang="en-US" sz="2400" b="1" dirty="0" err="1">
                <a:solidFill>
                  <a:schemeClr val="tx1"/>
                </a:solidFill>
                <a:latin typeface="Arial"/>
              </a:rPr>
              <a:t>chmod</a:t>
            </a:r>
            <a:r>
              <a:rPr lang="en-US" sz="2400" dirty="0">
                <a:solidFill>
                  <a:schemeClr val="tx1"/>
                </a:solidFill>
                <a:latin typeface="Arial"/>
              </a:rPr>
              <a:t> - Change file </a:t>
            </a:r>
            <a:r>
              <a:rPr lang="en-US" sz="2400" dirty="0" smtClean="0">
                <a:solidFill>
                  <a:schemeClr val="tx1"/>
                </a:solidFill>
                <a:latin typeface="Arial"/>
              </a:rPr>
              <a:t>Permissions</a:t>
            </a:r>
          </a:p>
          <a:p>
            <a:pPr lvl="1">
              <a:lnSpc>
                <a:spcPct val="170000"/>
              </a:lnSpc>
              <a:defRPr/>
            </a:pPr>
            <a:r>
              <a:rPr lang="en-US" sz="2000" dirty="0" smtClean="0">
                <a:solidFill>
                  <a:schemeClr val="tx1"/>
                </a:solidFill>
                <a:latin typeface="Arial"/>
              </a:rPr>
              <a:t>-R recursively </a:t>
            </a:r>
            <a:endParaRPr lang="en-US" sz="2000" dirty="0">
              <a:solidFill>
                <a:schemeClr val="tx1"/>
              </a:solidFill>
              <a:latin typeface="Arial"/>
            </a:endParaRPr>
          </a:p>
          <a:p>
            <a:pPr lvl="0">
              <a:lnSpc>
                <a:spcPct val="170000"/>
              </a:lnSpc>
              <a:buFont typeface="Arial" panose="020B0604020202020204" pitchFamily="34" charset="0"/>
              <a:buChar char="•"/>
              <a:defRPr/>
            </a:pPr>
            <a:r>
              <a:rPr lang="en-US" sz="2400" b="1" dirty="0" err="1">
                <a:solidFill>
                  <a:schemeClr val="tx1"/>
                </a:solidFill>
                <a:latin typeface="Arial"/>
              </a:rPr>
              <a:t>chown</a:t>
            </a:r>
            <a:r>
              <a:rPr lang="en-US" sz="2400" dirty="0">
                <a:solidFill>
                  <a:schemeClr val="tx1"/>
                </a:solidFill>
                <a:latin typeface="Arial"/>
              </a:rPr>
              <a:t> - Change Ownership</a:t>
            </a:r>
          </a:p>
          <a:p>
            <a:pPr lvl="0">
              <a:lnSpc>
                <a:spcPct val="170000"/>
              </a:lnSpc>
              <a:buFont typeface="Arial" panose="020B0604020202020204" pitchFamily="34" charset="0"/>
              <a:buChar char="•"/>
              <a:defRPr/>
            </a:pPr>
            <a:r>
              <a:rPr lang="en-US" sz="2400" b="1" dirty="0" err="1">
                <a:solidFill>
                  <a:schemeClr val="tx1"/>
                </a:solidFill>
                <a:latin typeface="Arial"/>
              </a:rPr>
              <a:t>chgrp</a:t>
            </a:r>
            <a:r>
              <a:rPr lang="en-US" sz="2400" dirty="0">
                <a:solidFill>
                  <a:schemeClr val="tx1"/>
                </a:solidFill>
                <a:latin typeface="Arial"/>
              </a:rPr>
              <a:t> - Change Group</a:t>
            </a: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Tree>
    <p:extLst>
      <p:ext uri="{BB962C8B-B14F-4D97-AF65-F5344CB8AC3E}">
        <p14:creationId xmlns:p14="http://schemas.microsoft.com/office/powerpoint/2010/main" val="4083240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A8B23B-7329-4FB1-BB13-0207DA5FA97E}"/>
              </a:ext>
            </a:extLst>
          </p:cNvPr>
          <p:cNvSpPr>
            <a:spLocks noGrp="1"/>
          </p:cNvSpPr>
          <p:nvPr>
            <p:ph type="title"/>
          </p:nvPr>
        </p:nvSpPr>
        <p:spPr>
          <a:xfrm>
            <a:off x="155812" y="187705"/>
            <a:ext cx="10515600" cy="740344"/>
          </a:xfrm>
        </p:spPr>
        <p:txBody>
          <a:bodyPr>
            <a:normAutofit/>
          </a:bodyPr>
          <a:lstStyle/>
          <a:p>
            <a:pPr marL="231775" lvl="0" indent="-231775" defTabSz="457200">
              <a:lnSpc>
                <a:spcPct val="100000"/>
              </a:lnSpc>
            </a:pPr>
            <a:r>
              <a:rPr lang="en-US" sz="3000" b="1" dirty="0">
                <a:latin typeface="Arial"/>
                <a:cs typeface="Arial"/>
              </a:rPr>
              <a:t>Basic </a:t>
            </a:r>
            <a:r>
              <a:rPr lang="en-US" sz="3000" b="1" dirty="0" smtClean="0">
                <a:latin typeface="Arial"/>
                <a:cs typeface="Arial"/>
              </a:rPr>
              <a:t>Commands - $</a:t>
            </a:r>
            <a:r>
              <a:rPr lang="en-US" sz="3000" b="1" dirty="0" err="1" smtClean="0">
                <a:latin typeface="Arial"/>
                <a:cs typeface="Arial"/>
              </a:rPr>
              <a:t>wheris</a:t>
            </a:r>
            <a:r>
              <a:rPr lang="en-US" sz="3000" b="1" dirty="0" smtClean="0">
                <a:latin typeface="Arial"/>
                <a:cs typeface="Arial"/>
              </a:rPr>
              <a:t>, $which </a:t>
            </a:r>
            <a:r>
              <a:rPr lang="en-US" sz="3000" b="1" dirty="0" smtClean="0">
                <a:latin typeface="Arial"/>
                <a:ea typeface="+mn-ea"/>
                <a:cs typeface="Arial"/>
              </a:rPr>
              <a:t> </a:t>
            </a:r>
            <a:endParaRPr lang="en-IN" dirty="0"/>
          </a:p>
        </p:txBody>
      </p:sp>
      <p:sp>
        <p:nvSpPr>
          <p:cNvPr id="4" name="Text Placeholder 2">
            <a:extLst>
              <a:ext uri="{FF2B5EF4-FFF2-40B4-BE49-F238E27FC236}">
                <a16:creationId xmlns="" xmlns:a16="http://schemas.microsoft.com/office/drawing/2014/main" id="{AC1E1751-6318-4771-AFFD-F71FC2DDB2AC}"/>
              </a:ext>
            </a:extLst>
          </p:cNvPr>
          <p:cNvSpPr txBox="1">
            <a:spLocks/>
          </p:cNvSpPr>
          <p:nvPr/>
        </p:nvSpPr>
        <p:spPr>
          <a:xfrm>
            <a:off x="457200" y="1360488"/>
            <a:ext cx="11416352" cy="5360987"/>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
        <p:nvSpPr>
          <p:cNvPr id="6" name="Slide Number Placeholder 5">
            <a:extLst>
              <a:ext uri="{FF2B5EF4-FFF2-40B4-BE49-F238E27FC236}">
                <a16:creationId xmlns="" xmlns:a16="http://schemas.microsoft.com/office/drawing/2014/main" id="{3A01C4E4-E87B-44AE-9535-721E8F78B18C}"/>
              </a:ext>
            </a:extLst>
          </p:cNvPr>
          <p:cNvSpPr>
            <a:spLocks noGrp="1"/>
          </p:cNvSpPr>
          <p:nvPr>
            <p:ph type="sldNum" sz="quarter" idx="12"/>
          </p:nvPr>
        </p:nvSpPr>
        <p:spPr/>
        <p:txBody>
          <a:bodyPr/>
          <a:lstStyle/>
          <a:p>
            <a:fld id="{141F685C-1888-4873-A039-0EDFAC3C950D}" type="slidenum">
              <a:rPr lang="en-IN" smtClean="0"/>
              <a:t>6</a:t>
            </a:fld>
            <a:endParaRPr lang="en-IN"/>
          </a:p>
        </p:txBody>
      </p:sp>
      <p:sp>
        <p:nvSpPr>
          <p:cNvPr id="5" name="Text Placeholder 2">
            <a:extLst>
              <a:ext uri="{FF2B5EF4-FFF2-40B4-BE49-F238E27FC236}">
                <a16:creationId xmlns="" xmlns:a16="http://schemas.microsoft.com/office/drawing/2014/main" id="{AC1E1751-6318-4771-AFFD-F71FC2DDB2AC}"/>
              </a:ext>
            </a:extLst>
          </p:cNvPr>
          <p:cNvSpPr txBox="1">
            <a:spLocks/>
          </p:cNvSpPr>
          <p:nvPr/>
        </p:nvSpPr>
        <p:spPr>
          <a:xfrm>
            <a:off x="155812" y="1199010"/>
            <a:ext cx="5984383" cy="5360987"/>
          </a:xfrm>
          <a:prstGeom prst="rect">
            <a:avLst/>
          </a:prstGeom>
        </p:spPr>
        <p:txBody>
          <a:bodyPr>
            <a:normAutofit fontScale="925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lnSpc>
                <a:spcPct val="170000"/>
              </a:lnSpc>
              <a:buFont typeface="Arial" panose="020B0604020202020204" pitchFamily="34" charset="0"/>
              <a:buChar char="•"/>
              <a:defRPr/>
            </a:pPr>
            <a:r>
              <a:rPr lang="en-US" sz="2400" b="1" dirty="0">
                <a:solidFill>
                  <a:schemeClr val="tx1"/>
                </a:solidFill>
                <a:latin typeface="Arial"/>
              </a:rPr>
              <a:t>echo</a:t>
            </a:r>
            <a:r>
              <a:rPr lang="en-US" sz="2400" dirty="0">
                <a:solidFill>
                  <a:schemeClr val="tx1"/>
                </a:solidFill>
                <a:latin typeface="Arial"/>
              </a:rPr>
              <a:t> - Echo a statement</a:t>
            </a:r>
          </a:p>
          <a:p>
            <a:pPr lvl="0">
              <a:lnSpc>
                <a:spcPct val="170000"/>
              </a:lnSpc>
              <a:buFont typeface="Arial" panose="020B0604020202020204" pitchFamily="34" charset="0"/>
              <a:buChar char="•"/>
              <a:defRPr/>
            </a:pPr>
            <a:r>
              <a:rPr lang="en-US" sz="2400" b="1" dirty="0">
                <a:solidFill>
                  <a:schemeClr val="tx1"/>
                </a:solidFill>
                <a:latin typeface="Arial"/>
              </a:rPr>
              <a:t>cat</a:t>
            </a:r>
            <a:r>
              <a:rPr lang="en-US" sz="2400" dirty="0">
                <a:solidFill>
                  <a:schemeClr val="tx1"/>
                </a:solidFill>
                <a:latin typeface="Arial"/>
              </a:rPr>
              <a:t> - Concatenate a file</a:t>
            </a:r>
          </a:p>
          <a:p>
            <a:pPr lvl="0">
              <a:lnSpc>
                <a:spcPct val="170000"/>
              </a:lnSpc>
              <a:buFont typeface="Arial" panose="020B0604020202020204" pitchFamily="34" charset="0"/>
              <a:buChar char="•"/>
              <a:defRPr/>
            </a:pPr>
            <a:r>
              <a:rPr lang="en-US" sz="2400" b="1" dirty="0">
                <a:solidFill>
                  <a:schemeClr val="tx1"/>
                </a:solidFill>
                <a:latin typeface="Arial"/>
              </a:rPr>
              <a:t>more</a:t>
            </a:r>
            <a:r>
              <a:rPr lang="en-US" sz="2400" dirty="0">
                <a:solidFill>
                  <a:schemeClr val="tx1"/>
                </a:solidFill>
                <a:latin typeface="Arial"/>
              </a:rPr>
              <a:t> &amp; </a:t>
            </a:r>
            <a:r>
              <a:rPr lang="en-US" sz="2400" b="1" dirty="0">
                <a:solidFill>
                  <a:schemeClr val="tx1"/>
                </a:solidFill>
                <a:latin typeface="Arial"/>
              </a:rPr>
              <a:t>less</a:t>
            </a:r>
            <a:r>
              <a:rPr lang="en-US" sz="2400" dirty="0">
                <a:solidFill>
                  <a:schemeClr val="tx1"/>
                </a:solidFill>
                <a:latin typeface="Arial"/>
              </a:rPr>
              <a:t> - page through a file</a:t>
            </a:r>
          </a:p>
          <a:p>
            <a:pPr lvl="0">
              <a:lnSpc>
                <a:spcPct val="170000"/>
              </a:lnSpc>
              <a:buFont typeface="Arial" panose="020B0604020202020204" pitchFamily="34" charset="0"/>
              <a:buChar char="•"/>
              <a:defRPr/>
            </a:pPr>
            <a:r>
              <a:rPr lang="en-US" sz="2400" b="1" dirty="0">
                <a:solidFill>
                  <a:schemeClr val="tx1"/>
                </a:solidFill>
                <a:latin typeface="Arial"/>
              </a:rPr>
              <a:t>head</a:t>
            </a:r>
            <a:r>
              <a:rPr lang="en-US" sz="2400" dirty="0">
                <a:solidFill>
                  <a:schemeClr val="tx1"/>
                </a:solidFill>
                <a:latin typeface="Arial"/>
              </a:rPr>
              <a:t> - display the start of a file</a:t>
            </a:r>
          </a:p>
          <a:p>
            <a:pPr lvl="0">
              <a:lnSpc>
                <a:spcPct val="170000"/>
              </a:lnSpc>
              <a:buFont typeface="Arial" panose="020B0604020202020204" pitchFamily="34" charset="0"/>
              <a:buChar char="•"/>
              <a:defRPr/>
            </a:pPr>
            <a:r>
              <a:rPr lang="en-US" sz="2400" b="1" dirty="0">
                <a:solidFill>
                  <a:schemeClr val="tx1"/>
                </a:solidFill>
                <a:latin typeface="Arial"/>
              </a:rPr>
              <a:t>tail</a:t>
            </a:r>
            <a:r>
              <a:rPr lang="en-US" sz="2400" dirty="0">
                <a:solidFill>
                  <a:schemeClr val="tx1"/>
                </a:solidFill>
                <a:latin typeface="Arial"/>
              </a:rPr>
              <a:t> - display the end of a file</a:t>
            </a:r>
          </a:p>
          <a:p>
            <a:pPr lvl="0">
              <a:lnSpc>
                <a:spcPct val="170000"/>
              </a:lnSpc>
              <a:buFont typeface="Arial" panose="020B0604020202020204" pitchFamily="34" charset="0"/>
              <a:buChar char="•"/>
              <a:defRPr/>
            </a:pPr>
            <a:r>
              <a:rPr lang="en-US" sz="2400" b="1" dirty="0">
                <a:solidFill>
                  <a:schemeClr val="tx1"/>
                </a:solidFill>
                <a:latin typeface="Arial"/>
              </a:rPr>
              <a:t>find</a:t>
            </a:r>
            <a:r>
              <a:rPr lang="en-US" sz="2400" dirty="0">
                <a:solidFill>
                  <a:schemeClr val="tx1"/>
                </a:solidFill>
                <a:latin typeface="Arial"/>
              </a:rPr>
              <a:t> – To search the given file</a:t>
            </a:r>
          </a:p>
          <a:p>
            <a:pPr lvl="0">
              <a:lnSpc>
                <a:spcPct val="170000"/>
              </a:lnSpc>
              <a:buFont typeface="Arial" panose="020B0604020202020204" pitchFamily="34" charset="0"/>
              <a:buChar char="•"/>
              <a:defRPr/>
            </a:pPr>
            <a:r>
              <a:rPr lang="en-US" sz="2400" b="1" dirty="0">
                <a:solidFill>
                  <a:schemeClr val="tx1"/>
                </a:solidFill>
                <a:latin typeface="Arial"/>
              </a:rPr>
              <a:t>du</a:t>
            </a:r>
            <a:r>
              <a:rPr lang="en-US" sz="2400" dirty="0">
                <a:solidFill>
                  <a:schemeClr val="tx1"/>
                </a:solidFill>
                <a:latin typeface="Arial"/>
              </a:rPr>
              <a:t> – To estimate file space usage</a:t>
            </a:r>
          </a:p>
          <a:p>
            <a:pPr lvl="0">
              <a:lnSpc>
                <a:spcPct val="170000"/>
              </a:lnSpc>
              <a:buFont typeface="Arial" panose="020B0604020202020204" pitchFamily="34" charset="0"/>
              <a:buChar char="•"/>
              <a:defRPr/>
            </a:pPr>
            <a:r>
              <a:rPr lang="en-US" sz="2400" b="1" dirty="0" err="1">
                <a:solidFill>
                  <a:schemeClr val="tx1"/>
                </a:solidFill>
                <a:latin typeface="Arial"/>
              </a:rPr>
              <a:t>df</a:t>
            </a:r>
            <a:r>
              <a:rPr lang="en-US" sz="2400" dirty="0">
                <a:solidFill>
                  <a:schemeClr val="tx1"/>
                </a:solidFill>
                <a:latin typeface="Arial"/>
              </a:rPr>
              <a:t> – To report filesystem disk space usage</a:t>
            </a: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
        <p:nvSpPr>
          <p:cNvPr id="7" name="Text Placeholder 2">
            <a:extLst>
              <a:ext uri="{FF2B5EF4-FFF2-40B4-BE49-F238E27FC236}">
                <a16:creationId xmlns="" xmlns:a16="http://schemas.microsoft.com/office/drawing/2014/main" id="{AC1E1751-6318-4771-AFFD-F71FC2DDB2AC}"/>
              </a:ext>
            </a:extLst>
          </p:cNvPr>
          <p:cNvSpPr txBox="1">
            <a:spLocks/>
          </p:cNvSpPr>
          <p:nvPr/>
        </p:nvSpPr>
        <p:spPr>
          <a:xfrm>
            <a:off x="6014682" y="1360487"/>
            <a:ext cx="5984383" cy="5360987"/>
          </a:xfrm>
          <a:prstGeom prst="rect">
            <a:avLst/>
          </a:prstGeom>
        </p:spPr>
        <p:txBody>
          <a:bodyPr>
            <a:normAutofit fontScale="85000"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lnSpc>
                <a:spcPct val="170000"/>
              </a:lnSpc>
              <a:buFont typeface="Arial" panose="020B0604020202020204" pitchFamily="34" charset="0"/>
              <a:buChar char="•"/>
              <a:defRPr/>
            </a:pPr>
            <a:r>
              <a:rPr lang="en-US" sz="2400" b="1" dirty="0" err="1">
                <a:solidFill>
                  <a:schemeClr val="tx1"/>
                </a:solidFill>
                <a:latin typeface="Arial"/>
              </a:rPr>
              <a:t>cmp</a:t>
            </a:r>
            <a:r>
              <a:rPr lang="en-US" sz="2400" dirty="0">
                <a:solidFill>
                  <a:schemeClr val="tx1"/>
                </a:solidFill>
                <a:latin typeface="Arial"/>
              </a:rPr>
              <a:t> - Compares two files, reports the location of first difference between them.</a:t>
            </a:r>
          </a:p>
          <a:p>
            <a:pPr lvl="0">
              <a:lnSpc>
                <a:spcPct val="170000"/>
              </a:lnSpc>
              <a:buFont typeface="Arial" panose="020B0604020202020204" pitchFamily="34" charset="0"/>
              <a:buChar char="•"/>
              <a:defRPr/>
            </a:pPr>
            <a:r>
              <a:rPr lang="en-US" sz="2400" b="1" dirty="0">
                <a:solidFill>
                  <a:schemeClr val="tx1"/>
                </a:solidFill>
                <a:latin typeface="Arial"/>
              </a:rPr>
              <a:t>diff</a:t>
            </a:r>
            <a:r>
              <a:rPr lang="en-US" sz="2400" dirty="0">
                <a:solidFill>
                  <a:schemeClr val="tx1"/>
                </a:solidFill>
                <a:latin typeface="Arial"/>
              </a:rPr>
              <a:t> - Compares two files, reports all differences between them.</a:t>
            </a:r>
          </a:p>
          <a:p>
            <a:pPr lvl="0">
              <a:lnSpc>
                <a:spcPct val="170000"/>
              </a:lnSpc>
              <a:buFont typeface="Arial" panose="020B0604020202020204" pitchFamily="34" charset="0"/>
              <a:buChar char="•"/>
              <a:defRPr/>
            </a:pPr>
            <a:r>
              <a:rPr lang="en-US" sz="2400" b="1" dirty="0">
                <a:solidFill>
                  <a:schemeClr val="tx1"/>
                </a:solidFill>
                <a:latin typeface="Arial"/>
              </a:rPr>
              <a:t>alias</a:t>
            </a:r>
            <a:r>
              <a:rPr lang="en-US" sz="2400" dirty="0">
                <a:solidFill>
                  <a:schemeClr val="tx1"/>
                </a:solidFill>
                <a:latin typeface="Arial"/>
              </a:rPr>
              <a:t> – to built own command (alias ‘</a:t>
            </a:r>
            <a:r>
              <a:rPr lang="en-US" sz="2400" dirty="0" err="1">
                <a:solidFill>
                  <a:schemeClr val="tx1"/>
                </a:solidFill>
                <a:latin typeface="Arial"/>
              </a:rPr>
              <a:t>rm</a:t>
            </a:r>
            <a:r>
              <a:rPr lang="en-US" sz="2400" dirty="0">
                <a:solidFill>
                  <a:schemeClr val="tx1"/>
                </a:solidFill>
                <a:latin typeface="Arial"/>
              </a:rPr>
              <a:t>=</a:t>
            </a:r>
            <a:r>
              <a:rPr lang="en-US" sz="2400" dirty="0" err="1">
                <a:solidFill>
                  <a:schemeClr val="tx1"/>
                </a:solidFill>
                <a:latin typeface="Arial"/>
              </a:rPr>
              <a:t>rm</a:t>
            </a:r>
            <a:r>
              <a:rPr lang="en-US" sz="2400" dirty="0">
                <a:solidFill>
                  <a:schemeClr val="tx1"/>
                </a:solidFill>
                <a:latin typeface="Arial"/>
              </a:rPr>
              <a:t> –</a:t>
            </a:r>
            <a:r>
              <a:rPr lang="en-US" sz="2400" dirty="0" err="1">
                <a:solidFill>
                  <a:schemeClr val="tx1"/>
                </a:solidFill>
                <a:latin typeface="Arial"/>
              </a:rPr>
              <a:t>i</a:t>
            </a:r>
            <a:r>
              <a:rPr lang="en-US" sz="2400" dirty="0">
                <a:solidFill>
                  <a:schemeClr val="tx1"/>
                </a:solidFill>
                <a:latin typeface="Arial"/>
              </a:rPr>
              <a:t>’)</a:t>
            </a:r>
          </a:p>
          <a:p>
            <a:pPr lvl="0">
              <a:lnSpc>
                <a:spcPct val="170000"/>
              </a:lnSpc>
              <a:buFont typeface="Arial" panose="020B0604020202020204" pitchFamily="34" charset="0"/>
              <a:buChar char="•"/>
              <a:defRPr/>
            </a:pPr>
            <a:r>
              <a:rPr lang="en-US" sz="2400" b="1" dirty="0">
                <a:solidFill>
                  <a:schemeClr val="tx1"/>
                </a:solidFill>
                <a:latin typeface="Arial"/>
              </a:rPr>
              <a:t>!vi </a:t>
            </a:r>
            <a:r>
              <a:rPr lang="en-US" sz="2400" dirty="0">
                <a:solidFill>
                  <a:schemeClr val="tx1"/>
                </a:solidFill>
                <a:latin typeface="Arial"/>
              </a:rPr>
              <a:t>– to execute the last command</a:t>
            </a:r>
          </a:p>
          <a:p>
            <a:pPr lvl="0">
              <a:lnSpc>
                <a:spcPct val="170000"/>
              </a:lnSpc>
              <a:buFont typeface="Arial" panose="020B0604020202020204" pitchFamily="34" charset="0"/>
              <a:buChar char="•"/>
              <a:defRPr/>
            </a:pPr>
            <a:r>
              <a:rPr lang="en-US" sz="2400" b="1" dirty="0" err="1">
                <a:solidFill>
                  <a:schemeClr val="tx1"/>
                </a:solidFill>
                <a:latin typeface="Arial"/>
              </a:rPr>
              <a:t>cal</a:t>
            </a:r>
            <a:r>
              <a:rPr lang="en-US" sz="2400" dirty="0">
                <a:solidFill>
                  <a:schemeClr val="tx1"/>
                </a:solidFill>
                <a:latin typeface="Arial"/>
              </a:rPr>
              <a:t>, </a:t>
            </a:r>
            <a:r>
              <a:rPr lang="en-US" sz="2400" b="1" dirty="0">
                <a:solidFill>
                  <a:schemeClr val="tx1"/>
                </a:solidFill>
                <a:latin typeface="Arial"/>
              </a:rPr>
              <a:t>date</a:t>
            </a:r>
            <a:r>
              <a:rPr lang="en-US" sz="2400" dirty="0">
                <a:solidFill>
                  <a:schemeClr val="tx1"/>
                </a:solidFill>
                <a:latin typeface="Arial"/>
              </a:rPr>
              <a:t> – to print the calendar and, date and time. </a:t>
            </a:r>
          </a:p>
          <a:p>
            <a:pPr lvl="0">
              <a:lnSpc>
                <a:spcPct val="170000"/>
              </a:lnSpc>
              <a:buFont typeface="Arial" panose="020B0604020202020204" pitchFamily="34" charset="0"/>
              <a:buChar char="•"/>
              <a:defRPr/>
            </a:pPr>
            <a:r>
              <a:rPr lang="en-US" sz="2400" b="1" dirty="0" err="1">
                <a:solidFill>
                  <a:schemeClr val="tx1"/>
                </a:solidFill>
                <a:latin typeface="Arial"/>
              </a:rPr>
              <a:t>passwd</a:t>
            </a:r>
            <a:r>
              <a:rPr lang="en-US" sz="2400" dirty="0">
                <a:solidFill>
                  <a:schemeClr val="tx1"/>
                </a:solidFill>
                <a:latin typeface="Arial"/>
              </a:rPr>
              <a:t> – to change the existing pass word.</a:t>
            </a: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Tree>
    <p:extLst>
      <p:ext uri="{BB962C8B-B14F-4D97-AF65-F5344CB8AC3E}">
        <p14:creationId xmlns:p14="http://schemas.microsoft.com/office/powerpoint/2010/main" val="24937121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A8B23B-7329-4FB1-BB13-0207DA5FA97E}"/>
              </a:ext>
            </a:extLst>
          </p:cNvPr>
          <p:cNvSpPr>
            <a:spLocks noGrp="1"/>
          </p:cNvSpPr>
          <p:nvPr>
            <p:ph type="title"/>
          </p:nvPr>
        </p:nvSpPr>
        <p:spPr>
          <a:xfrm>
            <a:off x="155812" y="187705"/>
            <a:ext cx="10515600" cy="740344"/>
          </a:xfrm>
        </p:spPr>
        <p:txBody>
          <a:bodyPr>
            <a:normAutofit/>
          </a:bodyPr>
          <a:lstStyle/>
          <a:p>
            <a:pPr marL="231775" lvl="0" indent="-231775" defTabSz="457200">
              <a:lnSpc>
                <a:spcPct val="100000"/>
              </a:lnSpc>
            </a:pPr>
            <a:r>
              <a:rPr lang="en-US" sz="3000" b="1" dirty="0" smtClean="0">
                <a:latin typeface="Arial"/>
                <a:ea typeface="+mn-ea"/>
                <a:cs typeface="Arial"/>
              </a:rPr>
              <a:t>Basic Commands </a:t>
            </a:r>
            <a:endParaRPr lang="en-IN" dirty="0"/>
          </a:p>
        </p:txBody>
      </p:sp>
      <p:sp>
        <p:nvSpPr>
          <p:cNvPr id="4" name="Text Placeholder 2">
            <a:extLst>
              <a:ext uri="{FF2B5EF4-FFF2-40B4-BE49-F238E27FC236}">
                <a16:creationId xmlns="" xmlns:a16="http://schemas.microsoft.com/office/drawing/2014/main" id="{AC1E1751-6318-4771-AFFD-F71FC2DDB2AC}"/>
              </a:ext>
            </a:extLst>
          </p:cNvPr>
          <p:cNvSpPr txBox="1">
            <a:spLocks/>
          </p:cNvSpPr>
          <p:nvPr/>
        </p:nvSpPr>
        <p:spPr>
          <a:xfrm>
            <a:off x="457200" y="1360488"/>
            <a:ext cx="11416352" cy="5360987"/>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
        <p:nvSpPr>
          <p:cNvPr id="6" name="Slide Number Placeholder 5">
            <a:extLst>
              <a:ext uri="{FF2B5EF4-FFF2-40B4-BE49-F238E27FC236}">
                <a16:creationId xmlns="" xmlns:a16="http://schemas.microsoft.com/office/drawing/2014/main" id="{3A01C4E4-E87B-44AE-9535-721E8F78B18C}"/>
              </a:ext>
            </a:extLst>
          </p:cNvPr>
          <p:cNvSpPr>
            <a:spLocks noGrp="1"/>
          </p:cNvSpPr>
          <p:nvPr>
            <p:ph type="sldNum" sz="quarter" idx="12"/>
          </p:nvPr>
        </p:nvSpPr>
        <p:spPr/>
        <p:txBody>
          <a:bodyPr/>
          <a:lstStyle/>
          <a:p>
            <a:fld id="{141F685C-1888-4873-A039-0EDFAC3C950D}" type="slidenum">
              <a:rPr lang="en-IN" smtClean="0"/>
              <a:t>7</a:t>
            </a:fld>
            <a:endParaRPr lang="en-IN"/>
          </a:p>
        </p:txBody>
      </p:sp>
      <p:sp>
        <p:nvSpPr>
          <p:cNvPr id="5" name="Text Placeholder 2">
            <a:extLst>
              <a:ext uri="{FF2B5EF4-FFF2-40B4-BE49-F238E27FC236}">
                <a16:creationId xmlns="" xmlns:a16="http://schemas.microsoft.com/office/drawing/2014/main" id="{AC1E1751-6318-4771-AFFD-F71FC2DDB2AC}"/>
              </a:ext>
            </a:extLst>
          </p:cNvPr>
          <p:cNvSpPr txBox="1">
            <a:spLocks/>
          </p:cNvSpPr>
          <p:nvPr/>
        </p:nvSpPr>
        <p:spPr>
          <a:xfrm>
            <a:off x="339144" y="1159099"/>
            <a:ext cx="4876800" cy="5562375"/>
          </a:xfrm>
          <a:prstGeom prst="rect">
            <a:avLst/>
          </a:prstGeom>
        </p:spPr>
        <p:txBody>
          <a:bodyPr>
            <a:normAutofit fontScale="92500" lnSpcReduction="2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R="0" lvl="0" algn="l" defTabSz="457200" rtl="0" eaLnBrk="1" fontAlgn="auto" latinLnBrk="0" hangingPunct="1">
              <a:spcBef>
                <a:spcPct val="20000"/>
              </a:spcBef>
              <a:spcAft>
                <a:spcPts val="0"/>
              </a:spcAft>
              <a:buClr>
                <a:srgbClr val="0070C0"/>
              </a:buClr>
              <a:buSzTx/>
              <a:buFont typeface="Wingdings" panose="05000000000000000000" pitchFamily="2" charset="2"/>
              <a:buChar char="Ø"/>
              <a:tabLst/>
              <a:defRPr/>
            </a:pPr>
            <a:r>
              <a:rPr lang="en-IN" sz="2400" b="1" dirty="0" smtClean="0">
                <a:solidFill>
                  <a:schemeClr val="tx1"/>
                </a:solidFill>
                <a:latin typeface="Arial"/>
              </a:rPr>
              <a:t>File Compression</a:t>
            </a:r>
          </a:p>
          <a:p>
            <a:pPr marL="511175" lvl="1" indent="0">
              <a:buNone/>
              <a:defRPr/>
            </a:pPr>
            <a:r>
              <a:rPr lang="en-IN" sz="2000" dirty="0" smtClean="0">
                <a:solidFill>
                  <a:schemeClr val="tx1"/>
                </a:solidFill>
                <a:latin typeface="Arial"/>
              </a:rPr>
              <a:t>t</a:t>
            </a:r>
            <a:r>
              <a:rPr kumimoji="0" lang="en-IN" sz="2000" b="0" i="0" u="none" strike="noStrike" kern="1200" cap="none" spc="0" normalizeH="0" baseline="0" noProof="0" dirty="0" err="1" smtClean="0">
                <a:ln>
                  <a:noFill/>
                </a:ln>
                <a:solidFill>
                  <a:schemeClr val="tx1"/>
                </a:solidFill>
                <a:effectLst/>
                <a:uLnTx/>
                <a:uFillTx/>
                <a:latin typeface="Arial"/>
                <a:ea typeface="+mn-ea"/>
                <a:cs typeface="Arial"/>
              </a:rPr>
              <a:t>ar</a:t>
            </a:r>
            <a:r>
              <a:rPr kumimoji="0" lang="en-IN" sz="2000" b="0" i="0" u="none" strike="noStrike" kern="1200" cap="none" spc="0" normalizeH="0" noProof="0" dirty="0" smtClean="0">
                <a:ln>
                  <a:noFill/>
                </a:ln>
                <a:solidFill>
                  <a:schemeClr val="tx1"/>
                </a:solidFill>
                <a:effectLst/>
                <a:uLnTx/>
                <a:uFillTx/>
                <a:latin typeface="Arial"/>
                <a:ea typeface="+mn-ea"/>
                <a:cs typeface="Arial"/>
              </a:rPr>
              <a:t> </a:t>
            </a:r>
            <a:r>
              <a:rPr kumimoji="0" lang="en-IN" sz="2000" b="0" i="0" u="none" strike="noStrike" kern="1200" cap="none" spc="0" normalizeH="0" noProof="0" dirty="0" err="1" smtClean="0">
                <a:ln>
                  <a:noFill/>
                </a:ln>
                <a:solidFill>
                  <a:schemeClr val="tx1"/>
                </a:solidFill>
                <a:effectLst/>
                <a:uLnTx/>
                <a:uFillTx/>
                <a:latin typeface="Arial"/>
                <a:ea typeface="+mn-ea"/>
                <a:cs typeface="Arial"/>
              </a:rPr>
              <a:t>cvf</a:t>
            </a:r>
            <a:r>
              <a:rPr kumimoji="0" lang="en-IN" sz="2000" b="0" i="0" u="none" strike="noStrike" kern="1200" cap="none" spc="0" normalizeH="0" noProof="0" dirty="0" smtClean="0">
                <a:ln>
                  <a:noFill/>
                </a:ln>
                <a:solidFill>
                  <a:schemeClr val="tx1"/>
                </a:solidFill>
                <a:effectLst/>
                <a:uLnTx/>
                <a:uFillTx/>
                <a:latin typeface="Arial"/>
                <a:ea typeface="+mn-ea"/>
                <a:cs typeface="Arial"/>
              </a:rPr>
              <a:t> backup.tar *</a:t>
            </a:r>
          </a:p>
          <a:p>
            <a:pPr marL="511175" lvl="1" indent="0">
              <a:buNone/>
              <a:defRPr/>
            </a:pPr>
            <a:r>
              <a:rPr lang="en-IN" sz="2000" baseline="0" dirty="0" err="1" smtClean="0">
                <a:solidFill>
                  <a:schemeClr val="tx1"/>
                </a:solidFill>
                <a:latin typeface="Arial"/>
              </a:rPr>
              <a:t>gzip</a:t>
            </a:r>
            <a:r>
              <a:rPr lang="en-IN" sz="2000" dirty="0" smtClean="0">
                <a:solidFill>
                  <a:schemeClr val="tx1"/>
                </a:solidFill>
                <a:latin typeface="Arial"/>
              </a:rPr>
              <a:t> backup.tar (-v give ratio)</a:t>
            </a:r>
          </a:p>
          <a:p>
            <a:pPr marL="511175" lvl="1" indent="0">
              <a:buNone/>
              <a:defRPr/>
            </a:pPr>
            <a:r>
              <a:rPr lang="en-IN" sz="2000" dirty="0" err="1">
                <a:solidFill>
                  <a:schemeClr val="tx1"/>
                </a:solidFill>
                <a:latin typeface="Arial"/>
              </a:rPr>
              <a:t>g</a:t>
            </a:r>
            <a:r>
              <a:rPr kumimoji="0" lang="en-IN" sz="2000" b="0" i="0" u="none" strike="noStrike" kern="1200" cap="none" spc="0" normalizeH="0" baseline="0" noProof="0" dirty="0" smtClean="0">
                <a:ln>
                  <a:noFill/>
                </a:ln>
                <a:solidFill>
                  <a:schemeClr val="tx1"/>
                </a:solidFill>
                <a:effectLst/>
                <a:uLnTx/>
                <a:uFillTx/>
                <a:latin typeface="Arial"/>
                <a:ea typeface="+mn-ea"/>
                <a:cs typeface="Arial"/>
              </a:rPr>
              <a:t>unzip backup.tar.gz</a:t>
            </a:r>
            <a:r>
              <a:rPr kumimoji="0" lang="en-IN" sz="2000" b="0" i="0" u="none" strike="noStrike" kern="1200" cap="none" spc="0" normalizeH="0" noProof="0" dirty="0" smtClean="0">
                <a:ln>
                  <a:noFill/>
                </a:ln>
                <a:solidFill>
                  <a:schemeClr val="tx1"/>
                </a:solidFill>
                <a:effectLst/>
                <a:uLnTx/>
                <a:uFillTx/>
                <a:latin typeface="Arial"/>
                <a:ea typeface="+mn-ea"/>
                <a:cs typeface="Arial"/>
              </a:rPr>
              <a:t> </a:t>
            </a:r>
            <a:endParaRPr kumimoji="0" lang="en-IN" sz="2000" b="0" i="0" u="none" strike="noStrike" kern="1200" cap="none" spc="0" normalizeH="0" baseline="0" noProof="0" dirty="0" smtClean="0">
              <a:ln>
                <a:noFill/>
              </a:ln>
              <a:solidFill>
                <a:schemeClr val="tx1"/>
              </a:solidFill>
              <a:effectLst/>
              <a:uLnTx/>
              <a:uFillTx/>
              <a:latin typeface="Arial"/>
              <a:ea typeface="+mn-ea"/>
              <a:cs typeface="Arial"/>
            </a:endParaRPr>
          </a:p>
          <a:p>
            <a:pPr marL="511175" lvl="1" indent="0">
              <a:buNone/>
              <a:defRPr/>
            </a:pPr>
            <a:r>
              <a:rPr lang="en-IN" sz="2000" dirty="0">
                <a:solidFill>
                  <a:schemeClr val="tx1"/>
                </a:solidFill>
                <a:latin typeface="Arial"/>
              </a:rPr>
              <a:t>t</a:t>
            </a:r>
            <a:r>
              <a:rPr kumimoji="0" lang="en-IN" sz="2000" b="0" i="0" u="none" strike="noStrike" kern="1200" cap="none" spc="0" normalizeH="0" baseline="0" noProof="0" dirty="0" err="1" smtClean="0">
                <a:ln>
                  <a:noFill/>
                </a:ln>
                <a:solidFill>
                  <a:schemeClr val="tx1"/>
                </a:solidFill>
                <a:effectLst/>
                <a:uLnTx/>
                <a:uFillTx/>
                <a:latin typeface="Arial"/>
                <a:ea typeface="+mn-ea"/>
                <a:cs typeface="Arial"/>
              </a:rPr>
              <a:t>ar</a:t>
            </a:r>
            <a:r>
              <a:rPr kumimoji="0" lang="en-IN" sz="2000" b="0" i="0" u="none" strike="noStrike" kern="1200" cap="none" spc="0" normalizeH="0" noProof="0" dirty="0" smtClean="0">
                <a:ln>
                  <a:noFill/>
                </a:ln>
                <a:solidFill>
                  <a:schemeClr val="tx1"/>
                </a:solidFill>
                <a:effectLst/>
                <a:uLnTx/>
                <a:uFillTx/>
                <a:latin typeface="Arial"/>
                <a:ea typeface="+mn-ea"/>
                <a:cs typeface="Arial"/>
              </a:rPr>
              <a:t> </a:t>
            </a:r>
            <a:r>
              <a:rPr kumimoji="0" lang="en-IN" sz="2000" b="0" i="0" u="none" strike="noStrike" kern="1200" cap="none" spc="0" normalizeH="0" noProof="0" dirty="0" err="1" smtClean="0">
                <a:ln>
                  <a:noFill/>
                </a:ln>
                <a:solidFill>
                  <a:schemeClr val="tx1"/>
                </a:solidFill>
                <a:effectLst/>
                <a:uLnTx/>
                <a:uFillTx/>
                <a:latin typeface="Arial"/>
                <a:ea typeface="+mn-ea"/>
                <a:cs typeface="Arial"/>
              </a:rPr>
              <a:t>xvf</a:t>
            </a:r>
            <a:r>
              <a:rPr kumimoji="0" lang="en-IN" sz="2000" b="0" i="0" u="none" strike="noStrike" kern="1200" cap="none" spc="0" normalizeH="0" noProof="0" dirty="0" smtClean="0">
                <a:ln>
                  <a:noFill/>
                </a:ln>
                <a:solidFill>
                  <a:schemeClr val="tx1"/>
                </a:solidFill>
                <a:effectLst/>
                <a:uLnTx/>
                <a:uFillTx/>
                <a:latin typeface="Arial"/>
                <a:ea typeface="+mn-ea"/>
                <a:cs typeface="Arial"/>
              </a:rPr>
              <a:t> backup.tar</a:t>
            </a:r>
          </a:p>
          <a:p>
            <a:pPr>
              <a:lnSpc>
                <a:spcPct val="170000"/>
              </a:lnSpc>
              <a:buFont typeface="Arial" panose="020B0604020202020204" pitchFamily="34" charset="0"/>
              <a:buChar char="•"/>
              <a:defRPr/>
            </a:pPr>
            <a:r>
              <a:rPr lang="en-US" sz="2400" b="1" dirty="0" err="1">
                <a:solidFill>
                  <a:schemeClr val="tx1"/>
                </a:solidFill>
                <a:latin typeface="Arial"/>
              </a:rPr>
              <a:t>ifconfig</a:t>
            </a:r>
            <a:r>
              <a:rPr lang="en-US" sz="2400" dirty="0">
                <a:solidFill>
                  <a:schemeClr val="tx1"/>
                </a:solidFill>
                <a:latin typeface="Arial"/>
              </a:rPr>
              <a:t> - </a:t>
            </a:r>
            <a:r>
              <a:rPr lang="en-US" sz="1900" dirty="0">
                <a:solidFill>
                  <a:schemeClr val="tx1"/>
                </a:solidFill>
                <a:latin typeface="Arial"/>
              </a:rPr>
              <a:t>configure a network </a:t>
            </a:r>
            <a:r>
              <a:rPr lang="en-US" sz="1900" dirty="0" smtClean="0">
                <a:solidFill>
                  <a:schemeClr val="tx1"/>
                </a:solidFill>
                <a:latin typeface="Arial"/>
              </a:rPr>
              <a:t>interface</a:t>
            </a:r>
          </a:p>
          <a:p>
            <a:pPr>
              <a:lnSpc>
                <a:spcPct val="170000"/>
              </a:lnSpc>
              <a:buFont typeface="Arial" panose="020B0604020202020204" pitchFamily="34" charset="0"/>
              <a:buChar char="•"/>
              <a:defRPr/>
            </a:pPr>
            <a:r>
              <a:rPr lang="en-US" sz="2400" b="1" dirty="0" err="1" smtClean="0">
                <a:solidFill>
                  <a:schemeClr val="tx1"/>
                </a:solidFill>
                <a:latin typeface="Arial"/>
              </a:rPr>
              <a:t>cal</a:t>
            </a:r>
            <a:r>
              <a:rPr lang="en-US" sz="2400" dirty="0" smtClean="0">
                <a:solidFill>
                  <a:schemeClr val="tx1"/>
                </a:solidFill>
                <a:latin typeface="Arial"/>
              </a:rPr>
              <a:t> </a:t>
            </a:r>
            <a:r>
              <a:rPr lang="en-US" sz="2400" dirty="0">
                <a:solidFill>
                  <a:schemeClr val="tx1"/>
                </a:solidFill>
                <a:latin typeface="Arial"/>
              </a:rPr>
              <a:t>- displays a calendar</a:t>
            </a:r>
          </a:p>
          <a:p>
            <a:pPr>
              <a:lnSpc>
                <a:spcPct val="170000"/>
              </a:lnSpc>
              <a:buFont typeface="Arial" panose="020B0604020202020204" pitchFamily="34" charset="0"/>
              <a:buChar char="•"/>
              <a:defRPr/>
            </a:pPr>
            <a:r>
              <a:rPr lang="en-US" sz="2400" b="1" dirty="0">
                <a:solidFill>
                  <a:schemeClr val="tx1"/>
                </a:solidFill>
                <a:latin typeface="Arial"/>
              </a:rPr>
              <a:t>uptime</a:t>
            </a:r>
            <a:r>
              <a:rPr lang="en-US" sz="2400" dirty="0">
                <a:solidFill>
                  <a:schemeClr val="tx1"/>
                </a:solidFill>
                <a:latin typeface="Arial"/>
              </a:rPr>
              <a:t> - show current uptime</a:t>
            </a:r>
          </a:p>
          <a:p>
            <a:pPr>
              <a:lnSpc>
                <a:spcPct val="170000"/>
              </a:lnSpc>
              <a:buFont typeface="Arial" panose="020B0604020202020204" pitchFamily="34" charset="0"/>
              <a:buChar char="•"/>
              <a:defRPr/>
            </a:pPr>
            <a:r>
              <a:rPr lang="en-US" sz="2400" b="1" dirty="0">
                <a:solidFill>
                  <a:schemeClr val="tx1"/>
                </a:solidFill>
                <a:latin typeface="Arial"/>
              </a:rPr>
              <a:t>w</a:t>
            </a:r>
            <a:r>
              <a:rPr lang="en-US" sz="2400" dirty="0">
                <a:solidFill>
                  <a:schemeClr val="tx1"/>
                </a:solidFill>
                <a:latin typeface="Arial"/>
              </a:rPr>
              <a:t> -display who is online</a:t>
            </a:r>
          </a:p>
          <a:p>
            <a:pPr>
              <a:lnSpc>
                <a:spcPct val="170000"/>
              </a:lnSpc>
              <a:buFont typeface="Arial" panose="020B0604020202020204" pitchFamily="34" charset="0"/>
              <a:buChar char="•"/>
              <a:defRPr/>
            </a:pPr>
            <a:r>
              <a:rPr lang="en-US" sz="2400" b="1" dirty="0" err="1">
                <a:solidFill>
                  <a:schemeClr val="tx1"/>
                </a:solidFill>
                <a:latin typeface="Arial"/>
              </a:rPr>
              <a:t>whoami</a:t>
            </a:r>
            <a:r>
              <a:rPr lang="en-US" sz="2400" dirty="0">
                <a:solidFill>
                  <a:schemeClr val="tx1"/>
                </a:solidFill>
                <a:latin typeface="Arial"/>
              </a:rPr>
              <a:t> - who you are logged in as</a:t>
            </a:r>
          </a:p>
          <a:p>
            <a:pPr>
              <a:lnSpc>
                <a:spcPct val="170000"/>
              </a:lnSpc>
              <a:buFont typeface="Arial" panose="020B0604020202020204" pitchFamily="34" charset="0"/>
              <a:buChar char="•"/>
              <a:defRPr/>
            </a:pPr>
            <a:r>
              <a:rPr lang="en-US" sz="2400" b="1" dirty="0" err="1">
                <a:solidFill>
                  <a:schemeClr val="tx1"/>
                </a:solidFill>
                <a:latin typeface="Arial"/>
              </a:rPr>
              <a:t>uname</a:t>
            </a:r>
            <a:r>
              <a:rPr lang="en-US" sz="2400" dirty="0">
                <a:solidFill>
                  <a:schemeClr val="tx1"/>
                </a:solidFill>
                <a:latin typeface="Arial"/>
              </a:rPr>
              <a:t> </a:t>
            </a:r>
            <a:r>
              <a:rPr lang="en-US" sz="2400" b="1" dirty="0">
                <a:solidFill>
                  <a:schemeClr val="tx1"/>
                </a:solidFill>
                <a:latin typeface="Arial"/>
              </a:rPr>
              <a:t>-a </a:t>
            </a:r>
            <a:r>
              <a:rPr lang="en-US" sz="2400" dirty="0">
                <a:solidFill>
                  <a:schemeClr val="tx1"/>
                </a:solidFill>
                <a:latin typeface="Arial"/>
              </a:rPr>
              <a:t>-show kernel information</a:t>
            </a:r>
          </a:p>
          <a:p>
            <a:pPr>
              <a:lnSpc>
                <a:spcPct val="170000"/>
              </a:lnSpc>
              <a:buFont typeface="Arial" panose="020B0604020202020204" pitchFamily="34" charset="0"/>
              <a:buChar char="•"/>
              <a:defRPr/>
            </a:pPr>
            <a:r>
              <a:rPr lang="en-US" sz="2400" b="1" dirty="0" err="1">
                <a:solidFill>
                  <a:schemeClr val="tx1"/>
                </a:solidFill>
                <a:latin typeface="Arial"/>
              </a:rPr>
              <a:t>uname</a:t>
            </a:r>
            <a:r>
              <a:rPr lang="en-US" sz="2400" b="1" dirty="0">
                <a:solidFill>
                  <a:schemeClr val="tx1"/>
                </a:solidFill>
                <a:latin typeface="Arial"/>
              </a:rPr>
              <a:t> -r </a:t>
            </a:r>
            <a:r>
              <a:rPr lang="en-US" sz="2400" dirty="0">
                <a:solidFill>
                  <a:schemeClr val="tx1"/>
                </a:solidFill>
                <a:latin typeface="Arial"/>
              </a:rPr>
              <a:t>-show kernel </a:t>
            </a:r>
            <a:r>
              <a:rPr lang="en-US" sz="2400" dirty="0" smtClean="0">
                <a:solidFill>
                  <a:schemeClr val="tx1"/>
                </a:solidFill>
                <a:latin typeface="Arial"/>
              </a:rPr>
              <a:t>version</a:t>
            </a:r>
            <a:endParaRPr lang="en-US" sz="2400" dirty="0">
              <a:solidFill>
                <a:schemeClr val="tx1"/>
              </a:solidFill>
              <a:latin typeface="Arial"/>
            </a:endParaRPr>
          </a:p>
        </p:txBody>
      </p:sp>
      <p:sp>
        <p:nvSpPr>
          <p:cNvPr id="7" name="Text Placeholder 2">
            <a:extLst>
              <a:ext uri="{FF2B5EF4-FFF2-40B4-BE49-F238E27FC236}">
                <a16:creationId xmlns="" xmlns:a16="http://schemas.microsoft.com/office/drawing/2014/main" id="{AC1E1751-6318-4771-AFFD-F71FC2DDB2AC}"/>
              </a:ext>
            </a:extLst>
          </p:cNvPr>
          <p:cNvSpPr txBox="1">
            <a:spLocks/>
          </p:cNvSpPr>
          <p:nvPr/>
        </p:nvSpPr>
        <p:spPr>
          <a:xfrm>
            <a:off x="5652447" y="1129438"/>
            <a:ext cx="6105963" cy="5360987"/>
          </a:xfrm>
          <a:prstGeom prst="rect">
            <a:avLst/>
          </a:prstGeom>
        </p:spPr>
        <p:txBody>
          <a:bodyPr>
            <a:normAutofit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70000"/>
              </a:lnSpc>
              <a:buFont typeface="Arial" panose="020B0604020202020204" pitchFamily="34" charset="0"/>
              <a:buChar char="•"/>
              <a:defRPr/>
            </a:pPr>
            <a:r>
              <a:rPr lang="en-US" sz="2400" b="1" dirty="0">
                <a:solidFill>
                  <a:schemeClr val="tx1"/>
                </a:solidFill>
                <a:latin typeface="Arial"/>
              </a:rPr>
              <a:t>free</a:t>
            </a:r>
            <a:r>
              <a:rPr lang="en-US" sz="2400" dirty="0">
                <a:solidFill>
                  <a:schemeClr val="tx1"/>
                </a:solidFill>
                <a:latin typeface="Arial"/>
              </a:rPr>
              <a:t> - show memory </a:t>
            </a:r>
            <a:r>
              <a:rPr lang="en-US" sz="2400" dirty="0" smtClean="0">
                <a:solidFill>
                  <a:schemeClr val="tx1"/>
                </a:solidFill>
                <a:latin typeface="Arial"/>
              </a:rPr>
              <a:t>information</a:t>
            </a:r>
          </a:p>
          <a:p>
            <a:pPr>
              <a:lnSpc>
                <a:spcPct val="170000"/>
              </a:lnSpc>
              <a:buFont typeface="Arial" panose="020B0604020202020204" pitchFamily="34" charset="0"/>
              <a:buChar char="•"/>
              <a:defRPr/>
            </a:pPr>
            <a:r>
              <a:rPr lang="en-US" sz="2400" b="1" dirty="0" smtClean="0">
                <a:solidFill>
                  <a:schemeClr val="tx1"/>
                </a:solidFill>
                <a:latin typeface="Arial"/>
              </a:rPr>
              <a:t>mount</a:t>
            </a:r>
            <a:r>
              <a:rPr lang="en-US" sz="2400" dirty="0" smtClean="0">
                <a:solidFill>
                  <a:schemeClr val="tx1"/>
                </a:solidFill>
                <a:latin typeface="Arial"/>
              </a:rPr>
              <a:t> </a:t>
            </a:r>
            <a:r>
              <a:rPr lang="en-US" sz="2400" dirty="0">
                <a:solidFill>
                  <a:schemeClr val="tx1"/>
                </a:solidFill>
                <a:latin typeface="Arial"/>
              </a:rPr>
              <a:t>- mount a </a:t>
            </a:r>
            <a:r>
              <a:rPr lang="en-US" sz="2400" dirty="0" smtClean="0">
                <a:solidFill>
                  <a:schemeClr val="tx1"/>
                </a:solidFill>
                <a:latin typeface="Arial"/>
              </a:rPr>
              <a:t>filesystem</a:t>
            </a:r>
          </a:p>
          <a:p>
            <a:pPr>
              <a:lnSpc>
                <a:spcPct val="170000"/>
              </a:lnSpc>
              <a:buFont typeface="Arial" panose="020B0604020202020204" pitchFamily="34" charset="0"/>
              <a:buChar char="•"/>
              <a:defRPr/>
            </a:pPr>
            <a:r>
              <a:rPr lang="en-US" sz="2400" b="1" dirty="0" err="1" smtClean="0">
                <a:solidFill>
                  <a:schemeClr val="tx1"/>
                </a:solidFill>
                <a:latin typeface="Arial"/>
              </a:rPr>
              <a:t>umount</a:t>
            </a:r>
            <a:r>
              <a:rPr lang="en-US" sz="2400" dirty="0" smtClean="0">
                <a:solidFill>
                  <a:schemeClr val="tx1"/>
                </a:solidFill>
                <a:latin typeface="Arial"/>
              </a:rPr>
              <a:t> – un mount </a:t>
            </a:r>
            <a:r>
              <a:rPr lang="en-US" sz="2400" dirty="0">
                <a:solidFill>
                  <a:schemeClr val="tx1"/>
                </a:solidFill>
                <a:latin typeface="Arial"/>
              </a:rPr>
              <a:t>a filesystem</a:t>
            </a:r>
          </a:p>
          <a:p>
            <a:pPr>
              <a:lnSpc>
                <a:spcPct val="170000"/>
              </a:lnSpc>
              <a:buFont typeface="Arial" panose="020B0604020202020204" pitchFamily="34" charset="0"/>
              <a:buChar char="•"/>
              <a:defRPr/>
            </a:pPr>
            <a:r>
              <a:rPr lang="en-US" sz="2400" b="1" dirty="0" err="1">
                <a:solidFill>
                  <a:schemeClr val="tx1"/>
                </a:solidFill>
                <a:latin typeface="Arial"/>
              </a:rPr>
              <a:t>ps</a:t>
            </a:r>
            <a:r>
              <a:rPr lang="en-US" sz="2400" dirty="0">
                <a:solidFill>
                  <a:schemeClr val="tx1"/>
                </a:solidFill>
                <a:latin typeface="Arial"/>
              </a:rPr>
              <a:t> - display all currently active processes</a:t>
            </a:r>
          </a:p>
          <a:p>
            <a:pPr>
              <a:lnSpc>
                <a:spcPct val="170000"/>
              </a:lnSpc>
              <a:buFont typeface="Arial" panose="020B0604020202020204" pitchFamily="34" charset="0"/>
              <a:buChar char="•"/>
              <a:defRPr/>
            </a:pPr>
            <a:r>
              <a:rPr lang="en-US" sz="2400" b="1" dirty="0">
                <a:solidFill>
                  <a:schemeClr val="tx1"/>
                </a:solidFill>
                <a:latin typeface="Arial"/>
              </a:rPr>
              <a:t>top</a:t>
            </a:r>
            <a:r>
              <a:rPr lang="en-US" sz="2400" dirty="0">
                <a:solidFill>
                  <a:schemeClr val="tx1"/>
                </a:solidFill>
                <a:latin typeface="Arial"/>
              </a:rPr>
              <a:t> - display all running </a:t>
            </a:r>
            <a:r>
              <a:rPr lang="en-US" sz="2400" dirty="0" smtClean="0">
                <a:solidFill>
                  <a:schemeClr val="tx1"/>
                </a:solidFill>
                <a:latin typeface="Arial"/>
              </a:rPr>
              <a:t>processes</a:t>
            </a:r>
          </a:p>
          <a:p>
            <a:pPr>
              <a:lnSpc>
                <a:spcPct val="170000"/>
              </a:lnSpc>
              <a:buFont typeface="Arial" panose="020B0604020202020204" pitchFamily="34" charset="0"/>
              <a:buChar char="•"/>
              <a:defRPr/>
            </a:pPr>
            <a:r>
              <a:rPr lang="en-US" sz="2400" b="1" dirty="0" err="1">
                <a:solidFill>
                  <a:schemeClr val="tx1"/>
                </a:solidFill>
                <a:latin typeface="Arial"/>
              </a:rPr>
              <a:t>h</a:t>
            </a:r>
            <a:r>
              <a:rPr lang="en-US" sz="2400" b="1" dirty="0" err="1" smtClean="0">
                <a:solidFill>
                  <a:schemeClr val="tx1"/>
                </a:solidFill>
                <a:latin typeface="Arial"/>
              </a:rPr>
              <a:t>top</a:t>
            </a:r>
            <a:r>
              <a:rPr lang="en-US" sz="2400" dirty="0" smtClean="0">
                <a:solidFill>
                  <a:schemeClr val="tx1"/>
                </a:solidFill>
                <a:latin typeface="Arial"/>
              </a:rPr>
              <a:t> </a:t>
            </a:r>
            <a:r>
              <a:rPr lang="en-US" sz="2400" dirty="0">
                <a:solidFill>
                  <a:schemeClr val="tx1"/>
                </a:solidFill>
                <a:latin typeface="Arial"/>
              </a:rPr>
              <a:t>- interactive process viewer</a:t>
            </a:r>
          </a:p>
          <a:p>
            <a:pPr>
              <a:lnSpc>
                <a:spcPct val="170000"/>
              </a:lnSpc>
              <a:buFont typeface="Arial" panose="020B0604020202020204" pitchFamily="34" charset="0"/>
              <a:buChar char="•"/>
              <a:defRPr/>
            </a:pPr>
            <a:r>
              <a:rPr lang="en-US" sz="2400" b="1" dirty="0">
                <a:solidFill>
                  <a:schemeClr val="tx1"/>
                </a:solidFill>
                <a:latin typeface="Arial"/>
              </a:rPr>
              <a:t>kill </a:t>
            </a:r>
            <a:r>
              <a:rPr lang="en-US" sz="2400" b="1" dirty="0" err="1">
                <a:solidFill>
                  <a:schemeClr val="tx1"/>
                </a:solidFill>
                <a:latin typeface="Arial"/>
              </a:rPr>
              <a:t>pid</a:t>
            </a:r>
            <a:r>
              <a:rPr lang="en-US" sz="2400" b="1" dirty="0">
                <a:solidFill>
                  <a:schemeClr val="tx1"/>
                </a:solidFill>
                <a:latin typeface="Arial"/>
              </a:rPr>
              <a:t> </a:t>
            </a:r>
            <a:r>
              <a:rPr lang="en-US" sz="2400" dirty="0">
                <a:solidFill>
                  <a:schemeClr val="tx1"/>
                </a:solidFill>
                <a:latin typeface="Arial"/>
              </a:rPr>
              <a:t>- kill process id </a:t>
            </a:r>
            <a:r>
              <a:rPr lang="en-US" sz="2400" dirty="0" err="1">
                <a:solidFill>
                  <a:schemeClr val="tx1"/>
                </a:solidFill>
                <a:latin typeface="Arial"/>
              </a:rPr>
              <a:t>pid</a:t>
            </a:r>
            <a:endParaRPr lang="en-US" sz="2400" dirty="0">
              <a:solidFill>
                <a:schemeClr val="tx1"/>
              </a:solidFill>
              <a:latin typeface="Arial"/>
            </a:endParaRPr>
          </a:p>
          <a:p>
            <a:pPr>
              <a:lnSpc>
                <a:spcPct val="170000"/>
              </a:lnSpc>
              <a:buFont typeface="Arial" panose="020B0604020202020204" pitchFamily="34" charset="0"/>
              <a:buChar char="•"/>
              <a:defRPr/>
            </a:pPr>
            <a:r>
              <a:rPr lang="en-US" sz="2400" dirty="0">
                <a:solidFill>
                  <a:schemeClr val="tx1"/>
                </a:solidFill>
                <a:latin typeface="Arial"/>
              </a:rPr>
              <a:t>background and foreground processes</a:t>
            </a:r>
            <a:endParaRPr lang="en-IN" sz="2400" dirty="0">
              <a:solidFill>
                <a:schemeClr val="tx1"/>
              </a:solidFill>
              <a:latin typeface="Arial"/>
            </a:endParaRPr>
          </a:p>
        </p:txBody>
      </p:sp>
    </p:spTree>
    <p:extLst>
      <p:ext uri="{BB962C8B-B14F-4D97-AF65-F5344CB8AC3E}">
        <p14:creationId xmlns:p14="http://schemas.microsoft.com/office/powerpoint/2010/main" val="31921551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A8B23B-7329-4FB1-BB13-0207DA5FA97E}"/>
              </a:ext>
            </a:extLst>
          </p:cNvPr>
          <p:cNvSpPr>
            <a:spLocks noGrp="1"/>
          </p:cNvSpPr>
          <p:nvPr>
            <p:ph type="title"/>
          </p:nvPr>
        </p:nvSpPr>
        <p:spPr>
          <a:xfrm>
            <a:off x="155812" y="187705"/>
            <a:ext cx="10515600" cy="740344"/>
          </a:xfrm>
        </p:spPr>
        <p:txBody>
          <a:bodyPr>
            <a:normAutofit/>
          </a:bodyPr>
          <a:lstStyle/>
          <a:p>
            <a:pPr marL="231775" lvl="0" indent="-231775" defTabSz="457200">
              <a:lnSpc>
                <a:spcPct val="100000"/>
              </a:lnSpc>
            </a:pPr>
            <a:r>
              <a:rPr lang="en-US" sz="3000" b="1" dirty="0" smtClean="0">
                <a:latin typeface="Arial"/>
                <a:ea typeface="+mn-ea"/>
                <a:cs typeface="Arial"/>
              </a:rPr>
              <a:t>UNIX File Types </a:t>
            </a:r>
            <a:endParaRPr lang="en-IN" dirty="0"/>
          </a:p>
        </p:txBody>
      </p:sp>
      <p:sp>
        <p:nvSpPr>
          <p:cNvPr id="6" name="Slide Number Placeholder 5">
            <a:extLst>
              <a:ext uri="{FF2B5EF4-FFF2-40B4-BE49-F238E27FC236}">
                <a16:creationId xmlns="" xmlns:a16="http://schemas.microsoft.com/office/drawing/2014/main" id="{3A01C4E4-E87B-44AE-9535-721E8F78B18C}"/>
              </a:ext>
            </a:extLst>
          </p:cNvPr>
          <p:cNvSpPr>
            <a:spLocks noGrp="1"/>
          </p:cNvSpPr>
          <p:nvPr>
            <p:ph type="sldNum" sz="quarter" idx="12"/>
          </p:nvPr>
        </p:nvSpPr>
        <p:spPr/>
        <p:txBody>
          <a:bodyPr/>
          <a:lstStyle/>
          <a:p>
            <a:fld id="{141F685C-1888-4873-A039-0EDFAC3C950D}" type="slidenum">
              <a:rPr lang="en-IN" smtClean="0"/>
              <a:t>8</a:t>
            </a:fld>
            <a:endParaRPr lang="en-IN"/>
          </a:p>
        </p:txBody>
      </p:sp>
      <p:grpSp>
        <p:nvGrpSpPr>
          <p:cNvPr id="7" name="Content Placeholder 3"/>
          <p:cNvGrpSpPr>
            <a:grpSpLocks/>
          </p:cNvGrpSpPr>
          <p:nvPr/>
        </p:nvGrpSpPr>
        <p:grpSpPr bwMode="auto">
          <a:xfrm>
            <a:off x="889658" y="1189355"/>
            <a:ext cx="10953598" cy="5532120"/>
            <a:chOff x="96" y="1298"/>
            <a:chExt cx="4464" cy="2016"/>
          </a:xfrm>
        </p:grpSpPr>
        <p:cxnSp>
          <p:nvCxnSpPr>
            <p:cNvPr id="8" name="_s2052"/>
            <p:cNvCxnSpPr>
              <a:cxnSpLocks noChangeShapeType="1"/>
              <a:stCxn id="30" idx="0"/>
              <a:endCxn id="23" idx="2"/>
            </p:cNvCxnSpPr>
            <p:nvPr/>
          </p:nvCxnSpPr>
          <p:spPr bwMode="auto">
            <a:xfrm flipV="1">
              <a:off x="960" y="2450"/>
              <a:ext cx="144" cy="720"/>
            </a:xfrm>
            <a:prstGeom prst="bentConnector2">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9" name="_s2053"/>
            <p:cNvCxnSpPr>
              <a:cxnSpLocks noChangeShapeType="1"/>
              <a:stCxn id="29" idx="0"/>
              <a:endCxn id="23" idx="2"/>
            </p:cNvCxnSpPr>
            <p:nvPr/>
          </p:nvCxnSpPr>
          <p:spPr bwMode="auto">
            <a:xfrm flipV="1">
              <a:off x="960" y="2450"/>
              <a:ext cx="144" cy="288"/>
            </a:xfrm>
            <a:prstGeom prst="bentConnector2">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0" name="_s2054"/>
            <p:cNvCxnSpPr>
              <a:cxnSpLocks noChangeShapeType="1"/>
              <a:stCxn id="28" idx="4"/>
              <a:endCxn id="24" idx="2"/>
            </p:cNvCxnSpPr>
            <p:nvPr/>
          </p:nvCxnSpPr>
          <p:spPr bwMode="auto">
            <a:xfrm rot="10800000">
              <a:off x="2112" y="2450"/>
              <a:ext cx="144" cy="720"/>
            </a:xfrm>
            <a:prstGeom prst="bentConnector2">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1" name="_s2055"/>
            <p:cNvCxnSpPr>
              <a:cxnSpLocks noChangeShapeType="1"/>
              <a:stCxn id="27" idx="4"/>
              <a:endCxn id="24" idx="2"/>
            </p:cNvCxnSpPr>
            <p:nvPr/>
          </p:nvCxnSpPr>
          <p:spPr bwMode="auto">
            <a:xfrm rot="10800000">
              <a:off x="2112" y="2450"/>
              <a:ext cx="144" cy="288"/>
            </a:xfrm>
            <a:prstGeom prst="bentConnector2">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2" name="_s2056"/>
            <p:cNvCxnSpPr>
              <a:cxnSpLocks noChangeShapeType="1"/>
              <a:stCxn id="26" idx="6"/>
              <a:endCxn id="22" idx="2"/>
            </p:cNvCxnSpPr>
            <p:nvPr/>
          </p:nvCxnSpPr>
          <p:spPr bwMode="auto">
            <a:xfrm rot="5400000" flipH="1">
              <a:off x="3300" y="1334"/>
              <a:ext cx="144" cy="1512"/>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3" name="_s2057"/>
            <p:cNvCxnSpPr>
              <a:cxnSpLocks noChangeShapeType="1"/>
              <a:stCxn id="25" idx="6"/>
              <a:endCxn id="22" idx="2"/>
            </p:cNvCxnSpPr>
            <p:nvPr/>
          </p:nvCxnSpPr>
          <p:spPr bwMode="auto">
            <a:xfrm rot="5400000" flipH="1">
              <a:off x="2796" y="1838"/>
              <a:ext cx="144" cy="504"/>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4" name="_s2058"/>
            <p:cNvCxnSpPr>
              <a:cxnSpLocks noChangeShapeType="1"/>
              <a:stCxn id="24" idx="6"/>
              <a:endCxn id="22" idx="2"/>
            </p:cNvCxnSpPr>
            <p:nvPr/>
          </p:nvCxnSpPr>
          <p:spPr bwMode="auto">
            <a:xfrm rot="16200000">
              <a:off x="2292" y="1838"/>
              <a:ext cx="144" cy="504"/>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5" name="_s2059"/>
            <p:cNvCxnSpPr>
              <a:cxnSpLocks noChangeShapeType="1"/>
              <a:stCxn id="23" idx="6"/>
              <a:endCxn id="22" idx="2"/>
            </p:cNvCxnSpPr>
            <p:nvPr/>
          </p:nvCxnSpPr>
          <p:spPr bwMode="auto">
            <a:xfrm rot="16200000">
              <a:off x="1788" y="1334"/>
              <a:ext cx="144" cy="1512"/>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6" name="_s2060"/>
            <p:cNvCxnSpPr>
              <a:cxnSpLocks noChangeShapeType="1"/>
              <a:stCxn id="22" idx="6"/>
              <a:endCxn id="19" idx="2"/>
            </p:cNvCxnSpPr>
            <p:nvPr/>
          </p:nvCxnSpPr>
          <p:spPr bwMode="auto">
            <a:xfrm rot="5400000" flipH="1">
              <a:off x="2022" y="1136"/>
              <a:ext cx="144" cy="1044"/>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7" name="_s2061"/>
            <p:cNvCxnSpPr>
              <a:cxnSpLocks noChangeShapeType="1"/>
              <a:stCxn id="21" idx="6"/>
              <a:endCxn id="19" idx="2"/>
            </p:cNvCxnSpPr>
            <p:nvPr/>
          </p:nvCxnSpPr>
          <p:spPr bwMode="auto">
            <a:xfrm rot="16200000">
              <a:off x="1483" y="1640"/>
              <a:ext cx="144" cy="35"/>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8" name="_s2062"/>
            <p:cNvCxnSpPr>
              <a:cxnSpLocks noChangeShapeType="1"/>
              <a:stCxn id="20" idx="6"/>
              <a:endCxn id="19" idx="2"/>
            </p:cNvCxnSpPr>
            <p:nvPr/>
          </p:nvCxnSpPr>
          <p:spPr bwMode="auto">
            <a:xfrm rot="16200000">
              <a:off x="978" y="1136"/>
              <a:ext cx="144" cy="1044"/>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sp>
          <p:nvSpPr>
            <p:cNvPr id="19" name="_s2063"/>
            <p:cNvSpPr>
              <a:spLocks noChangeArrowheads="1"/>
            </p:cNvSpPr>
            <p:nvPr/>
          </p:nvSpPr>
          <p:spPr bwMode="auto">
            <a:xfrm>
              <a:off x="1107" y="1298"/>
              <a:ext cx="930" cy="288"/>
            </a:xfrm>
            <a:prstGeom prst="bevel">
              <a:avLst>
                <a:gd name="adj" fmla="val 12500"/>
              </a:avLst>
            </a:prstGeom>
            <a:gradFill rotWithShape="0">
              <a:gsLst>
                <a:gs pos="0">
                  <a:srgbClr val="00B0F0"/>
                </a:gs>
                <a:gs pos="50000">
                  <a:sysClr val="window" lastClr="FFFFFF"/>
                </a:gs>
                <a:gs pos="100000">
                  <a:srgbClr val="00B0F0"/>
                </a:gs>
              </a:gsLst>
              <a:lin ang="18900000" scaled="1"/>
            </a:gradFill>
            <a:ln w="3175">
              <a:solidFill>
                <a:srgbClr val="00B0F0"/>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File Types</a:t>
              </a:r>
            </a:p>
          </p:txBody>
        </p:sp>
        <p:sp>
          <p:nvSpPr>
            <p:cNvPr id="20" name="_s2064"/>
            <p:cNvSpPr>
              <a:spLocks noChangeArrowheads="1"/>
            </p:cNvSpPr>
            <p:nvPr/>
          </p:nvSpPr>
          <p:spPr bwMode="auto">
            <a:xfrm>
              <a:off x="96" y="1730"/>
              <a:ext cx="864" cy="288"/>
            </a:xfrm>
            <a:prstGeom prst="bevel">
              <a:avLst>
                <a:gd name="adj" fmla="val 12500"/>
              </a:avLst>
            </a:prstGeom>
            <a:solidFill>
              <a:schemeClr val="bg1">
                <a:lumMod val="95000"/>
              </a:schemeClr>
            </a:solidFill>
            <a:ln w="3175">
              <a:solidFill>
                <a:srgbClr val="39B3E9"/>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regular</a:t>
              </a:r>
            </a:p>
          </p:txBody>
        </p:sp>
        <p:sp>
          <p:nvSpPr>
            <p:cNvPr id="21" name="_s2065"/>
            <p:cNvSpPr>
              <a:spLocks noChangeArrowheads="1"/>
            </p:cNvSpPr>
            <p:nvPr/>
          </p:nvSpPr>
          <p:spPr bwMode="auto">
            <a:xfrm>
              <a:off x="1104" y="1730"/>
              <a:ext cx="864" cy="288"/>
            </a:xfrm>
            <a:prstGeom prst="bevel">
              <a:avLst>
                <a:gd name="adj" fmla="val 12500"/>
              </a:avLst>
            </a:prstGeom>
            <a:solidFill>
              <a:schemeClr val="accent1">
                <a:lumMod val="20000"/>
                <a:lumOff val="80000"/>
              </a:schemeClr>
            </a:solidFill>
            <a:ln w="3175">
              <a:solidFill>
                <a:srgbClr val="39B3E9"/>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Directory</a:t>
              </a:r>
            </a:p>
          </p:txBody>
        </p:sp>
        <p:sp>
          <p:nvSpPr>
            <p:cNvPr id="22" name="_s2066"/>
            <p:cNvSpPr>
              <a:spLocks noChangeArrowheads="1"/>
            </p:cNvSpPr>
            <p:nvPr/>
          </p:nvSpPr>
          <p:spPr bwMode="auto">
            <a:xfrm>
              <a:off x="2184" y="1730"/>
              <a:ext cx="864" cy="288"/>
            </a:xfrm>
            <a:prstGeom prst="bevel">
              <a:avLst>
                <a:gd name="adj" fmla="val 12500"/>
              </a:avLst>
            </a:prstGeom>
            <a:solidFill>
              <a:schemeClr val="bg2"/>
            </a:solidFill>
            <a:ln w="3175">
              <a:solidFill>
                <a:srgbClr val="39B3E9"/>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Special</a:t>
              </a:r>
            </a:p>
          </p:txBody>
        </p:sp>
        <p:sp>
          <p:nvSpPr>
            <p:cNvPr id="23" name="_s2067"/>
            <p:cNvSpPr>
              <a:spLocks noChangeArrowheads="1"/>
            </p:cNvSpPr>
            <p:nvPr/>
          </p:nvSpPr>
          <p:spPr bwMode="auto">
            <a:xfrm>
              <a:off x="672" y="2162"/>
              <a:ext cx="864" cy="288"/>
            </a:xfrm>
            <a:prstGeom prst="bevel">
              <a:avLst>
                <a:gd name="adj" fmla="val 12500"/>
              </a:avLst>
            </a:prstGeom>
            <a:solidFill>
              <a:schemeClr val="accent2">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Device</a:t>
              </a:r>
            </a:p>
          </p:txBody>
        </p:sp>
        <p:sp>
          <p:nvSpPr>
            <p:cNvPr id="24" name="_s2068"/>
            <p:cNvSpPr>
              <a:spLocks noChangeArrowheads="1"/>
            </p:cNvSpPr>
            <p:nvPr/>
          </p:nvSpPr>
          <p:spPr bwMode="auto">
            <a:xfrm>
              <a:off x="1680" y="2162"/>
              <a:ext cx="864" cy="288"/>
            </a:xfrm>
            <a:prstGeom prst="bevel">
              <a:avLst>
                <a:gd name="adj" fmla="val 12500"/>
              </a:avLst>
            </a:prstGeom>
            <a:solidFill>
              <a:schemeClr val="accent4">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Link </a:t>
              </a:r>
            </a:p>
          </p:txBody>
        </p:sp>
        <p:sp>
          <p:nvSpPr>
            <p:cNvPr id="25" name="_s2069"/>
            <p:cNvSpPr>
              <a:spLocks noChangeArrowheads="1"/>
            </p:cNvSpPr>
            <p:nvPr/>
          </p:nvSpPr>
          <p:spPr bwMode="auto">
            <a:xfrm>
              <a:off x="2688" y="2162"/>
              <a:ext cx="864" cy="288"/>
            </a:xfrm>
            <a:prstGeom prst="bevel">
              <a:avLst>
                <a:gd name="adj" fmla="val 12500"/>
              </a:avLst>
            </a:prstGeom>
            <a:solidFill>
              <a:schemeClr val="accent5">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Socket</a:t>
              </a:r>
            </a:p>
          </p:txBody>
        </p:sp>
        <p:sp>
          <p:nvSpPr>
            <p:cNvPr id="26" name="_s2070"/>
            <p:cNvSpPr>
              <a:spLocks noChangeArrowheads="1"/>
            </p:cNvSpPr>
            <p:nvPr/>
          </p:nvSpPr>
          <p:spPr bwMode="auto">
            <a:xfrm>
              <a:off x="3696" y="2162"/>
              <a:ext cx="864" cy="288"/>
            </a:xfrm>
            <a:prstGeom prst="bevel">
              <a:avLst>
                <a:gd name="adj" fmla="val 12500"/>
              </a:avLst>
            </a:prstGeom>
            <a:solidFill>
              <a:schemeClr val="accent5">
                <a:lumMod val="40000"/>
                <a:lumOff val="6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FIFO</a:t>
              </a:r>
            </a:p>
          </p:txBody>
        </p:sp>
        <p:sp>
          <p:nvSpPr>
            <p:cNvPr id="27" name="_s2071"/>
            <p:cNvSpPr>
              <a:spLocks noChangeArrowheads="1"/>
            </p:cNvSpPr>
            <p:nvPr/>
          </p:nvSpPr>
          <p:spPr bwMode="auto">
            <a:xfrm>
              <a:off x="2256" y="2594"/>
              <a:ext cx="864" cy="288"/>
            </a:xfrm>
            <a:prstGeom prst="bevel">
              <a:avLst>
                <a:gd name="adj" fmla="val 12500"/>
              </a:avLst>
            </a:prstGeom>
            <a:solidFill>
              <a:schemeClr val="accent4">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Soft</a:t>
              </a:r>
            </a:p>
          </p:txBody>
        </p:sp>
        <p:sp>
          <p:nvSpPr>
            <p:cNvPr id="28" name="_s2072"/>
            <p:cNvSpPr>
              <a:spLocks noChangeArrowheads="1"/>
            </p:cNvSpPr>
            <p:nvPr/>
          </p:nvSpPr>
          <p:spPr bwMode="auto">
            <a:xfrm>
              <a:off x="2256" y="3026"/>
              <a:ext cx="864" cy="288"/>
            </a:xfrm>
            <a:prstGeom prst="bevel">
              <a:avLst>
                <a:gd name="adj" fmla="val 12500"/>
              </a:avLst>
            </a:prstGeom>
            <a:solidFill>
              <a:schemeClr val="accent4">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Hard</a:t>
              </a:r>
            </a:p>
          </p:txBody>
        </p:sp>
        <p:sp>
          <p:nvSpPr>
            <p:cNvPr id="29" name="_s2073"/>
            <p:cNvSpPr>
              <a:spLocks noChangeArrowheads="1"/>
            </p:cNvSpPr>
            <p:nvPr/>
          </p:nvSpPr>
          <p:spPr bwMode="auto">
            <a:xfrm>
              <a:off x="96" y="2594"/>
              <a:ext cx="864" cy="288"/>
            </a:xfrm>
            <a:prstGeom prst="bevel">
              <a:avLst>
                <a:gd name="adj" fmla="val 12500"/>
              </a:avLst>
            </a:prstGeom>
            <a:solidFill>
              <a:schemeClr val="accent2">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Character</a:t>
              </a:r>
            </a:p>
          </p:txBody>
        </p:sp>
        <p:sp>
          <p:nvSpPr>
            <p:cNvPr id="30" name="_s2074"/>
            <p:cNvSpPr>
              <a:spLocks noChangeArrowheads="1"/>
            </p:cNvSpPr>
            <p:nvPr/>
          </p:nvSpPr>
          <p:spPr bwMode="auto">
            <a:xfrm>
              <a:off x="96" y="3026"/>
              <a:ext cx="864" cy="288"/>
            </a:xfrm>
            <a:prstGeom prst="bevel">
              <a:avLst>
                <a:gd name="adj" fmla="val 12500"/>
              </a:avLst>
            </a:prstGeom>
            <a:solidFill>
              <a:schemeClr val="accent2">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Block</a:t>
              </a:r>
            </a:p>
          </p:txBody>
        </p:sp>
      </p:grpSp>
    </p:spTree>
    <p:extLst>
      <p:ext uri="{BB962C8B-B14F-4D97-AF65-F5344CB8AC3E}">
        <p14:creationId xmlns:p14="http://schemas.microsoft.com/office/powerpoint/2010/main" val="2421933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A8B23B-7329-4FB1-BB13-0207DA5FA97E}"/>
              </a:ext>
            </a:extLst>
          </p:cNvPr>
          <p:cNvSpPr>
            <a:spLocks noGrp="1"/>
          </p:cNvSpPr>
          <p:nvPr>
            <p:ph type="title"/>
          </p:nvPr>
        </p:nvSpPr>
        <p:spPr>
          <a:xfrm>
            <a:off x="155812" y="187705"/>
            <a:ext cx="10515600" cy="740344"/>
          </a:xfrm>
        </p:spPr>
        <p:txBody>
          <a:bodyPr>
            <a:normAutofit/>
          </a:bodyPr>
          <a:lstStyle/>
          <a:p>
            <a:pPr marL="231775" lvl="0" indent="-231775" defTabSz="457200">
              <a:lnSpc>
                <a:spcPct val="100000"/>
              </a:lnSpc>
            </a:pPr>
            <a:r>
              <a:rPr lang="en-US" sz="3000" b="1" dirty="0">
                <a:latin typeface="Arial"/>
                <a:ea typeface="+mn-ea"/>
                <a:cs typeface="Arial"/>
              </a:rPr>
              <a:t>Shell Scripting </a:t>
            </a:r>
            <a:endParaRPr lang="en-IN" dirty="0"/>
          </a:p>
        </p:txBody>
      </p:sp>
      <p:sp>
        <p:nvSpPr>
          <p:cNvPr id="4" name="Text Placeholder 2">
            <a:extLst>
              <a:ext uri="{FF2B5EF4-FFF2-40B4-BE49-F238E27FC236}">
                <a16:creationId xmlns="" xmlns:a16="http://schemas.microsoft.com/office/drawing/2014/main" id="{AC1E1751-6318-4771-AFFD-F71FC2DDB2AC}"/>
              </a:ext>
            </a:extLst>
          </p:cNvPr>
          <p:cNvSpPr txBox="1">
            <a:spLocks/>
          </p:cNvSpPr>
          <p:nvPr/>
        </p:nvSpPr>
        <p:spPr>
          <a:xfrm>
            <a:off x="457200" y="1360488"/>
            <a:ext cx="11416352" cy="5360987"/>
          </a:xfrm>
          <a:prstGeom prst="rect">
            <a:avLst/>
          </a:prstGeom>
        </p:spPr>
        <p:txBody>
          <a:bodyPr>
            <a:normAutofit fontScale="92500"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r>
              <a:rPr kumimoji="0" lang="en-IN" sz="2400" b="0" i="0" u="none" strike="noStrike" kern="1200" cap="none" spc="0" normalizeH="0" baseline="0" noProof="0" dirty="0">
                <a:ln>
                  <a:noFill/>
                </a:ln>
                <a:solidFill>
                  <a:schemeClr val="tx1"/>
                </a:solidFill>
                <a:effectLst/>
                <a:uLnTx/>
                <a:uFillTx/>
                <a:latin typeface="Arial"/>
                <a:ea typeface="+mn-ea"/>
                <a:cs typeface="Arial"/>
              </a:rPr>
              <a:t>A Unix shell is a command language interpreter, the primary purpose of which is to translate command lines typed at a terminal into system actions. </a:t>
            </a:r>
          </a:p>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r>
              <a:rPr kumimoji="0" lang="en-IN" sz="2400" b="0" i="0" u="none" strike="noStrike" kern="1200" cap="none" spc="0" normalizeH="0" baseline="0" noProof="0" dirty="0">
                <a:ln>
                  <a:noFill/>
                </a:ln>
                <a:solidFill>
                  <a:schemeClr val="tx1"/>
                </a:solidFill>
                <a:effectLst/>
                <a:uLnTx/>
                <a:uFillTx/>
                <a:latin typeface="Arial"/>
                <a:ea typeface="+mn-ea"/>
                <a:cs typeface="Arial"/>
              </a:rPr>
              <a:t>The shell itself is a program through which other programs are invoked.</a:t>
            </a:r>
          </a:p>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r>
              <a:rPr kumimoji="0" lang="en-IN" sz="2400" b="0" i="0" u="none" strike="noStrike" kern="1200" cap="none" spc="0" normalizeH="0" baseline="0" noProof="0" dirty="0">
                <a:ln>
                  <a:noFill/>
                </a:ln>
                <a:solidFill>
                  <a:schemeClr val="tx1"/>
                </a:solidFill>
                <a:effectLst/>
                <a:uLnTx/>
                <a:uFillTx/>
                <a:latin typeface="Arial"/>
                <a:ea typeface="+mn-ea"/>
                <a:cs typeface="Arial"/>
              </a:rPr>
              <a:t>One handy thing you can do with the shell is to use standard UNIX commands as building blocks to create your own new commands. </a:t>
            </a:r>
          </a:p>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r>
              <a:rPr kumimoji="0" lang="en-IN" sz="2400" b="0" i="0" u="none" strike="noStrike" kern="1200" cap="none" spc="0" normalizeH="0" baseline="0" noProof="0" dirty="0">
                <a:ln>
                  <a:noFill/>
                </a:ln>
                <a:solidFill>
                  <a:schemeClr val="tx1"/>
                </a:solidFill>
                <a:effectLst/>
                <a:uLnTx/>
                <a:uFillTx/>
                <a:latin typeface="Arial"/>
                <a:ea typeface="+mn-ea"/>
                <a:cs typeface="Arial"/>
              </a:rPr>
              <a:t>To do this, you write a `shell script', which can contain a number of commands, and then the file can be executed as one command.</a:t>
            </a:r>
          </a:p>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r>
              <a:rPr kumimoji="0" lang="en-IN" sz="2400" b="0" i="0" u="none" strike="noStrike" kern="1200" cap="none" spc="0" normalizeH="0" baseline="0" noProof="0" dirty="0">
                <a:ln>
                  <a:noFill/>
                </a:ln>
                <a:solidFill>
                  <a:schemeClr val="tx1"/>
                </a:solidFill>
                <a:effectLst/>
                <a:uLnTx/>
                <a:uFillTx/>
                <a:latin typeface="Arial"/>
                <a:ea typeface="+mn-ea"/>
                <a:cs typeface="Arial"/>
              </a:rPr>
              <a:t>You can write shell script if you want to execute some automated, periodic and complex tasks. </a:t>
            </a:r>
          </a:p>
        </p:txBody>
      </p:sp>
      <p:sp>
        <p:nvSpPr>
          <p:cNvPr id="6" name="Slide Number Placeholder 5">
            <a:extLst>
              <a:ext uri="{FF2B5EF4-FFF2-40B4-BE49-F238E27FC236}">
                <a16:creationId xmlns="" xmlns:a16="http://schemas.microsoft.com/office/drawing/2014/main" id="{3A01C4E4-E87B-44AE-9535-721E8F78B18C}"/>
              </a:ext>
            </a:extLst>
          </p:cNvPr>
          <p:cNvSpPr>
            <a:spLocks noGrp="1"/>
          </p:cNvSpPr>
          <p:nvPr>
            <p:ph type="sldNum" sz="quarter" idx="12"/>
          </p:nvPr>
        </p:nvSpPr>
        <p:spPr/>
        <p:txBody>
          <a:bodyPr/>
          <a:lstStyle/>
          <a:p>
            <a:fld id="{141F685C-1888-4873-A039-0EDFAC3C950D}" type="slidenum">
              <a:rPr lang="en-IN" smtClean="0"/>
              <a:t>9</a:t>
            </a:fld>
            <a:endParaRPr lang="en-IN"/>
          </a:p>
        </p:txBody>
      </p:sp>
    </p:spTree>
    <p:extLst>
      <p:ext uri="{BB962C8B-B14F-4D97-AF65-F5344CB8AC3E}">
        <p14:creationId xmlns:p14="http://schemas.microsoft.com/office/powerpoint/2010/main" val="1313151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2600</TotalTime>
  <Words>3233</Words>
  <Application>Microsoft Office PowerPoint</Application>
  <PresentationFormat>Widescreen</PresentationFormat>
  <Paragraphs>525</Paragraphs>
  <Slides>36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SimSun</vt:lpstr>
      <vt:lpstr>Arial</vt:lpstr>
      <vt:lpstr>Calibri</vt:lpstr>
      <vt:lpstr>Calibri Light</vt:lpstr>
      <vt:lpstr>Times New Roman</vt:lpstr>
      <vt:lpstr>Wingdings</vt:lpstr>
      <vt:lpstr>Office Theme</vt:lpstr>
      <vt:lpstr>Linux Basics  and  Shell Scripting  Prof. B. Thangaraju</vt:lpstr>
      <vt:lpstr>PowerPoint Presentation</vt:lpstr>
      <vt:lpstr>Unix features</vt:lpstr>
      <vt:lpstr>Layered Architecture </vt:lpstr>
      <vt:lpstr>Basic Commands – $man man </vt:lpstr>
      <vt:lpstr>Basic Commands - $wheris, $which  </vt:lpstr>
      <vt:lpstr>Basic Commands </vt:lpstr>
      <vt:lpstr>UNIX File Types </vt:lpstr>
      <vt:lpstr>Shell Scripting </vt:lpstr>
      <vt:lpstr>Comparison of Different Shells</vt:lpstr>
      <vt:lpstr>Variable</vt:lpstr>
      <vt:lpstr>Environment Variable</vt:lpstr>
      <vt:lpstr>I/O Redirection</vt:lpstr>
      <vt:lpstr>Pipe</vt:lpstr>
      <vt:lpstr>Grep - Global Regular Expression Print</vt:lpstr>
      <vt:lpstr>Text Processing Tools</vt:lpstr>
      <vt:lpstr>Command Line Argument</vt:lpstr>
      <vt:lpstr>Language Constructs</vt:lpstr>
      <vt:lpstr>Conditional Statement</vt:lpstr>
      <vt:lpstr>if, elseif and else</vt:lpstr>
      <vt:lpstr>while loop</vt:lpstr>
      <vt:lpstr>for loop</vt:lpstr>
      <vt:lpstr>Switch – case : Decision Making</vt:lpstr>
      <vt:lpstr>Functions</vt:lpstr>
      <vt:lpstr>Function - Example</vt:lpstr>
      <vt:lpstr>PowerPoint Presentation</vt:lpstr>
      <vt:lpstr>Introduction</vt:lpstr>
      <vt:lpstr>SED - Examples</vt:lpstr>
      <vt:lpstr>SED - Examples</vt:lpstr>
      <vt:lpstr>AWK (Aho, Weinberger and Kernighan)</vt:lpstr>
      <vt:lpstr>AWK- Examples</vt:lpstr>
      <vt:lpstr>AWK- Examples</vt:lpstr>
      <vt:lpstr>Hands-on List</vt:lpstr>
      <vt:lpstr>Hands-on List</vt:lpstr>
      <vt:lpstr>Hands-on List </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Bash Shell Scripting</dc:title>
  <dc:creator>Prof. B THANGARAJU</dc:creator>
  <cp:lastModifiedBy>Thangaraj</cp:lastModifiedBy>
  <cp:revision>32</cp:revision>
  <dcterms:created xsi:type="dcterms:W3CDTF">2017-07-04T05:54:21Z</dcterms:created>
  <dcterms:modified xsi:type="dcterms:W3CDTF">2018-08-02T09:19:50Z</dcterms:modified>
</cp:coreProperties>
</file>