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9" r:id="rId4"/>
    <p:sldId id="270" r:id="rId5"/>
    <p:sldId id="271" r:id="rId6"/>
    <p:sldId id="272" r:id="rId7"/>
    <p:sldId id="273"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16B273-1BAA-47C8-9C7F-0AC15BA1F0E8}" type="datetimeFigureOut">
              <a:rPr lang="en-US" smtClean="0"/>
              <a:t>4/29/2016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2BB54E-3460-4C6A-9998-36C0436888CF}" type="slidenum">
              <a:rPr lang="en-US" smtClean="0"/>
              <a:t>‹#›</a:t>
            </a:fld>
            <a:endParaRPr lang="en-US"/>
          </a:p>
        </p:txBody>
      </p:sp>
    </p:spTree>
    <p:extLst>
      <p:ext uri="{BB962C8B-B14F-4D97-AF65-F5344CB8AC3E}">
        <p14:creationId xmlns:p14="http://schemas.microsoft.com/office/powerpoint/2010/main" val="2145840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Image </a:t>
            </a:r>
            <a:r>
              <a:rPr lang="en-US" dirty="0" err="1" smtClean="0"/>
              <a:t>src</a:t>
            </a:r>
            <a:r>
              <a:rPr lang="en-US" dirty="0" smtClean="0"/>
              <a:t> : http://www.journaldev.com/797/what-is-java-string-pool</a:t>
            </a:r>
          </a:p>
          <a:p>
            <a:endParaRPr lang="en-US" dirty="0"/>
          </a:p>
        </p:txBody>
      </p:sp>
      <p:sp>
        <p:nvSpPr>
          <p:cNvPr id="4" name="Slide Number Placeholder 3"/>
          <p:cNvSpPr>
            <a:spLocks noGrp="1"/>
          </p:cNvSpPr>
          <p:nvPr>
            <p:ph type="sldNum" sz="quarter" idx="10"/>
          </p:nvPr>
        </p:nvSpPr>
        <p:spPr/>
        <p:txBody>
          <a:bodyPr/>
          <a:lstStyle/>
          <a:p>
            <a:fld id="{6D2BB54E-3460-4C6A-9998-36C0436888CF}" type="slidenum">
              <a:rPr lang="en-US" smtClean="0"/>
              <a:t>3</a:t>
            </a:fld>
            <a:endParaRPr lang="en-US"/>
          </a:p>
        </p:txBody>
      </p:sp>
    </p:spTree>
    <p:extLst>
      <p:ext uri="{BB962C8B-B14F-4D97-AF65-F5344CB8AC3E}">
        <p14:creationId xmlns:p14="http://schemas.microsoft.com/office/powerpoint/2010/main" val="574370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B8AF2B-2811-4FBF-9C9E-AE306E46781D}"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CDC3C-22B6-4796-8A93-04C5C8988B22}" type="slidenum">
              <a:rPr lang="en-US" smtClean="0"/>
              <a:t>‹#›</a:t>
            </a:fld>
            <a:endParaRPr lang="en-US"/>
          </a:p>
        </p:txBody>
      </p:sp>
    </p:spTree>
    <p:extLst>
      <p:ext uri="{BB962C8B-B14F-4D97-AF65-F5344CB8AC3E}">
        <p14:creationId xmlns:p14="http://schemas.microsoft.com/office/powerpoint/2010/main" val="97134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B8AF2B-2811-4FBF-9C9E-AE306E46781D}"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CDC3C-22B6-4796-8A93-04C5C8988B22}" type="slidenum">
              <a:rPr lang="en-US" smtClean="0"/>
              <a:t>‹#›</a:t>
            </a:fld>
            <a:endParaRPr lang="en-US"/>
          </a:p>
        </p:txBody>
      </p:sp>
    </p:spTree>
    <p:extLst>
      <p:ext uri="{BB962C8B-B14F-4D97-AF65-F5344CB8AC3E}">
        <p14:creationId xmlns:p14="http://schemas.microsoft.com/office/powerpoint/2010/main" val="136831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B8AF2B-2811-4FBF-9C9E-AE306E46781D}"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CDC3C-22B6-4796-8A93-04C5C8988B22}" type="slidenum">
              <a:rPr lang="en-US" smtClean="0"/>
              <a:t>‹#›</a:t>
            </a:fld>
            <a:endParaRPr lang="en-US"/>
          </a:p>
        </p:txBody>
      </p:sp>
    </p:spTree>
    <p:extLst>
      <p:ext uri="{BB962C8B-B14F-4D97-AF65-F5344CB8AC3E}">
        <p14:creationId xmlns:p14="http://schemas.microsoft.com/office/powerpoint/2010/main" val="329240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B8AF2B-2811-4FBF-9C9E-AE306E46781D}"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CDC3C-22B6-4796-8A93-04C5C8988B22}" type="slidenum">
              <a:rPr lang="en-US" smtClean="0"/>
              <a:t>‹#›</a:t>
            </a:fld>
            <a:endParaRPr lang="en-US"/>
          </a:p>
        </p:txBody>
      </p:sp>
    </p:spTree>
    <p:extLst>
      <p:ext uri="{BB962C8B-B14F-4D97-AF65-F5344CB8AC3E}">
        <p14:creationId xmlns:p14="http://schemas.microsoft.com/office/powerpoint/2010/main" val="2264962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B8AF2B-2811-4FBF-9C9E-AE306E46781D}"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CDC3C-22B6-4796-8A93-04C5C8988B22}" type="slidenum">
              <a:rPr lang="en-US" smtClean="0"/>
              <a:t>‹#›</a:t>
            </a:fld>
            <a:endParaRPr lang="en-US"/>
          </a:p>
        </p:txBody>
      </p:sp>
    </p:spTree>
    <p:extLst>
      <p:ext uri="{BB962C8B-B14F-4D97-AF65-F5344CB8AC3E}">
        <p14:creationId xmlns:p14="http://schemas.microsoft.com/office/powerpoint/2010/main" val="1145728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B8AF2B-2811-4FBF-9C9E-AE306E46781D}" type="datetimeFigureOut">
              <a:rPr lang="en-US" smtClean="0"/>
              <a:t>4/29/2016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ECDC3C-22B6-4796-8A93-04C5C8988B22}" type="slidenum">
              <a:rPr lang="en-US" smtClean="0"/>
              <a:t>‹#›</a:t>
            </a:fld>
            <a:endParaRPr lang="en-US"/>
          </a:p>
        </p:txBody>
      </p:sp>
    </p:spTree>
    <p:extLst>
      <p:ext uri="{BB962C8B-B14F-4D97-AF65-F5344CB8AC3E}">
        <p14:creationId xmlns:p14="http://schemas.microsoft.com/office/powerpoint/2010/main" val="2296199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B8AF2B-2811-4FBF-9C9E-AE306E46781D}" type="datetimeFigureOut">
              <a:rPr lang="en-US" smtClean="0"/>
              <a:t>4/29/2016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ECDC3C-22B6-4796-8A93-04C5C8988B22}" type="slidenum">
              <a:rPr lang="en-US" smtClean="0"/>
              <a:t>‹#›</a:t>
            </a:fld>
            <a:endParaRPr lang="en-US"/>
          </a:p>
        </p:txBody>
      </p:sp>
    </p:spTree>
    <p:extLst>
      <p:ext uri="{BB962C8B-B14F-4D97-AF65-F5344CB8AC3E}">
        <p14:creationId xmlns:p14="http://schemas.microsoft.com/office/powerpoint/2010/main" val="2142136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B8AF2B-2811-4FBF-9C9E-AE306E46781D}" type="datetimeFigureOut">
              <a:rPr lang="en-US" smtClean="0"/>
              <a:t>4/29/2016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ECDC3C-22B6-4796-8A93-04C5C8988B22}" type="slidenum">
              <a:rPr lang="en-US" smtClean="0"/>
              <a:t>‹#›</a:t>
            </a:fld>
            <a:endParaRPr lang="en-US"/>
          </a:p>
        </p:txBody>
      </p:sp>
    </p:spTree>
    <p:extLst>
      <p:ext uri="{BB962C8B-B14F-4D97-AF65-F5344CB8AC3E}">
        <p14:creationId xmlns:p14="http://schemas.microsoft.com/office/powerpoint/2010/main" val="226091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8AF2B-2811-4FBF-9C9E-AE306E46781D}" type="datetimeFigureOut">
              <a:rPr lang="en-US" smtClean="0"/>
              <a:t>4/29/2016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ECDC3C-22B6-4796-8A93-04C5C8988B22}" type="slidenum">
              <a:rPr lang="en-US" smtClean="0"/>
              <a:t>‹#›</a:t>
            </a:fld>
            <a:endParaRPr lang="en-US"/>
          </a:p>
        </p:txBody>
      </p:sp>
    </p:spTree>
    <p:extLst>
      <p:ext uri="{BB962C8B-B14F-4D97-AF65-F5344CB8AC3E}">
        <p14:creationId xmlns:p14="http://schemas.microsoft.com/office/powerpoint/2010/main" val="3304344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B8AF2B-2811-4FBF-9C9E-AE306E46781D}" type="datetimeFigureOut">
              <a:rPr lang="en-US" smtClean="0"/>
              <a:t>4/29/2016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ECDC3C-22B6-4796-8A93-04C5C8988B22}" type="slidenum">
              <a:rPr lang="en-US" smtClean="0"/>
              <a:t>‹#›</a:t>
            </a:fld>
            <a:endParaRPr lang="en-US"/>
          </a:p>
        </p:txBody>
      </p:sp>
    </p:spTree>
    <p:extLst>
      <p:ext uri="{BB962C8B-B14F-4D97-AF65-F5344CB8AC3E}">
        <p14:creationId xmlns:p14="http://schemas.microsoft.com/office/powerpoint/2010/main" val="730185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B8AF2B-2811-4FBF-9C9E-AE306E46781D}" type="datetimeFigureOut">
              <a:rPr lang="en-US" smtClean="0"/>
              <a:t>4/29/2016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ECDC3C-22B6-4796-8A93-04C5C8988B22}" type="slidenum">
              <a:rPr lang="en-US" smtClean="0"/>
              <a:t>‹#›</a:t>
            </a:fld>
            <a:endParaRPr lang="en-US"/>
          </a:p>
        </p:txBody>
      </p:sp>
    </p:spTree>
    <p:extLst>
      <p:ext uri="{BB962C8B-B14F-4D97-AF65-F5344CB8AC3E}">
        <p14:creationId xmlns:p14="http://schemas.microsoft.com/office/powerpoint/2010/main" val="794335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8AF2B-2811-4FBF-9C9E-AE306E46781D}" type="datetimeFigureOut">
              <a:rPr lang="en-US" smtClean="0"/>
              <a:t>4/29/2016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ECDC3C-22B6-4796-8A93-04C5C8988B22}" type="slidenum">
              <a:rPr lang="en-US" smtClean="0"/>
              <a:t>‹#›</a:t>
            </a:fld>
            <a:endParaRPr lang="en-US"/>
          </a:p>
        </p:txBody>
      </p:sp>
    </p:spTree>
    <p:extLst>
      <p:ext uri="{BB962C8B-B14F-4D97-AF65-F5344CB8AC3E}">
        <p14:creationId xmlns:p14="http://schemas.microsoft.com/office/powerpoint/2010/main" val="3391468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10035654" cy="2756848"/>
          </a:xfrm>
        </p:spPr>
        <p:txBody>
          <a:bodyPr>
            <a:normAutofit/>
          </a:bodyPr>
          <a:lstStyle/>
          <a:p>
            <a:r>
              <a:rPr lang="en-US" sz="4400" dirty="0" smtClean="0">
                <a:latin typeface="Tahoma" panose="020B0604030504040204" pitchFamily="34" charset="0"/>
                <a:ea typeface="Tahoma" panose="020B0604030504040204" pitchFamily="34" charset="0"/>
                <a:cs typeface="Tahoma" panose="020B0604030504040204" pitchFamily="34" charset="0"/>
              </a:rPr>
              <a:t>String ,</a:t>
            </a:r>
            <a:r>
              <a:rPr lang="en-US" sz="4400" dirty="0" err="1" smtClean="0">
                <a:latin typeface="Tahoma" panose="020B0604030504040204" pitchFamily="34" charset="0"/>
                <a:ea typeface="Tahoma" panose="020B0604030504040204" pitchFamily="34" charset="0"/>
                <a:cs typeface="Tahoma" panose="020B0604030504040204" pitchFamily="34" charset="0"/>
              </a:rPr>
              <a:t>StringBuffer</a:t>
            </a:r>
            <a:r>
              <a:rPr lang="en-US" sz="4400" dirty="0" smtClean="0">
                <a:latin typeface="Tahoma" panose="020B0604030504040204" pitchFamily="34" charset="0"/>
                <a:ea typeface="Tahoma" panose="020B0604030504040204" pitchFamily="34" charset="0"/>
                <a:cs typeface="Tahoma" panose="020B0604030504040204" pitchFamily="34" charset="0"/>
              </a:rPr>
              <a:t> and </a:t>
            </a:r>
            <a:r>
              <a:rPr lang="en-US" sz="4400" dirty="0" err="1" smtClean="0">
                <a:latin typeface="Tahoma" panose="020B0604030504040204" pitchFamily="34" charset="0"/>
                <a:ea typeface="Tahoma" panose="020B0604030504040204" pitchFamily="34" charset="0"/>
                <a:cs typeface="Tahoma" panose="020B0604030504040204" pitchFamily="34" charset="0"/>
              </a:rPr>
              <a:t>StringBuilder</a:t>
            </a:r>
            <a:endParaRPr lang="en-US" sz="4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02902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173"/>
          </a:xfrm>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String Class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961030" y="1248770"/>
            <a:ext cx="9984475" cy="5609230"/>
          </a:xfrm>
        </p:spPr>
        <p:txBody>
          <a:bodyPr>
            <a:normAutofit/>
          </a:bodyPr>
          <a:lstStyle/>
          <a:p>
            <a:r>
              <a:rPr lang="en-US" altLang="en-US" dirty="0">
                <a:latin typeface="Tahoma" panose="020B0604030504040204" pitchFamily="34" charset="0"/>
                <a:ea typeface="Tahoma" panose="020B0604030504040204" pitchFamily="34" charset="0"/>
                <a:cs typeface="Tahoma" panose="020B0604030504040204" pitchFamily="34" charset="0"/>
              </a:rPr>
              <a:t>Strings in java are immutable means once created they cannot be altered </a:t>
            </a:r>
          </a:p>
          <a:p>
            <a:r>
              <a:rPr lang="en-US" altLang="en-US" dirty="0">
                <a:latin typeface="Tahoma" panose="020B0604030504040204" pitchFamily="34" charset="0"/>
                <a:ea typeface="Tahoma" panose="020B0604030504040204" pitchFamily="34" charset="0"/>
                <a:cs typeface="Tahoma" panose="020B0604030504040204" pitchFamily="34" charset="0"/>
              </a:rPr>
              <a:t>If we alter that will lead to creation of new string object</a:t>
            </a:r>
          </a:p>
          <a:p>
            <a:r>
              <a:rPr lang="en-US" altLang="en-US" dirty="0">
                <a:latin typeface="Tahoma" panose="020B0604030504040204" pitchFamily="34" charset="0"/>
                <a:ea typeface="Tahoma" panose="020B0604030504040204" pitchFamily="34" charset="0"/>
                <a:cs typeface="Tahoma" panose="020B0604030504040204" pitchFamily="34" charset="0"/>
              </a:rPr>
              <a:t>All the string objects are stored in String pool in heap </a:t>
            </a:r>
            <a:r>
              <a:rPr lang="en-US" altLang="en-US" dirty="0" smtClean="0">
                <a:latin typeface="Tahoma" panose="020B0604030504040204" pitchFamily="34" charset="0"/>
                <a:ea typeface="Tahoma" panose="020B0604030504040204" pitchFamily="34" charset="0"/>
                <a:cs typeface="Tahoma" panose="020B0604030504040204" pitchFamily="34" charset="0"/>
              </a:rPr>
              <a:t>memory</a:t>
            </a:r>
          </a:p>
          <a:p>
            <a:r>
              <a:rPr lang="en-US" altLang="en-US" dirty="0" smtClean="0">
                <a:latin typeface="Tahoma" panose="020B0604030504040204" pitchFamily="34" charset="0"/>
                <a:ea typeface="Tahoma" panose="020B0604030504040204" pitchFamily="34" charset="0"/>
                <a:cs typeface="Tahoma" panose="020B0604030504040204" pitchFamily="34" charset="0"/>
              </a:rPr>
              <a:t>String pool is pool of strings stored on Java heap memory</a:t>
            </a:r>
            <a:endParaRPr lang="en-US" altLang="en-US" dirty="0">
              <a:latin typeface="Tahoma" panose="020B0604030504040204" pitchFamily="34" charset="0"/>
              <a:ea typeface="Tahoma" panose="020B0604030504040204" pitchFamily="34" charset="0"/>
              <a:cs typeface="Tahoma" panose="020B0604030504040204" pitchFamily="34" charset="0"/>
            </a:endParaRPr>
          </a:p>
          <a:p>
            <a:pPr lvl="1"/>
            <a:r>
              <a:rPr lang="en-US" altLang="en-US" sz="2800" dirty="0">
                <a:latin typeface="Tahoma" panose="020B0604030504040204" pitchFamily="34" charset="0"/>
                <a:ea typeface="Tahoma" panose="020B0604030504040204" pitchFamily="34" charset="0"/>
                <a:cs typeface="Tahoma" panose="020B0604030504040204" pitchFamily="34" charset="0"/>
              </a:rPr>
              <a:t>Strings are thread safe because they are immutable means two threads can not access the same string at a </a:t>
            </a:r>
            <a:r>
              <a:rPr lang="en-US" altLang="en-US" sz="2800" dirty="0" smtClean="0">
                <a:latin typeface="Tahoma" panose="020B0604030504040204" pitchFamily="34" charset="0"/>
                <a:ea typeface="Tahoma" panose="020B0604030504040204" pitchFamily="34" charset="0"/>
                <a:cs typeface="Tahoma" panose="020B0604030504040204" pitchFamily="34" charset="0"/>
              </a:rPr>
              <a:t>time</a:t>
            </a:r>
          </a:p>
          <a:p>
            <a:pPr marL="457200" lvl="1" indent="0">
              <a:buNone/>
            </a:pPr>
            <a:endParaRPr lang="en-US" altLang="en-US" sz="2800"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76469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173"/>
          </a:xfrm>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String Class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961030" y="1248770"/>
            <a:ext cx="9984475" cy="560923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String pool is a group of strings stored on java heap </a:t>
            </a:r>
            <a:r>
              <a:rPr lang="en-US" dirty="0" smtClean="0">
                <a:latin typeface="Tahoma" panose="020B0604030504040204" pitchFamily="34" charset="0"/>
                <a:ea typeface="Tahoma" panose="020B0604030504040204" pitchFamily="34" charset="0"/>
                <a:cs typeface="Tahoma" panose="020B0604030504040204" pitchFamily="34" charset="0"/>
              </a:rPr>
              <a:t>memory</a:t>
            </a:r>
          </a:p>
          <a:p>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8429" y="2071997"/>
            <a:ext cx="7500425" cy="4161194"/>
          </a:xfrm>
          <a:prstGeom prst="rect">
            <a:avLst/>
          </a:prstGeom>
        </p:spPr>
      </p:pic>
    </p:spTree>
    <p:extLst>
      <p:ext uri="{BB962C8B-B14F-4D97-AF65-F5344CB8AC3E}">
        <p14:creationId xmlns:p14="http://schemas.microsoft.com/office/powerpoint/2010/main" val="3408134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173"/>
          </a:xfrm>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String Class example</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961029" y="1248770"/>
            <a:ext cx="10175543" cy="5609230"/>
          </a:xfrm>
        </p:spPr>
        <p:txBody>
          <a:bodyPr>
            <a:normAutofit fontScale="92500" lnSpcReduction="10000"/>
          </a:bodyPr>
          <a:lstStyle/>
          <a:p>
            <a:pPr marL="457200" lvl="1" indent="0">
              <a:buNone/>
              <a:defRPr/>
            </a:pPr>
            <a:r>
              <a:rPr lang="en-US" dirty="0">
                <a:latin typeface="Courier New" panose="02070309020205020404" pitchFamily="49" charset="0"/>
                <a:cs typeface="Courier New" panose="02070309020205020404" pitchFamily="49" charset="0"/>
              </a:rPr>
              <a:t>String s1 = “Cat”</a:t>
            </a:r>
          </a:p>
          <a:p>
            <a:pPr marL="457200" lvl="1" indent="0">
              <a:buNone/>
              <a:defRPr/>
            </a:pPr>
            <a:r>
              <a:rPr lang="en-US" dirty="0">
                <a:latin typeface="Courier New" panose="02070309020205020404" pitchFamily="49" charset="0"/>
                <a:cs typeface="Courier New" panose="02070309020205020404" pitchFamily="49" charset="0"/>
              </a:rPr>
              <a:t>String s2 = “Cat”</a:t>
            </a:r>
          </a:p>
          <a:p>
            <a:pPr marL="457200" lvl="1" indent="0">
              <a:buNone/>
              <a:defRPr/>
            </a:pPr>
            <a:r>
              <a:rPr lang="en-US" dirty="0">
                <a:latin typeface="Courier New" panose="02070309020205020404" pitchFamily="49" charset="0"/>
                <a:cs typeface="Courier New" panose="02070309020205020404" pitchFamily="49" charset="0"/>
              </a:rPr>
              <a:t>String s3 = new String(“Hello”)</a:t>
            </a:r>
          </a:p>
          <a:p>
            <a:pPr fontAlgn="auto">
              <a:spcAft>
                <a:spcPts val="0"/>
              </a:spcAft>
              <a:defRPr/>
            </a:pPr>
            <a:r>
              <a:rPr lang="en-US" dirty="0">
                <a:latin typeface="Tahoma" panose="020B0604030504040204" pitchFamily="34" charset="0"/>
                <a:ea typeface="Tahoma" panose="020B0604030504040204" pitchFamily="34" charset="0"/>
                <a:cs typeface="Tahoma" panose="020B0604030504040204" pitchFamily="34" charset="0"/>
              </a:rPr>
              <a:t>The difference between above three statements is that, s1 and s2 are pointing to the same memory location i.e. the string pool. (Refer to the Diagram in previous slide)</a:t>
            </a:r>
          </a:p>
          <a:p>
            <a:pPr fontAlgn="auto">
              <a:spcAft>
                <a:spcPts val="0"/>
              </a:spcAft>
              <a:defRPr/>
            </a:pPr>
            <a:r>
              <a:rPr lang="en-US" dirty="0">
                <a:latin typeface="Tahoma" panose="020B0604030504040204" pitchFamily="34" charset="0"/>
                <a:ea typeface="Tahoma" panose="020B0604030504040204" pitchFamily="34" charset="0"/>
                <a:cs typeface="Tahoma" panose="020B0604030504040204" pitchFamily="34" charset="0"/>
              </a:rPr>
              <a:t>s3 is pointing to a memory location on the heap. Because using a new operator creates a memory location on the heap.</a:t>
            </a:r>
          </a:p>
          <a:p>
            <a:pPr fontAlgn="auto">
              <a:spcAft>
                <a:spcPts val="0"/>
              </a:spcAft>
              <a:defRPr/>
            </a:pPr>
            <a:r>
              <a:rPr lang="en-US" dirty="0">
                <a:latin typeface="Courier New" panose="02070309020205020404" pitchFamily="49" charset="0"/>
                <a:cs typeface="Courier New" panose="02070309020205020404" pitchFamily="49" charset="0"/>
              </a:rPr>
              <a:t>S1 =  s1+ “is rat” </a:t>
            </a:r>
            <a:r>
              <a:rPr lang="en-US" dirty="0" smtClean="0">
                <a:sym typeface="Wingdings" panose="05000000000000000000" pitchFamily="2" charset="2"/>
              </a:rPr>
              <a:t> </a:t>
            </a:r>
            <a:r>
              <a:rPr lang="en-US" dirty="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Creates </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 new string in the String pool</a:t>
            </a:r>
          </a:p>
          <a:p>
            <a:pPr fontAlgn="auto">
              <a:spcAft>
                <a:spcPts val="0"/>
              </a:spcAft>
              <a:defRPr/>
            </a:pPr>
            <a:r>
              <a:rPr lang="en-US" sz="3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Any alterations by adding characters/Strings to the existing string will leads to new string on heap and even concatenation of two strings leads to new string this is why String class is immutable in Java</a:t>
            </a:r>
            <a:endParaRPr lang="en-US" sz="3000" dirty="0">
              <a:latin typeface="Tahoma" panose="020B0604030504040204" pitchFamily="34" charset="0"/>
              <a:ea typeface="Tahoma" panose="020B0604030504040204" pitchFamily="34" charset="0"/>
              <a:cs typeface="Tahoma" panose="020B0604030504040204" pitchFamily="34" charset="0"/>
            </a:endParaRPr>
          </a:p>
          <a:p>
            <a:pPr fontAlgn="auto">
              <a:spcAft>
                <a:spcPts val="0"/>
              </a:spcAft>
              <a:defRPr/>
            </a:pPr>
            <a:endParaRPr lang="en-US" dirty="0"/>
          </a:p>
          <a:p>
            <a:pPr marL="457200" lvl="1" indent="0">
              <a:buNone/>
            </a:pPr>
            <a:endParaRPr lang="en-US" altLang="en-US" sz="2800"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4632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173"/>
          </a:xfrm>
        </p:spPr>
        <p:txBody>
          <a:bodyPr>
            <a:normAutofit/>
          </a:bodyPr>
          <a:lstStyle/>
          <a:p>
            <a:r>
              <a:rPr lang="en-US" dirty="0" err="1" smtClean="0">
                <a:latin typeface="Tahoma" panose="020B0604030504040204" pitchFamily="34" charset="0"/>
                <a:ea typeface="Tahoma" panose="020B0604030504040204" pitchFamily="34" charset="0"/>
                <a:cs typeface="Tahoma" panose="020B0604030504040204" pitchFamily="34" charset="0"/>
              </a:rPr>
              <a:t>StringBuffer</a:t>
            </a:r>
            <a:r>
              <a:rPr lang="en-US" dirty="0" smtClean="0">
                <a:latin typeface="Tahoma" panose="020B0604030504040204" pitchFamily="34" charset="0"/>
                <a:ea typeface="Tahoma" panose="020B0604030504040204" pitchFamily="34" charset="0"/>
                <a:cs typeface="Tahoma" panose="020B0604030504040204" pitchFamily="34" charset="0"/>
              </a:rPr>
              <a:t> Class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961030" y="1248770"/>
            <a:ext cx="10066361" cy="5220269"/>
          </a:xfrm>
        </p:spPr>
        <p:txBody>
          <a:bodyPr>
            <a:normAutofit/>
          </a:bodyPr>
          <a:lstStyle/>
          <a:p>
            <a:r>
              <a:rPr lang="en-US" sz="2600" dirty="0">
                <a:latin typeface="Tahoma" panose="020B0604030504040204" pitchFamily="34" charset="0"/>
                <a:ea typeface="Tahoma" panose="020B0604030504040204" pitchFamily="34" charset="0"/>
                <a:cs typeface="Tahoma" panose="020B0604030504040204" pitchFamily="34" charset="0"/>
              </a:rPr>
              <a:t>What if we need to modify our string variable without creating a new string on java heap</a:t>
            </a:r>
          </a:p>
          <a:p>
            <a:r>
              <a:rPr lang="en-US" sz="2600" dirty="0" err="1">
                <a:latin typeface="Tahoma" panose="020B0604030504040204" pitchFamily="34" charset="0"/>
                <a:ea typeface="Tahoma" panose="020B0604030504040204" pitchFamily="34" charset="0"/>
                <a:cs typeface="Tahoma" panose="020B0604030504040204" pitchFamily="34" charset="0"/>
              </a:rPr>
              <a:t>StringBuffer</a:t>
            </a:r>
            <a:r>
              <a:rPr lang="en-US" sz="2600" dirty="0">
                <a:latin typeface="Tahoma" panose="020B0604030504040204" pitchFamily="34" charset="0"/>
                <a:ea typeface="Tahoma" panose="020B0604030504040204" pitchFamily="34" charset="0"/>
                <a:cs typeface="Tahoma" panose="020B0604030504040204" pitchFamily="34" charset="0"/>
              </a:rPr>
              <a:t> is similar to String class but it is mutable, means we can alter the string once we created without creating a new </a:t>
            </a:r>
            <a:r>
              <a:rPr lang="en-US" sz="2600" dirty="0" smtClean="0">
                <a:latin typeface="Tahoma" panose="020B0604030504040204" pitchFamily="34" charset="0"/>
                <a:ea typeface="Tahoma" panose="020B0604030504040204" pitchFamily="34" charset="0"/>
                <a:cs typeface="Tahoma" panose="020B0604030504040204" pitchFamily="34" charset="0"/>
              </a:rPr>
              <a:t>String</a:t>
            </a:r>
          </a:p>
          <a:p>
            <a:pPr marL="0" indent="0">
              <a:buNone/>
            </a:pPr>
            <a:r>
              <a:rPr lang="en-US" sz="2200" dirty="0" err="1">
                <a:latin typeface="Courier New" panose="02070309020205020404" pitchFamily="49" charset="0"/>
                <a:cs typeface="Courier New" panose="02070309020205020404" pitchFamily="49" charset="0"/>
              </a:rPr>
              <a:t>StringBuffer</a:t>
            </a:r>
            <a:r>
              <a:rPr lang="en-US" sz="2200" dirty="0">
                <a:latin typeface="Courier New" panose="02070309020205020404" pitchFamily="49" charset="0"/>
                <a:cs typeface="Courier New" panose="02070309020205020404" pitchFamily="49" charset="0"/>
              </a:rPr>
              <a:t> s1 = new </a:t>
            </a:r>
            <a:r>
              <a:rPr lang="en-US" sz="2200" dirty="0" err="1">
                <a:latin typeface="Courier New" panose="02070309020205020404" pitchFamily="49" charset="0"/>
                <a:cs typeface="Courier New" panose="02070309020205020404" pitchFamily="49" charset="0"/>
              </a:rPr>
              <a:t>StringBuffer</a:t>
            </a:r>
            <a:r>
              <a:rPr lang="en-US" sz="2200" dirty="0">
                <a:latin typeface="Courier New" panose="02070309020205020404" pitchFamily="49" charset="0"/>
                <a:cs typeface="Courier New" panose="02070309020205020404" pitchFamily="49" charset="0"/>
              </a:rPr>
              <a:t>("Hello");</a:t>
            </a:r>
          </a:p>
          <a:p>
            <a:r>
              <a:rPr lang="en-US" dirty="0" err="1"/>
              <a:t>StringBuffer</a:t>
            </a:r>
            <a:r>
              <a:rPr lang="en-US" dirty="0"/>
              <a:t> has many utility methods that can be used to manipulate the string.</a:t>
            </a:r>
          </a:p>
          <a:p>
            <a:pPr lvl="1"/>
            <a:r>
              <a:rPr lang="en-US" sz="2200" dirty="0">
                <a:latin typeface="Courier New" panose="02070309020205020404" pitchFamily="49" charset="0"/>
                <a:cs typeface="Courier New" panose="02070309020205020404" pitchFamily="49" charset="0"/>
              </a:rPr>
              <a:t>append()</a:t>
            </a:r>
          </a:p>
          <a:p>
            <a:pPr lvl="1"/>
            <a:r>
              <a:rPr lang="en-US" sz="2200" dirty="0">
                <a:latin typeface="Courier New" panose="02070309020205020404" pitchFamily="49" charset="0"/>
                <a:cs typeface="Courier New" panose="02070309020205020404" pitchFamily="49" charset="0"/>
              </a:rPr>
              <a:t>delete()</a:t>
            </a:r>
          </a:p>
          <a:p>
            <a:pPr lvl="1"/>
            <a:r>
              <a:rPr lang="en-US" sz="2200" dirty="0">
                <a:latin typeface="Courier New" panose="02070309020205020404" pitchFamily="49" charset="0"/>
                <a:cs typeface="Courier New" panose="02070309020205020404" pitchFamily="49" charset="0"/>
              </a:rPr>
              <a:t>insert() </a:t>
            </a:r>
          </a:p>
          <a:p>
            <a:pPr lvl="1"/>
            <a:endParaRPr lang="en-US" sz="2200"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altLang="en-US" sz="2600" dirty="0">
              <a:latin typeface="Tahoma" panose="020B0604030504040204" pitchFamily="34" charset="0"/>
              <a:ea typeface="Tahoma" panose="020B0604030504040204" pitchFamily="34" charset="0"/>
              <a:cs typeface="Tahoma" panose="020B0604030504040204" pitchFamily="34" charset="0"/>
            </a:endParaRPr>
          </a:p>
          <a:p>
            <a:endParaRPr lang="en-US" sz="2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28512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82388"/>
          </a:xfrm>
        </p:spPr>
        <p:txBody>
          <a:bodyPr>
            <a:normAutofit fontScale="90000"/>
          </a:bodyPr>
          <a:lstStyle/>
          <a:p>
            <a:r>
              <a:rPr lang="en-US" dirty="0" err="1" smtClean="0">
                <a:latin typeface="Tahoma" panose="020B0604030504040204" pitchFamily="34" charset="0"/>
                <a:ea typeface="Tahoma" panose="020B0604030504040204" pitchFamily="34" charset="0"/>
                <a:cs typeface="Tahoma" panose="020B0604030504040204" pitchFamily="34" charset="0"/>
              </a:rPr>
              <a:t>StringBuffer</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Class</a:t>
            </a:r>
          </a:p>
        </p:txBody>
      </p:sp>
      <p:sp>
        <p:nvSpPr>
          <p:cNvPr id="3" name="Content Placeholder 2"/>
          <p:cNvSpPr>
            <a:spLocks noGrp="1"/>
          </p:cNvSpPr>
          <p:nvPr>
            <p:ph idx="1"/>
          </p:nvPr>
        </p:nvSpPr>
        <p:spPr>
          <a:xfrm>
            <a:off x="961030" y="791570"/>
            <a:ext cx="9984475" cy="6066430"/>
          </a:xfrm>
        </p:spPr>
        <p:txBody>
          <a:bodyPr>
            <a:normAutofit fontScale="92500" lnSpcReduction="10000"/>
          </a:bodyPr>
          <a:lstStyle/>
          <a:p>
            <a:r>
              <a:rPr lang="en-US" sz="2600" dirty="0">
                <a:latin typeface="Tahoma" panose="020B0604030504040204" pitchFamily="34" charset="0"/>
                <a:ea typeface="Tahoma" panose="020B0604030504040204" pitchFamily="34" charset="0"/>
                <a:cs typeface="Tahoma" panose="020B0604030504040204" pitchFamily="34" charset="0"/>
              </a:rPr>
              <a:t>In </a:t>
            </a:r>
            <a:r>
              <a:rPr lang="en-US" sz="2600" dirty="0" err="1">
                <a:latin typeface="Tahoma" panose="020B0604030504040204" pitchFamily="34" charset="0"/>
                <a:ea typeface="Tahoma" panose="020B0604030504040204" pitchFamily="34" charset="0"/>
                <a:cs typeface="Tahoma" panose="020B0604030504040204" pitchFamily="34" charset="0"/>
              </a:rPr>
              <a:t>additon</a:t>
            </a:r>
            <a:r>
              <a:rPr lang="en-US" sz="2600" dirty="0">
                <a:latin typeface="Tahoma" panose="020B0604030504040204" pitchFamily="34" charset="0"/>
                <a:ea typeface="Tahoma" panose="020B0604030504040204" pitchFamily="34" charset="0"/>
                <a:cs typeface="Tahoma" panose="020B0604030504040204" pitchFamily="34" charset="0"/>
              </a:rPr>
              <a:t> to above methods </a:t>
            </a:r>
            <a:r>
              <a:rPr lang="en-US" sz="2600" dirty="0" err="1">
                <a:latin typeface="Tahoma" panose="020B0604030504040204" pitchFamily="34" charset="0"/>
                <a:ea typeface="Tahoma" panose="020B0604030504040204" pitchFamily="34" charset="0"/>
                <a:cs typeface="Tahoma" panose="020B0604030504040204" pitchFamily="34" charset="0"/>
              </a:rPr>
              <a:t>StringBuffer</a:t>
            </a:r>
            <a:r>
              <a:rPr lang="en-US" sz="2600" dirty="0">
                <a:latin typeface="Tahoma" panose="020B0604030504040204" pitchFamily="34" charset="0"/>
                <a:ea typeface="Tahoma" panose="020B0604030504040204" pitchFamily="34" charset="0"/>
                <a:cs typeface="Tahoma" panose="020B0604030504040204" pitchFamily="34" charset="0"/>
              </a:rPr>
              <a:t> is synchronized and thread safe.</a:t>
            </a:r>
          </a:p>
          <a:p>
            <a:r>
              <a:rPr lang="en-US" sz="2600" dirty="0" err="1">
                <a:latin typeface="Tahoma" panose="020B0604030504040204" pitchFamily="34" charset="0"/>
                <a:ea typeface="Tahoma" panose="020B0604030504040204" pitchFamily="34" charset="0"/>
                <a:cs typeface="Tahoma" panose="020B0604030504040204" pitchFamily="34" charset="0"/>
              </a:rPr>
              <a:t>StringBuffer</a:t>
            </a:r>
            <a:r>
              <a:rPr lang="en-US" sz="2600" dirty="0">
                <a:latin typeface="Tahoma" panose="020B0604030504040204" pitchFamily="34" charset="0"/>
                <a:ea typeface="Tahoma" panose="020B0604030504040204" pitchFamily="34" charset="0"/>
                <a:cs typeface="Tahoma" panose="020B0604030504040204" pitchFamily="34" charset="0"/>
              </a:rPr>
              <a:t> is more useful in multi threading environment</a:t>
            </a:r>
          </a:p>
          <a:p>
            <a:pPr lvl="1"/>
            <a:r>
              <a:rPr lang="en-US" sz="2600" dirty="0">
                <a:latin typeface="Tahoma" panose="020B0604030504040204" pitchFamily="34" charset="0"/>
                <a:ea typeface="Tahoma" panose="020B0604030504040204" pitchFamily="34" charset="0"/>
                <a:cs typeface="Tahoma" panose="020B0604030504040204" pitchFamily="34" charset="0"/>
              </a:rPr>
              <a:t>Two threads can not access the same method on </a:t>
            </a:r>
            <a:r>
              <a:rPr lang="en-US" sz="2600" dirty="0" err="1">
                <a:latin typeface="Tahoma" panose="020B0604030504040204" pitchFamily="34" charset="0"/>
                <a:ea typeface="Tahoma" panose="020B0604030504040204" pitchFamily="34" charset="0"/>
                <a:cs typeface="Tahoma" panose="020B0604030504040204" pitchFamily="34" charset="0"/>
              </a:rPr>
              <a:t>StringBuffer</a:t>
            </a:r>
            <a:r>
              <a:rPr lang="en-US" sz="2600" dirty="0">
                <a:latin typeface="Tahoma" panose="020B0604030504040204" pitchFamily="34" charset="0"/>
                <a:ea typeface="Tahoma" panose="020B0604030504040204" pitchFamily="34" charset="0"/>
                <a:cs typeface="Tahoma" panose="020B0604030504040204" pitchFamily="34" charset="0"/>
              </a:rPr>
              <a:t> object so it thread safe</a:t>
            </a:r>
          </a:p>
          <a:p>
            <a:pPr lvl="1"/>
            <a:r>
              <a:rPr lang="en-US" sz="2600" dirty="0" err="1">
                <a:latin typeface="Tahoma" panose="020B0604030504040204" pitchFamily="34" charset="0"/>
                <a:ea typeface="Tahoma" panose="020B0604030504040204" pitchFamily="34" charset="0"/>
                <a:cs typeface="Tahoma" panose="020B0604030504040204" pitchFamily="34" charset="0"/>
              </a:rPr>
              <a:t>StringBuffer</a:t>
            </a:r>
            <a:r>
              <a:rPr lang="en-US" sz="2600" dirty="0">
                <a:latin typeface="Tahoma" panose="020B0604030504040204" pitchFamily="34" charset="0"/>
                <a:ea typeface="Tahoma" panose="020B0604030504040204" pitchFamily="34" charset="0"/>
                <a:cs typeface="Tahoma" panose="020B0604030504040204" pitchFamily="34" charset="0"/>
              </a:rPr>
              <a:t> is slow compared to </a:t>
            </a:r>
            <a:r>
              <a:rPr lang="en-US" sz="2600" dirty="0" err="1">
                <a:latin typeface="Tahoma" panose="020B0604030504040204" pitchFamily="34" charset="0"/>
                <a:ea typeface="Tahoma" panose="020B0604030504040204" pitchFamily="34" charset="0"/>
                <a:cs typeface="Tahoma" panose="020B0604030504040204" pitchFamily="34" charset="0"/>
              </a:rPr>
              <a:t>StringBuffer</a:t>
            </a:r>
            <a:r>
              <a:rPr lang="en-US" sz="2600" dirty="0">
                <a:latin typeface="Tahoma" panose="020B0604030504040204" pitchFamily="34" charset="0"/>
                <a:ea typeface="Tahoma" panose="020B0604030504040204" pitchFamily="34" charset="0"/>
                <a:cs typeface="Tahoma" panose="020B0604030504040204" pitchFamily="34" charset="0"/>
              </a:rPr>
              <a:t> because of high </a:t>
            </a:r>
            <a:r>
              <a:rPr lang="en-US" sz="2600" dirty="0" smtClean="0">
                <a:latin typeface="Tahoma" panose="020B0604030504040204" pitchFamily="34" charset="0"/>
                <a:ea typeface="Tahoma" panose="020B0604030504040204" pitchFamily="34" charset="0"/>
                <a:cs typeface="Tahoma" panose="020B0604030504040204" pitchFamily="34" charset="0"/>
              </a:rPr>
              <a:t>overhead</a:t>
            </a:r>
          </a:p>
          <a:p>
            <a:pPr>
              <a:buNone/>
              <a:defRPr/>
            </a:pPr>
            <a:r>
              <a:rPr lang="en-US" sz="2400" dirty="0">
                <a:latin typeface="Courier New" panose="02070309020205020404" pitchFamily="49" charset="0"/>
                <a:cs typeface="Courier New" panose="02070309020205020404" pitchFamily="49" charset="0"/>
              </a:rPr>
              <a:t>public class </a:t>
            </a:r>
            <a:r>
              <a:rPr lang="en-US" sz="2400" dirty="0" err="1">
                <a:latin typeface="Courier New" panose="02070309020205020404" pitchFamily="49" charset="0"/>
                <a:cs typeface="Courier New" panose="02070309020205020404" pitchFamily="49" charset="0"/>
              </a:rPr>
              <a:t>myStringBuffer</a:t>
            </a:r>
            <a:r>
              <a:rPr lang="en-US" sz="2400" dirty="0">
                <a:latin typeface="Courier New" panose="02070309020205020404" pitchFamily="49" charset="0"/>
                <a:cs typeface="Courier New" panose="02070309020205020404" pitchFamily="49" charset="0"/>
              </a:rPr>
              <a:t>{</a:t>
            </a:r>
          </a:p>
          <a:p>
            <a:pPr>
              <a:buNone/>
              <a:defRPr/>
            </a:pPr>
            <a:r>
              <a:rPr lang="en-US" sz="2400" dirty="0">
                <a:latin typeface="Courier New" panose="02070309020205020404" pitchFamily="49" charset="0"/>
                <a:cs typeface="Courier New" panose="02070309020205020404" pitchFamily="49" charset="0"/>
              </a:rPr>
              <a:t>		public static void main(String </a:t>
            </a:r>
            <a:r>
              <a:rPr lang="en-US" sz="2400" dirty="0" err="1">
                <a:latin typeface="Courier New" panose="02070309020205020404" pitchFamily="49" charset="0"/>
                <a:cs typeface="Courier New" panose="02070309020205020404" pitchFamily="49" charset="0"/>
              </a:rPr>
              <a:t>args</a:t>
            </a:r>
            <a:r>
              <a:rPr lang="en-US" sz="2400" dirty="0">
                <a:latin typeface="Courier New" panose="02070309020205020404" pitchFamily="49" charset="0"/>
                <a:cs typeface="Courier New" panose="02070309020205020404" pitchFamily="49" charset="0"/>
              </a:rPr>
              <a:t>[]){</a:t>
            </a:r>
          </a:p>
          <a:p>
            <a:pPr>
              <a:buNone/>
              <a:defRPr/>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StringBuffer</a:t>
            </a:r>
            <a:r>
              <a:rPr lang="en-US" sz="2400" dirty="0">
                <a:latin typeface="Courier New" panose="02070309020205020404" pitchFamily="49" charset="0"/>
                <a:cs typeface="Courier New" panose="02070309020205020404" pitchFamily="49" charset="0"/>
              </a:rPr>
              <a:t> s1=  new </a:t>
            </a:r>
            <a:r>
              <a:rPr lang="en-US" sz="2400" dirty="0" err="1">
                <a:latin typeface="Courier New" panose="02070309020205020404" pitchFamily="49" charset="0"/>
                <a:cs typeface="Courier New" panose="02070309020205020404" pitchFamily="49" charset="0"/>
              </a:rPr>
              <a:t>StringBuffer</a:t>
            </a:r>
            <a:r>
              <a:rPr lang="en-US" sz="2400" dirty="0">
                <a:latin typeface="Courier New" panose="02070309020205020404" pitchFamily="49" charset="0"/>
                <a:cs typeface="Courier New" panose="02070309020205020404" pitchFamily="49" charset="0"/>
              </a:rPr>
              <a:t>(“Hello Java”);</a:t>
            </a:r>
          </a:p>
          <a:p>
            <a:pPr>
              <a:buNone/>
              <a:defRPr/>
            </a:pPr>
            <a:r>
              <a:rPr lang="en-US" sz="2400" dirty="0">
                <a:latin typeface="Courier New" panose="02070309020205020404" pitchFamily="49" charset="0"/>
                <a:cs typeface="Courier New" panose="02070309020205020404" pitchFamily="49" charset="0"/>
              </a:rPr>
              <a:t>		s1.append(“Bye”);	</a:t>
            </a:r>
          </a:p>
          <a:p>
            <a:pPr>
              <a:buNone/>
              <a:defRPr/>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(s1);</a:t>
            </a:r>
          </a:p>
          <a:p>
            <a:pPr>
              <a:buNone/>
              <a:defRPr/>
            </a:pPr>
            <a:r>
              <a:rPr lang="en-US" sz="2400" dirty="0">
                <a:latin typeface="Courier New" panose="02070309020205020404" pitchFamily="49" charset="0"/>
                <a:cs typeface="Courier New" panose="02070309020205020404" pitchFamily="49" charset="0"/>
              </a:rPr>
              <a:t>	}</a:t>
            </a:r>
          </a:p>
          <a:p>
            <a:pPr>
              <a:buNone/>
              <a:defRPr/>
            </a:pPr>
            <a:r>
              <a:rPr lang="en-US" sz="2400" dirty="0">
                <a:latin typeface="Courier New" panose="02070309020205020404" pitchFamily="49" charset="0"/>
                <a:cs typeface="Courier New" panose="02070309020205020404" pitchFamily="49" charset="0"/>
              </a:rPr>
              <a:t>}</a:t>
            </a:r>
          </a:p>
          <a:p>
            <a:pPr>
              <a:buNone/>
              <a:defRPr/>
            </a:pPr>
            <a:r>
              <a:rPr lang="en-US" dirty="0"/>
              <a:t> above code appends the string Bye to Hello Java and prints it to the screen.</a:t>
            </a:r>
          </a:p>
          <a:p>
            <a:pPr lvl="1"/>
            <a:endParaRPr lang="en-US" sz="2600"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altLang="en-US" sz="2800"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953715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173"/>
          </a:xfrm>
        </p:spPr>
        <p:txBody>
          <a:bodyPr>
            <a:normAutofit/>
          </a:bodyPr>
          <a:lstStyle/>
          <a:p>
            <a:r>
              <a:rPr lang="en-US" dirty="0" err="1" smtClean="0">
                <a:latin typeface="Tahoma" panose="020B0604030504040204" pitchFamily="34" charset="0"/>
                <a:ea typeface="Tahoma" panose="020B0604030504040204" pitchFamily="34" charset="0"/>
                <a:cs typeface="Tahoma" panose="020B0604030504040204" pitchFamily="34" charset="0"/>
              </a:rPr>
              <a:t>StringBuilder</a:t>
            </a:r>
            <a:r>
              <a:rPr lang="en-US" dirty="0" smtClean="0">
                <a:latin typeface="Tahoma" panose="020B0604030504040204" pitchFamily="34" charset="0"/>
                <a:ea typeface="Tahoma" panose="020B0604030504040204" pitchFamily="34" charset="0"/>
                <a:cs typeface="Tahoma" panose="020B0604030504040204" pitchFamily="34" charset="0"/>
              </a:rPr>
              <a:t> Class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961030" y="1248770"/>
            <a:ext cx="10066361" cy="5220269"/>
          </a:xfrm>
        </p:spPr>
        <p:txBody>
          <a:bodyPr>
            <a:normAutofit fontScale="92500" lnSpcReduction="10000"/>
          </a:bodyPr>
          <a:lstStyle/>
          <a:p>
            <a:r>
              <a:rPr lang="en-US" sz="2400" dirty="0" err="1">
                <a:latin typeface="Tahoma" panose="020B0604030504040204" pitchFamily="34" charset="0"/>
                <a:ea typeface="Tahoma" panose="020B0604030504040204" pitchFamily="34" charset="0"/>
                <a:cs typeface="Tahoma" panose="020B0604030504040204" pitchFamily="34" charset="0"/>
              </a:rPr>
              <a:t>StringBuilder</a:t>
            </a:r>
            <a:r>
              <a:rPr lang="en-US" sz="2400" dirty="0">
                <a:latin typeface="Tahoma" panose="020B0604030504040204" pitchFamily="34" charset="0"/>
                <a:ea typeface="Tahoma" panose="020B0604030504040204" pitchFamily="34" charset="0"/>
                <a:cs typeface="Tahoma" panose="020B0604030504040204" pitchFamily="34" charset="0"/>
              </a:rPr>
              <a:t> is same as </a:t>
            </a:r>
            <a:r>
              <a:rPr lang="en-US" sz="2400" dirty="0" err="1">
                <a:latin typeface="Tahoma" panose="020B0604030504040204" pitchFamily="34" charset="0"/>
                <a:ea typeface="Tahoma" panose="020B0604030504040204" pitchFamily="34" charset="0"/>
                <a:cs typeface="Tahoma" panose="020B0604030504040204" pitchFamily="34" charset="0"/>
              </a:rPr>
              <a:t>StringBuffer</a:t>
            </a:r>
            <a:r>
              <a:rPr lang="en-US" sz="2400" dirty="0">
                <a:latin typeface="Tahoma" panose="020B0604030504040204" pitchFamily="34" charset="0"/>
                <a:ea typeface="Tahoma" panose="020B0604030504040204" pitchFamily="34" charset="0"/>
                <a:cs typeface="Tahoma" panose="020B0604030504040204" pitchFamily="34" charset="0"/>
              </a:rPr>
              <a:t> except it is not Synchronized.</a:t>
            </a:r>
          </a:p>
          <a:p>
            <a:pPr lvl="1"/>
            <a:r>
              <a:rPr lang="en-US" dirty="0">
                <a:latin typeface="Tahoma" panose="020B0604030504040204" pitchFamily="34" charset="0"/>
                <a:ea typeface="Tahoma" panose="020B0604030504040204" pitchFamily="34" charset="0"/>
                <a:cs typeface="Tahoma" panose="020B0604030504040204" pitchFamily="34" charset="0"/>
              </a:rPr>
              <a:t>Two threads can access the same method on </a:t>
            </a:r>
            <a:r>
              <a:rPr lang="en-US" dirty="0" err="1">
                <a:latin typeface="Tahoma" panose="020B0604030504040204" pitchFamily="34" charset="0"/>
                <a:ea typeface="Tahoma" panose="020B0604030504040204" pitchFamily="34" charset="0"/>
                <a:cs typeface="Tahoma" panose="020B0604030504040204" pitchFamily="34" charset="0"/>
              </a:rPr>
              <a:t>StringBuilder</a:t>
            </a:r>
            <a:r>
              <a:rPr lang="en-US" dirty="0">
                <a:latin typeface="Tahoma" panose="020B0604030504040204" pitchFamily="34" charset="0"/>
                <a:ea typeface="Tahoma" panose="020B0604030504040204" pitchFamily="34" charset="0"/>
                <a:cs typeface="Tahoma" panose="020B0604030504040204" pitchFamily="34" charset="0"/>
              </a:rPr>
              <a:t> object so it is not thread safe</a:t>
            </a:r>
          </a:p>
          <a:p>
            <a:pPr lvl="1"/>
            <a:r>
              <a:rPr lang="en-US" dirty="0" err="1">
                <a:latin typeface="Tahoma" panose="020B0604030504040204" pitchFamily="34" charset="0"/>
                <a:ea typeface="Tahoma" panose="020B0604030504040204" pitchFamily="34" charset="0"/>
                <a:cs typeface="Tahoma" panose="020B0604030504040204" pitchFamily="34" charset="0"/>
              </a:rPr>
              <a:t>StringBuilder</a:t>
            </a:r>
            <a:r>
              <a:rPr lang="en-US" dirty="0">
                <a:latin typeface="Tahoma" panose="020B0604030504040204" pitchFamily="34" charset="0"/>
                <a:ea typeface="Tahoma" panose="020B0604030504040204" pitchFamily="34" charset="0"/>
                <a:cs typeface="Tahoma" panose="020B0604030504040204" pitchFamily="34" charset="0"/>
              </a:rPr>
              <a:t> is fast compared to </a:t>
            </a:r>
            <a:r>
              <a:rPr lang="en-US" dirty="0" err="1" smtClean="0">
                <a:latin typeface="Tahoma" panose="020B0604030504040204" pitchFamily="34" charset="0"/>
                <a:ea typeface="Tahoma" panose="020B0604030504040204" pitchFamily="34" charset="0"/>
                <a:cs typeface="Tahoma" panose="020B0604030504040204" pitchFamily="34" charset="0"/>
              </a:rPr>
              <a:t>StringBuffer</a:t>
            </a:r>
            <a:endParaRPr lang="en-US" dirty="0" smtClean="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a:buNone/>
              <a:defRPr/>
            </a:pPr>
            <a:r>
              <a:rPr lang="en-US" sz="2400" dirty="0">
                <a:latin typeface="Courier New" panose="02070309020205020404" pitchFamily="49" charset="0"/>
                <a:cs typeface="Courier New" panose="02070309020205020404" pitchFamily="49" charset="0"/>
              </a:rPr>
              <a:t>public class </a:t>
            </a:r>
            <a:r>
              <a:rPr lang="en-US" sz="2400" dirty="0" err="1">
                <a:latin typeface="Courier New" panose="02070309020205020404" pitchFamily="49" charset="0"/>
                <a:cs typeface="Courier New" panose="02070309020205020404" pitchFamily="49" charset="0"/>
              </a:rPr>
              <a:t>myStringBuilder</a:t>
            </a:r>
            <a:r>
              <a:rPr lang="en-US" sz="2400" dirty="0">
                <a:latin typeface="Courier New" panose="02070309020205020404" pitchFamily="49" charset="0"/>
                <a:cs typeface="Courier New" panose="02070309020205020404" pitchFamily="49" charset="0"/>
              </a:rPr>
              <a:t>{</a:t>
            </a:r>
          </a:p>
          <a:p>
            <a:pPr>
              <a:buNone/>
              <a:defRPr/>
            </a:pPr>
            <a:r>
              <a:rPr lang="en-US" sz="2400" dirty="0">
                <a:latin typeface="Courier New" panose="02070309020205020404" pitchFamily="49" charset="0"/>
                <a:cs typeface="Courier New" panose="02070309020205020404" pitchFamily="49" charset="0"/>
              </a:rPr>
              <a:t>		public static void main(String </a:t>
            </a:r>
            <a:r>
              <a:rPr lang="en-US" sz="2400" dirty="0" err="1">
                <a:latin typeface="Courier New" panose="02070309020205020404" pitchFamily="49" charset="0"/>
                <a:cs typeface="Courier New" panose="02070309020205020404" pitchFamily="49" charset="0"/>
              </a:rPr>
              <a:t>args</a:t>
            </a:r>
            <a:r>
              <a:rPr lang="en-US" sz="2400" dirty="0">
                <a:latin typeface="Courier New" panose="02070309020205020404" pitchFamily="49" charset="0"/>
                <a:cs typeface="Courier New" panose="02070309020205020404" pitchFamily="49" charset="0"/>
              </a:rPr>
              <a:t>[]){</a:t>
            </a:r>
          </a:p>
          <a:p>
            <a:pPr>
              <a:buNone/>
              <a:defRPr/>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StringBuilder</a:t>
            </a:r>
            <a:r>
              <a:rPr lang="en-US" sz="2400" dirty="0">
                <a:latin typeface="Courier New" panose="02070309020205020404" pitchFamily="49" charset="0"/>
                <a:cs typeface="Courier New" panose="02070309020205020404" pitchFamily="49" charset="0"/>
              </a:rPr>
              <a:t> s1=  new </a:t>
            </a:r>
            <a:r>
              <a:rPr lang="en-US" sz="2400" dirty="0" err="1">
                <a:latin typeface="Courier New" panose="02070309020205020404" pitchFamily="49" charset="0"/>
                <a:cs typeface="Courier New" panose="02070309020205020404" pitchFamily="49" charset="0"/>
              </a:rPr>
              <a:t>StringBuilder</a:t>
            </a:r>
            <a:r>
              <a:rPr lang="en-US" sz="2400" dirty="0">
                <a:latin typeface="Courier New" panose="02070309020205020404" pitchFamily="49" charset="0"/>
                <a:cs typeface="Courier New" panose="02070309020205020404" pitchFamily="49" charset="0"/>
              </a:rPr>
              <a:t>(“Hello Java”);</a:t>
            </a:r>
          </a:p>
          <a:p>
            <a:pPr>
              <a:buNone/>
              <a:defRPr/>
            </a:pPr>
            <a:r>
              <a:rPr lang="en-US" sz="2400" dirty="0">
                <a:latin typeface="Courier New" panose="02070309020205020404" pitchFamily="49" charset="0"/>
                <a:cs typeface="Courier New" panose="02070309020205020404" pitchFamily="49" charset="0"/>
              </a:rPr>
              <a:t>		s1.append(“Bye”);	</a:t>
            </a:r>
          </a:p>
          <a:p>
            <a:pPr>
              <a:buNone/>
              <a:defRPr/>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(s1);</a:t>
            </a:r>
          </a:p>
          <a:p>
            <a:pPr>
              <a:buNone/>
              <a:defRPr/>
            </a:pPr>
            <a:r>
              <a:rPr lang="en-US" sz="2400" dirty="0">
                <a:latin typeface="Courier New" panose="02070309020205020404" pitchFamily="49" charset="0"/>
                <a:cs typeface="Courier New" panose="02070309020205020404" pitchFamily="49" charset="0"/>
              </a:rPr>
              <a:t>	}</a:t>
            </a:r>
          </a:p>
          <a:p>
            <a:pPr>
              <a:buNone/>
              <a:defRPr/>
            </a:pPr>
            <a:r>
              <a:rPr lang="en-US" sz="2400" dirty="0">
                <a:latin typeface="Courier New" panose="02070309020205020404" pitchFamily="49" charset="0"/>
                <a:cs typeface="Courier New" panose="02070309020205020404" pitchFamily="49" charset="0"/>
              </a:rPr>
              <a:t>}</a:t>
            </a:r>
          </a:p>
          <a:p>
            <a:pPr>
              <a:buNone/>
              <a:defRPr/>
            </a:pPr>
            <a:r>
              <a:rPr lang="en-US" sz="2400" dirty="0"/>
              <a:t> above code appends the string Bye to Hello Java and prints it to the screen.</a:t>
            </a:r>
          </a:p>
          <a:p>
            <a:pPr marL="0"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94230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Stack and Heap Memory</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4796051" y="2821911"/>
            <a:ext cx="1809466" cy="808393"/>
          </a:xfrm>
        </p:spPr>
        <p:txBody>
          <a:bodyPr>
            <a:normAutofit fontScale="77500" lnSpcReduction="20000"/>
          </a:bodyPr>
          <a:lstStyle/>
          <a:p>
            <a:pPr marL="0" indent="0">
              <a:buNone/>
            </a:pPr>
            <a:r>
              <a:rPr lang="en-US" sz="4400" dirty="0" smtClean="0">
                <a:latin typeface="Tahoma" panose="020B0604030504040204" pitchFamily="34" charset="0"/>
                <a:ea typeface="Tahoma" panose="020B0604030504040204" pitchFamily="34" charset="0"/>
                <a:cs typeface="Tahoma" panose="020B0604030504040204" pitchFamily="34" charset="0"/>
              </a:rPr>
              <a:t>The End</a:t>
            </a:r>
            <a:endParaRPr lang="en-US" sz="4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72320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396</Words>
  <Application>Microsoft Office PowerPoint</Application>
  <PresentationFormat>Widescreen</PresentationFormat>
  <Paragraphs>58</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Courier New</vt:lpstr>
      <vt:lpstr>Tahoma</vt:lpstr>
      <vt:lpstr>Wingdings</vt:lpstr>
      <vt:lpstr>Office Theme</vt:lpstr>
      <vt:lpstr>String ,StringBuffer and StringBuilder</vt:lpstr>
      <vt:lpstr>String Class</vt:lpstr>
      <vt:lpstr>String Class</vt:lpstr>
      <vt:lpstr>String Class example</vt:lpstr>
      <vt:lpstr>StringBuffer Class</vt:lpstr>
      <vt:lpstr>StringBuffer Class</vt:lpstr>
      <vt:lpstr>StringBuilder Class</vt:lpstr>
      <vt:lpstr>Stack and Heap Memory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this template use the design of Java slides</dc:title>
  <dc:creator>Bandi,Ajay</dc:creator>
  <cp:lastModifiedBy>Rellacharla,Nagababu</cp:lastModifiedBy>
  <cp:revision>151</cp:revision>
  <dcterms:created xsi:type="dcterms:W3CDTF">2016-04-27T19:56:10Z</dcterms:created>
  <dcterms:modified xsi:type="dcterms:W3CDTF">2016-04-29T18:46:29Z</dcterms:modified>
</cp:coreProperties>
</file>