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E4BEB9-2893-4373-B7B1-DFDAEC80B439}">
  <a:tblStyle styleId="{51E4BEB9-2893-4373-B7B1-DFDAEC80B4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edium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f61668b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f61668b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f61668b0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f61668b0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61668b0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f61668b0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f8d6614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f8d6614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f61668b0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f61668b0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f61668b0d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f61668b0d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f8d6614f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f8d6614f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f8d6614f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f8d6614f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">
  <p:cSld name="CUSTOM_2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228600" y="4767950"/>
            <a:ext cx="548700" cy="1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1575"/>
            <a:ext cx="4575300" cy="5143500"/>
          </a:xfrm>
          <a:prstGeom prst="rect">
            <a:avLst/>
          </a:prstGeom>
          <a:solidFill>
            <a:srgbClr val="032F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692467" y="1561200"/>
            <a:ext cx="2194800" cy="25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5692425" y="914400"/>
            <a:ext cx="32229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1302925" y="1561200"/>
            <a:ext cx="2194800" cy="25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800"/>
              <a:buChar char="●"/>
              <a:defRPr>
                <a:solidFill>
                  <a:srgbClr val="F2F1EE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400"/>
              <a:buChar char="○"/>
              <a:defRPr>
                <a:solidFill>
                  <a:srgbClr val="F2F1EE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400"/>
              <a:buChar char="■"/>
              <a:defRPr>
                <a:solidFill>
                  <a:srgbClr val="F2F1EE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400"/>
              <a:buChar char="●"/>
              <a:defRPr>
                <a:solidFill>
                  <a:srgbClr val="F2F1EE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400"/>
              <a:buChar char="○"/>
              <a:defRPr>
                <a:solidFill>
                  <a:srgbClr val="F2F1EE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400"/>
              <a:buChar char="■"/>
              <a:defRPr>
                <a:solidFill>
                  <a:srgbClr val="F2F1EE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400"/>
              <a:buChar char="●"/>
              <a:defRPr>
                <a:solidFill>
                  <a:srgbClr val="F2F1EE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400"/>
              <a:buChar char="○"/>
              <a:defRPr>
                <a:solidFill>
                  <a:srgbClr val="F2F1EE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400"/>
              <a:buChar char="■"/>
              <a:defRPr>
                <a:solidFill>
                  <a:srgbClr val="F2F1EE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1302917" y="914400"/>
            <a:ext cx="32229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800"/>
              <a:buFont typeface="Roboto Medium"/>
              <a:buNone/>
              <a:defRPr sz="1800">
                <a:solidFill>
                  <a:srgbClr val="F2F1E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800"/>
              <a:buFont typeface="Roboto Medium"/>
              <a:buNone/>
              <a:defRPr sz="1800">
                <a:solidFill>
                  <a:srgbClr val="F2F1E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800"/>
              <a:buFont typeface="Roboto Medium"/>
              <a:buNone/>
              <a:defRPr sz="1800">
                <a:solidFill>
                  <a:srgbClr val="F2F1E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800"/>
              <a:buFont typeface="Roboto Medium"/>
              <a:buNone/>
              <a:defRPr sz="1800">
                <a:solidFill>
                  <a:srgbClr val="F2F1E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800"/>
              <a:buFont typeface="Roboto Medium"/>
              <a:buNone/>
              <a:defRPr sz="1800">
                <a:solidFill>
                  <a:srgbClr val="F2F1E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800"/>
              <a:buFont typeface="Roboto Medium"/>
              <a:buNone/>
              <a:defRPr sz="1800">
                <a:solidFill>
                  <a:srgbClr val="F2F1E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800"/>
              <a:buFont typeface="Roboto Medium"/>
              <a:buNone/>
              <a:defRPr sz="1800">
                <a:solidFill>
                  <a:srgbClr val="F2F1E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800"/>
              <a:buFont typeface="Roboto Medium"/>
              <a:buNone/>
              <a:defRPr sz="1800">
                <a:solidFill>
                  <a:srgbClr val="F2F1E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1EE"/>
              </a:buClr>
              <a:buSzPts val="1800"/>
              <a:buFont typeface="Roboto Medium"/>
              <a:buNone/>
              <a:defRPr sz="1800">
                <a:solidFill>
                  <a:srgbClr val="F2F1E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7" name="Google Shape;57;p13"/>
          <p:cNvSpPr txBox="1"/>
          <p:nvPr/>
        </p:nvSpPr>
        <p:spPr>
          <a:xfrm>
            <a:off x="1302650" y="4767900"/>
            <a:ext cx="21951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F2F1EE"/>
                </a:solidFill>
                <a:latin typeface="Roboto"/>
                <a:ea typeface="Roboto"/>
                <a:cs typeface="Roboto"/>
                <a:sym typeface="Roboto"/>
              </a:rPr>
              <a:t>© Piaggio Fast Forward—Robotics</a:t>
            </a:r>
            <a:endParaRPr sz="500">
              <a:solidFill>
                <a:srgbClr val="F2F1E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44100" y="4767900"/>
            <a:ext cx="10281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F2F1EE"/>
                </a:solidFill>
                <a:latin typeface="Roboto"/>
                <a:ea typeface="Roboto"/>
                <a:cs typeface="Roboto"/>
                <a:sym typeface="Roboto"/>
              </a:rPr>
              <a:t>Date - 11/14/2023</a:t>
            </a:r>
            <a:endParaRPr sz="500">
              <a:solidFill>
                <a:srgbClr val="F2F1E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>
            <p:ph idx="5" type="sldNum"/>
          </p:nvPr>
        </p:nvSpPr>
        <p:spPr>
          <a:xfrm>
            <a:off x="228600" y="4767950"/>
            <a:ext cx="548700" cy="1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25000" lnSpcReduction="20000"/>
          </a:bodyPr>
          <a:lstStyle>
            <a:lvl1pPr lvl="0" rtl="0">
              <a:buNone/>
              <a:defRPr>
                <a:solidFill>
                  <a:srgbClr val="F2F1EE"/>
                </a:solidFill>
              </a:defRPr>
            </a:lvl1pPr>
            <a:lvl2pPr lvl="1" rtl="0">
              <a:buNone/>
              <a:defRPr>
                <a:solidFill>
                  <a:srgbClr val="F2F1EE"/>
                </a:solidFill>
              </a:defRPr>
            </a:lvl2pPr>
            <a:lvl3pPr lvl="2" rtl="0">
              <a:buNone/>
              <a:defRPr>
                <a:solidFill>
                  <a:srgbClr val="F2F1EE"/>
                </a:solidFill>
              </a:defRPr>
            </a:lvl3pPr>
            <a:lvl4pPr lvl="3" rtl="0">
              <a:buNone/>
              <a:defRPr>
                <a:solidFill>
                  <a:srgbClr val="F2F1EE"/>
                </a:solidFill>
              </a:defRPr>
            </a:lvl4pPr>
            <a:lvl5pPr lvl="4" rtl="0">
              <a:buNone/>
              <a:defRPr>
                <a:solidFill>
                  <a:srgbClr val="F2F1EE"/>
                </a:solidFill>
              </a:defRPr>
            </a:lvl5pPr>
            <a:lvl6pPr lvl="5" rtl="0">
              <a:buNone/>
              <a:defRPr>
                <a:solidFill>
                  <a:srgbClr val="F2F1EE"/>
                </a:solidFill>
              </a:defRPr>
            </a:lvl6pPr>
            <a:lvl7pPr lvl="6" rtl="0">
              <a:buNone/>
              <a:defRPr>
                <a:solidFill>
                  <a:srgbClr val="F2F1EE"/>
                </a:solidFill>
              </a:defRPr>
            </a:lvl7pPr>
            <a:lvl8pPr lvl="7" rtl="0">
              <a:buNone/>
              <a:defRPr>
                <a:solidFill>
                  <a:srgbClr val="F2F1EE"/>
                </a:solidFill>
              </a:defRPr>
            </a:lvl8pPr>
            <a:lvl9pPr lvl="8" rtl="0">
              <a:buNone/>
              <a:defRPr>
                <a:solidFill>
                  <a:srgbClr val="F2F1E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Person Re-Identification using Siamese Networks</a:t>
            </a:r>
            <a:endParaRPr sz="450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Ronak Harish Bhanushali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Spring 2024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PRCV Final Project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758625" y="2381375"/>
            <a:ext cx="5112300" cy="22632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798850" y="1090300"/>
            <a:ext cx="5072100" cy="1202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1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for ReID - Siamese Net</a:t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2210875" y="1785275"/>
            <a:ext cx="9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2301071" y="2967755"/>
            <a:ext cx="8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3193175" y="1321463"/>
            <a:ext cx="1419300" cy="9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Extractor 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197375" y="2475000"/>
            <a:ext cx="1419300" cy="9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Feature Extractor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4612475" y="1785288"/>
            <a:ext cx="62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4619133" y="2918888"/>
            <a:ext cx="62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5244575" y="1321450"/>
            <a:ext cx="159300" cy="898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244575" y="2455063"/>
            <a:ext cx="159300" cy="898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38" y="2548225"/>
            <a:ext cx="1575725" cy="8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825" y="1188498"/>
            <a:ext cx="1063054" cy="10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116975" y="2447775"/>
            <a:ext cx="1137600" cy="89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L2 Norm</a:t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>
            <a:off x="5403875" y="2084800"/>
            <a:ext cx="727500" cy="6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80" idx="3"/>
            <a:endCxn id="83" idx="1"/>
          </p:cNvCxnSpPr>
          <p:nvPr/>
        </p:nvCxnSpPr>
        <p:spPr>
          <a:xfrm flipH="1" rot="10800000">
            <a:off x="5403875" y="2897113"/>
            <a:ext cx="713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83" idx="3"/>
          </p:cNvCxnSpPr>
          <p:nvPr/>
        </p:nvCxnSpPr>
        <p:spPr>
          <a:xfrm>
            <a:off x="7254575" y="2897025"/>
            <a:ext cx="34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3197375" y="3564900"/>
            <a:ext cx="1419300" cy="9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Feature Extractor</a:t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4619133" y="3979850"/>
            <a:ext cx="62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/>
          <p:nvPr/>
        </p:nvSpPr>
        <p:spPr>
          <a:xfrm>
            <a:off x="5244575" y="3525050"/>
            <a:ext cx="159300" cy="89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2322753" y="4028713"/>
            <a:ext cx="87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625" y="3564975"/>
            <a:ext cx="1656150" cy="92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>
            <a:stCxn id="89" idx="3"/>
          </p:cNvCxnSpPr>
          <p:nvPr/>
        </p:nvCxnSpPr>
        <p:spPr>
          <a:xfrm flipH="1" rot="10800000">
            <a:off x="5403875" y="3152000"/>
            <a:ext cx="72030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>
            <a:off x="831950" y="838725"/>
            <a:ext cx="15426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69138"/>
                </a:solidFill>
              </a:rPr>
              <a:t>Reference</a:t>
            </a:r>
            <a:endParaRPr sz="900">
              <a:solidFill>
                <a:srgbClr val="E69138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850100" y="4540025"/>
            <a:ext cx="15063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C78D8"/>
                </a:solidFill>
              </a:rPr>
              <a:t>Candidates</a:t>
            </a:r>
            <a:endParaRPr sz="1200">
              <a:solidFill>
                <a:srgbClr val="3C78D8"/>
              </a:solidFill>
            </a:endParaRPr>
          </a:p>
        </p:txBody>
      </p:sp>
      <p:graphicFrame>
        <p:nvGraphicFramePr>
          <p:cNvPr id="95" name="Google Shape;95;p15"/>
          <p:cNvGraphicFramePr/>
          <p:nvPr/>
        </p:nvGraphicFramePr>
        <p:xfrm>
          <a:off x="7602275" y="243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{51E4BEB9-2893-4373-B7B1-DFDAEC80B439}</a:tableStyleId>
              </a:tblPr>
              <a:tblGrid>
                <a:gridCol w="486100"/>
              </a:tblGrid>
              <a:tr h="44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5"/>
          <p:cNvSpPr txBox="1"/>
          <p:nvPr/>
        </p:nvSpPr>
        <p:spPr>
          <a:xfrm>
            <a:off x="8165325" y="2441550"/>
            <a:ext cx="7635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Anakin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Architecture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6725"/>
            <a:ext cx="4649901" cy="16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1466750" y="3340475"/>
            <a:ext cx="10815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/>
              <a:t>ResNet50 or </a:t>
            </a:r>
            <a:r>
              <a:rPr b="1" lang="en-GB" sz="700"/>
              <a:t>MobilenetV3Large</a:t>
            </a:r>
            <a:endParaRPr b="1" sz="700"/>
          </a:p>
        </p:txBody>
      </p:sp>
      <p:sp>
        <p:nvSpPr>
          <p:cNvPr id="104" name="Google Shape;104;p16"/>
          <p:cNvSpPr txBox="1"/>
          <p:nvPr/>
        </p:nvSpPr>
        <p:spPr>
          <a:xfrm>
            <a:off x="6965575" y="3395200"/>
            <a:ext cx="559800" cy="2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800" y="1454388"/>
            <a:ext cx="3355950" cy="25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Loss - Triplet Loss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50" y="1412950"/>
            <a:ext cx="3749775" cy="2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370825" y="1618400"/>
            <a:ext cx="65949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m=margin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positive is closer to anchor than negative by the given margin,-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d(r</a:t>
            </a:r>
            <a:r>
              <a:rPr baseline="-25000" i="1" lang="en-GB"/>
              <a:t>a</a:t>
            </a:r>
            <a:r>
              <a:rPr i="1" lang="en-GB"/>
              <a:t>,r</a:t>
            </a:r>
            <a:r>
              <a:rPr baseline="-25000" i="1" lang="en-GB"/>
              <a:t>p</a:t>
            </a:r>
            <a:r>
              <a:rPr i="1" lang="en-GB"/>
              <a:t>) +m &lt; </a:t>
            </a:r>
            <a:r>
              <a:rPr i="1" lang="en-GB">
                <a:solidFill>
                  <a:schemeClr val="dk1"/>
                </a:solidFill>
              </a:rPr>
              <a:t>d(r</a:t>
            </a:r>
            <a:r>
              <a:rPr baseline="-25000" i="1" lang="en-GB">
                <a:solidFill>
                  <a:schemeClr val="dk1"/>
                </a:solidFill>
              </a:rPr>
              <a:t>a</a:t>
            </a:r>
            <a:r>
              <a:rPr i="1" lang="en-GB">
                <a:solidFill>
                  <a:schemeClr val="dk1"/>
                </a:solidFill>
              </a:rPr>
              <a:t>,r</a:t>
            </a:r>
            <a:r>
              <a:rPr baseline="-25000" i="1" lang="en-GB">
                <a:solidFill>
                  <a:schemeClr val="dk1"/>
                </a:solidFill>
              </a:rPr>
              <a:t>n</a:t>
            </a:r>
            <a:r>
              <a:rPr i="1" lang="en-GB">
                <a:solidFill>
                  <a:schemeClr val="dk1"/>
                </a:solidFill>
              </a:rPr>
              <a:t>)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i.e. Loss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If positive is not closer to anchor than negative by the given margin,-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d(r</a:t>
            </a:r>
            <a:r>
              <a:rPr baseline="-25000" i="1" lang="en-GB">
                <a:solidFill>
                  <a:schemeClr val="dk1"/>
                </a:solidFill>
              </a:rPr>
              <a:t>a</a:t>
            </a:r>
            <a:r>
              <a:rPr i="1" lang="en-GB">
                <a:solidFill>
                  <a:schemeClr val="dk1"/>
                </a:solidFill>
              </a:rPr>
              <a:t>,r</a:t>
            </a:r>
            <a:r>
              <a:rPr baseline="-25000" i="1" lang="en-GB">
                <a:solidFill>
                  <a:schemeClr val="dk1"/>
                </a:solidFill>
              </a:rPr>
              <a:t>p</a:t>
            </a:r>
            <a:r>
              <a:rPr i="1" lang="en-GB">
                <a:solidFill>
                  <a:schemeClr val="dk1"/>
                </a:solidFill>
              </a:rPr>
              <a:t>) +m &gt; d(r</a:t>
            </a:r>
            <a:r>
              <a:rPr baseline="-25000" i="1" lang="en-GB">
                <a:solidFill>
                  <a:schemeClr val="dk1"/>
                </a:solidFill>
              </a:rPr>
              <a:t>a</a:t>
            </a:r>
            <a:r>
              <a:rPr i="1" lang="en-GB">
                <a:solidFill>
                  <a:schemeClr val="dk1"/>
                </a:solidFill>
              </a:rPr>
              <a:t>,r</a:t>
            </a:r>
            <a:r>
              <a:rPr baseline="-25000" i="1" lang="en-GB">
                <a:solidFill>
                  <a:schemeClr val="dk1"/>
                </a:solidFill>
              </a:rPr>
              <a:t>n</a:t>
            </a:r>
            <a:r>
              <a:rPr i="1" lang="en-GB">
                <a:solidFill>
                  <a:schemeClr val="dk1"/>
                </a:solidFill>
              </a:rPr>
              <a:t>)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i.e. Loss &gt; 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775" y="812025"/>
            <a:ext cx="35384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Center Loss + Label Smoothing + Hard Negatives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152475"/>
            <a:ext cx="27744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Center Loss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Penalizes model if feature vectors of same person look different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yi is the class center for yth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3242600" y="1152475"/>
            <a:ext cx="25710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Label Smoothing for ID loss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ID loss is cross entropy loss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Label smoothing penalizes model for </a:t>
            </a:r>
            <a:r>
              <a:rPr lang="en-GB" sz="1300"/>
              <a:t>being</a:t>
            </a:r>
            <a:r>
              <a:rPr lang="en-GB" sz="1300"/>
              <a:t> too confident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Changes ground truth </a:t>
            </a:r>
            <a:r>
              <a:rPr lang="en-GB" sz="1300"/>
              <a:t>probability</a:t>
            </a:r>
            <a:r>
              <a:rPr lang="en-GB" sz="1300"/>
              <a:t> from 1 to 0.9 and distributes the remaining 0.1 among all classes</a:t>
            </a:r>
            <a:endParaRPr sz="13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34" y="2209602"/>
            <a:ext cx="1601458" cy="61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526" y="4085901"/>
            <a:ext cx="2462175" cy="5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800" y="1626875"/>
            <a:ext cx="2086700" cy="187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6203875" y="1185325"/>
            <a:ext cx="27744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Hard Negatives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In a given batch of data, find the negatives which are very close to anchors to calculate loss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Datasets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9078"/>
            <a:ext cx="8564726" cy="30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675" y="4136027"/>
            <a:ext cx="2271275" cy="3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910" y="4084450"/>
            <a:ext cx="2372175" cy="5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025" y="4136025"/>
            <a:ext cx="3080050" cy="3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750" y="1030325"/>
            <a:ext cx="4295202" cy="130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00" y="1064375"/>
            <a:ext cx="4295202" cy="13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5825" y="2945900"/>
            <a:ext cx="4656474" cy="13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574225" y="2369050"/>
            <a:ext cx="11145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Market1501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445000" y="2314500"/>
            <a:ext cx="1185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Duke MTMC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180000" y="4248125"/>
            <a:ext cx="7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LaST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650" y="3203050"/>
            <a:ext cx="3639425" cy="7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218200" y="1044275"/>
            <a:ext cx="4395300" cy="167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700700" y="1044263"/>
            <a:ext cx="4395300" cy="167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4175825" y="2945900"/>
            <a:ext cx="4706100" cy="167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371500" y="288350"/>
            <a:ext cx="8541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Conclusions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Suggested Baseline is a strong model that can be used if computation is ignored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OSNet performs neck to neck with the baseline and is the best overall pick considering low number of parameters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MobilenetV3 Large acts as a fair lightweight option but does not work well for the reID task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Different distance metrics were tried and most of them gave the same result. Since training was not done with the distance metrics, the experiment for different metrics was inconclusive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Transfer learning worked well between datasets and models were training quickly when fine tuning for a different dataset 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613500" y="2285400"/>
            <a:ext cx="191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