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6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7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81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8AEE-963F-227E-6AC1-6F1982F6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35C0-AF22-41AA-87C9-3B77BD39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BC80-CCD9-F9F9-0886-CB92D5C1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58BD-778F-336E-0755-A0C97443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303C-CC4F-90B8-B9F9-53ABB10A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3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1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0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0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7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6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81D2-1722-4304-A388-5649DF15746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D00D2B-39E0-44CE-9024-2541D5430F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4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9B74-7932-54E4-A582-1684FE9B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IoT-Based Real-Time Student Feedback System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0E79-0B7A-DC0F-A328-6B1B03273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Bridging the Feedback Gap in Modern Education</a:t>
            </a:r>
          </a:p>
          <a:p>
            <a:pPr marR="45720" lvl="1">
              <a:spcAft>
                <a:spcPts val="755"/>
              </a:spcAft>
              <a:buNone/>
            </a:pP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R="45720" lvl="1">
              <a:spcAft>
                <a:spcPts val="755"/>
              </a:spcAft>
              <a:buNone/>
            </a:pP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Ronak Jain - 23BCS10225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5720" lvl="1">
              <a:spcAft>
                <a:spcPts val="755"/>
              </a:spcAft>
              <a:buNone/>
            </a:pP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Sujal Gupta - 23BCS10788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5720" lvl="1">
              <a:spcAft>
                <a:spcPts val="755"/>
              </a:spcAft>
              <a:buNone/>
            </a:pP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Danish Khajuria - 23BCS11049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5720" lvl="1">
              <a:spcAft>
                <a:spcPts val="755"/>
              </a:spcAft>
              <a:buNone/>
            </a:pP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Ayush Choudhary - 23BCS10643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5720" lvl="1">
              <a:spcAft>
                <a:spcPts val="755"/>
              </a:spcAft>
              <a:buNone/>
            </a:pP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Nihal Dwivedi - 23BCS10264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– 25 April 2025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14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7BCE-9F34-3EB3-D758-723FDBEE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Design Constraints &amp; Trade-Offs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F14C6-05FE-31D6-594A-FEEDE3D50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&lt; ₹2,900/unit.</a:t>
            </a:r>
          </a:p>
          <a:p>
            <a:r>
              <a:rPr lang="en-US" dirty="0"/>
              <a:t>Operates: -10°C to 50°C.</a:t>
            </a:r>
          </a:p>
          <a:p>
            <a:r>
              <a:rPr lang="en-US" dirty="0"/>
              <a:t>Latency &lt; 2s, 2G compatible.</a:t>
            </a:r>
          </a:p>
          <a:p>
            <a:r>
              <a:rPr lang="en-US" dirty="0"/>
              <a:t>Trade-offs: cost vs. performance, power vs.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279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C51F-41BE-D17F-680C-8A00F47B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Design Alternatives &amp;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3E575-AE47-8163-128D-26D28905F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Centralized Cloud (Selected):</a:t>
            </a:r>
          </a:p>
          <a:p>
            <a:r>
              <a:rPr lang="en-US" dirty="0"/>
              <a:t>₹2,900, 1.8s latency, real-time, no offline.</a:t>
            </a:r>
          </a:p>
          <a:p>
            <a:r>
              <a:rPr lang="en-US" dirty="0"/>
              <a:t>Hybrid: ₹3,650, offline, but slower &amp; power-hungry.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33F53-6A3A-54FD-446E-E8956764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63" y="302470"/>
            <a:ext cx="2214054" cy="57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155A-7CE8-3741-12B0-90C59C67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Results &amp;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1B25-1440-48AD-8A1F-AA5D7AC9F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Accuracy: 98.7%</a:t>
            </a:r>
          </a:p>
          <a:p>
            <a:r>
              <a:rPr lang="en-US" dirty="0"/>
              <a:t>Sync Success: 99.3%</a:t>
            </a:r>
          </a:p>
          <a:p>
            <a:r>
              <a:rPr lang="en-US" dirty="0"/>
              <a:t>Battery Life: 68h</a:t>
            </a:r>
          </a:p>
          <a:p>
            <a:r>
              <a:rPr lang="en-US" dirty="0"/>
              <a:t>Workload ↓ 40%, Educator Satisfaction: 92%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DC2CA-8872-6CF8-8059-41AE7984A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60539" y="766425"/>
            <a:ext cx="3376269" cy="450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1958-BB34-7F46-CF1D-A6DC154E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Insights &amp; Fixes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9510F-7D9F-76EA-530A-6D90E106E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Issues: Wi-Fi congestion, LCD glare, keypad wear</a:t>
            </a:r>
          </a:p>
          <a:p>
            <a:pPr lvl="1"/>
            <a:r>
              <a:rPr lang="en-US" dirty="0"/>
              <a:t>Challenges include Wi-Fi congestion, glare on the LCD display, and wear on the keypad.</a:t>
            </a:r>
            <a:endParaRPr lang="en-IN" dirty="0"/>
          </a:p>
          <a:p>
            <a:r>
              <a:rPr lang="en-IN" dirty="0"/>
              <a:t>Fixes: 5GHz fallback, anti-glare film, durable keypads</a:t>
            </a:r>
          </a:p>
          <a:p>
            <a:pPr lvl="1"/>
            <a:r>
              <a:rPr lang="en-US" dirty="0"/>
              <a:t>Solutions involve switching to 5GHz Wi-Fi for better performance, using anti-glare film for the LCD, and installing more durable keypads to improve longevity.</a:t>
            </a:r>
          </a:p>
        </p:txBody>
      </p:sp>
    </p:spTree>
    <p:extLst>
      <p:ext uri="{BB962C8B-B14F-4D97-AF65-F5344CB8AC3E}">
        <p14:creationId xmlns:p14="http://schemas.microsoft.com/office/powerpoint/2010/main" val="322329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3932-3909-3381-B16F-C2220F06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47CD-965F-D746-18E2-115E94A32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94% design goal met</a:t>
            </a:r>
          </a:p>
          <a:p>
            <a:pPr lvl="1"/>
            <a:r>
              <a:rPr lang="en-US" dirty="0"/>
              <a:t>Achieved 94% of the design objectives, ensuring the system meets key performance targets.</a:t>
            </a:r>
          </a:p>
          <a:p>
            <a:r>
              <a:rPr lang="en-US" dirty="0"/>
              <a:t>Action loop reduced by 53%</a:t>
            </a:r>
          </a:p>
          <a:p>
            <a:pPr lvl="1"/>
            <a:r>
              <a:rPr lang="en-US" dirty="0"/>
              <a:t>Significantly reduced the action loop time by 53%, improving the efficiency of feedback collection and response.</a:t>
            </a:r>
          </a:p>
          <a:p>
            <a:r>
              <a:rPr lang="en-US" dirty="0"/>
              <a:t>High user acceptance &amp; low cost</a:t>
            </a:r>
          </a:p>
          <a:p>
            <a:pPr lvl="1"/>
            <a:r>
              <a:rPr lang="en-US" dirty="0"/>
              <a:t>The system has high user satisfaction due to its simplicity and effectiveness, while remaining cost-effective.</a:t>
            </a:r>
          </a:p>
        </p:txBody>
      </p:sp>
    </p:spTree>
    <p:extLst>
      <p:ext uri="{BB962C8B-B14F-4D97-AF65-F5344CB8AC3E}">
        <p14:creationId xmlns:p14="http://schemas.microsoft.com/office/powerpoint/2010/main" val="80028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04DA-4480-D3A3-89C8-21CE062B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Work &amp; Strategic Pathways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F7A66-0191-B5BC-F126-6C6F20B36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79" y="1496748"/>
            <a:ext cx="9603275" cy="413793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Hardware: Touch, solar</a:t>
            </a:r>
          </a:p>
          <a:p>
            <a:pPr lvl="1"/>
            <a:r>
              <a:rPr lang="en-US" dirty="0"/>
              <a:t>Future hardware enhancements include touch input for improved usability and solar charging for greater sustainability.</a:t>
            </a:r>
            <a:endParaRPr lang="en-IN" dirty="0"/>
          </a:p>
          <a:p>
            <a:r>
              <a:rPr lang="en-IN" dirty="0"/>
              <a:t>Software: On-device analytics, QoS</a:t>
            </a:r>
          </a:p>
          <a:p>
            <a:pPr lvl="1"/>
            <a:r>
              <a:rPr lang="en-US" dirty="0"/>
              <a:t>Software improvements will include on-device analytics for faster decision-making and Quality of Service (QoS) features to optimize performance.</a:t>
            </a:r>
            <a:endParaRPr lang="en-IN" dirty="0"/>
          </a:p>
          <a:p>
            <a:r>
              <a:rPr lang="en-IN" dirty="0"/>
              <a:t>Scale: Mesh, blockchain logs</a:t>
            </a:r>
          </a:p>
          <a:p>
            <a:pPr lvl="1"/>
            <a:r>
              <a:rPr lang="en-US" dirty="0"/>
              <a:t>Plans for scaling include mesh networking for better connectivity and blockchain logs for secure, transparent data management.</a:t>
            </a:r>
            <a:endParaRPr lang="en-IN" dirty="0"/>
          </a:p>
          <a:p>
            <a:r>
              <a:rPr lang="en-IN" dirty="0"/>
              <a:t>Sustain: E-waste recycle, carbon offset</a:t>
            </a:r>
          </a:p>
          <a:p>
            <a:pPr lvl="1"/>
            <a:r>
              <a:rPr lang="en-US" dirty="0"/>
              <a:t>Emphasizing sustainability with e-waste recycling initiatives and carbon offset programs to reduce environmental impact.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3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30AC-F7C5-1BC1-A8B5-74621C0D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&amp; Need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5D92-C23C-2B96-D93E-C7E759AF5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education faces challenges in feedback collection and analysis.</a:t>
            </a:r>
          </a:p>
          <a:p>
            <a:r>
              <a:rPr lang="en-US" dirty="0"/>
              <a:t>78% of secondary schools in developing nations use paper-based feedback.</a:t>
            </a:r>
          </a:p>
          <a:p>
            <a:r>
              <a:rPr lang="en-US" dirty="0"/>
              <a:t>Example: 320+ faculty hours/semester on manual feedback with 17% error 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02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213F-01F7-8804-9CDD-9285BF05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Contemporary Context &amp; Urgency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22951-6900-F2DA-E227-2B8CF468E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83% of districts use real-time analytics.</a:t>
            </a:r>
          </a:p>
          <a:p>
            <a:r>
              <a:rPr lang="en-US" dirty="0"/>
              <a:t>89% students prefer automated feedback (2024 Global AI Student Survey).</a:t>
            </a:r>
          </a:p>
          <a:p>
            <a:r>
              <a:rPr lang="en-US" dirty="0"/>
              <a:t>Aligns with UN SDG 4: Quality Education.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44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EE79-3AF2-8E50-259F-32D83394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52BEA-397F-F383-FEF1-F33C306DF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Structural Deficiencies:</a:t>
            </a:r>
          </a:p>
          <a:p>
            <a:pPr lvl="1"/>
            <a:r>
              <a:rPr lang="en-IN" dirty="0"/>
              <a:t>Feedback delays, poor scalability.</a:t>
            </a:r>
          </a:p>
          <a:p>
            <a:r>
              <a:rPr lang="en-IN" dirty="0"/>
              <a:t>Operational Challenges:</a:t>
            </a:r>
          </a:p>
          <a:p>
            <a:pPr lvl="1"/>
            <a:r>
              <a:rPr lang="en-IN" dirty="0"/>
              <a:t>High error rates, no LMS integration.</a:t>
            </a:r>
          </a:p>
          <a:p>
            <a:r>
              <a:rPr lang="en-IN" dirty="0"/>
              <a:t>Pedagogical Limitations:</a:t>
            </a:r>
          </a:p>
          <a:p>
            <a:pPr lvl="1"/>
            <a:r>
              <a:rPr lang="en-IN" dirty="0"/>
              <a:t>Inflexible surveys, no multimodal feedback.</a:t>
            </a:r>
          </a:p>
        </p:txBody>
      </p:sp>
    </p:spTree>
    <p:extLst>
      <p:ext uri="{BB962C8B-B14F-4D97-AF65-F5344CB8AC3E}">
        <p14:creationId xmlns:p14="http://schemas.microsoft.com/office/powerpoint/2010/main" val="35534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6126-42EE-C80E-6580-AC8ADE0E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6CF4-AF46-7CC1-3274-F54B29FE0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Low-cost, energy-efficient IoT feedback system.</a:t>
            </a:r>
          </a:p>
          <a:p>
            <a:pPr lvl="1"/>
            <a:r>
              <a:rPr lang="en-IN" dirty="0"/>
              <a:t> </a:t>
            </a:r>
            <a:r>
              <a:rPr lang="en-US" dirty="0"/>
              <a:t>A cost-effective and power-efficient system designed for real-time feedback collection.</a:t>
            </a:r>
            <a:endParaRPr lang="en-IN" dirty="0"/>
          </a:p>
          <a:p>
            <a:r>
              <a:rPr lang="en-IN" dirty="0"/>
              <a:t>4x4 Keypad input, LCD display, Wi-Fi ESP32, Google Sheets integration.</a:t>
            </a:r>
          </a:p>
          <a:p>
            <a:pPr lvl="1"/>
            <a:r>
              <a:rPr lang="en-IN" dirty="0"/>
              <a:t> </a:t>
            </a:r>
            <a:r>
              <a:rPr lang="en-US" dirty="0"/>
              <a:t>Utilizes a 4x4 keypad for input, an LCD display for output, and Wi-Fi with ESP32 for seamless Google Sheets integration.</a:t>
            </a:r>
          </a:p>
        </p:txBody>
      </p:sp>
    </p:spTree>
    <p:extLst>
      <p:ext uri="{BB962C8B-B14F-4D97-AF65-F5344CB8AC3E}">
        <p14:creationId xmlns:p14="http://schemas.microsoft.com/office/powerpoint/2010/main" val="134450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8604-370E-DC2A-2DF7-02CF26F6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Literature Review –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450C-5B9F-5DA1-2BA6-3E601E92C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Era (Pre-2010): Paper, high error.</a:t>
            </a:r>
          </a:p>
          <a:p>
            <a:pPr lvl="1"/>
            <a:r>
              <a:rPr lang="en-US" dirty="0"/>
              <a:t> Paper surveys are easy to use but often result in high error rates and slow processing.</a:t>
            </a:r>
          </a:p>
          <a:p>
            <a:r>
              <a:rPr lang="en-US" dirty="0"/>
              <a:t>Digital (2010–2018): LMS tools, delayed feedback.</a:t>
            </a:r>
          </a:p>
          <a:p>
            <a:pPr lvl="1"/>
            <a:r>
              <a:rPr lang="en-US" dirty="0"/>
              <a:t> Learning Management Systems offer digital solutions, but they lack real-time feedback capabilities.</a:t>
            </a:r>
          </a:p>
          <a:p>
            <a:r>
              <a:rPr lang="en-US" dirty="0"/>
              <a:t>IoT (2019–): Real-time, but adoption barriers.</a:t>
            </a:r>
            <a:endParaRPr lang="en-IN" dirty="0"/>
          </a:p>
          <a:p>
            <a:pPr lvl="1"/>
            <a:r>
              <a:rPr lang="en-IN" dirty="0"/>
              <a:t> </a:t>
            </a:r>
            <a:r>
              <a:rPr lang="en-US" dirty="0"/>
              <a:t>IoT-based prototypes provide real-time feedback but tend to be expensive and complex to implement.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3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E583-FC36-92C4-2055-66B79160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Solutions – Pros &amp;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9C0A3-3832-A50B-40FF-D3C59ED3B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Paper: Simple, but error-prone.</a:t>
            </a:r>
          </a:p>
          <a:p>
            <a:pPr lvl="1"/>
            <a:r>
              <a:rPr lang="en-US" dirty="0"/>
              <a:t> Paper surveys are easy to use but often result in high error rates and slow processing.</a:t>
            </a:r>
          </a:p>
          <a:p>
            <a:r>
              <a:rPr lang="en-US" dirty="0"/>
              <a:t>LMS Tools: Digital, but not real-time.</a:t>
            </a:r>
          </a:p>
          <a:p>
            <a:pPr lvl="1"/>
            <a:r>
              <a:rPr lang="en-US" dirty="0"/>
              <a:t> Learning Management Systems offer digital solutions, but they lack real-time feedback capabilities.</a:t>
            </a:r>
          </a:p>
          <a:p>
            <a:r>
              <a:rPr lang="en-US" dirty="0"/>
              <a:t>IoT Prototypes: Real-time, but costly &amp; complex.</a:t>
            </a:r>
            <a:endParaRPr lang="en-IN" dirty="0"/>
          </a:p>
          <a:p>
            <a:pPr lvl="1"/>
            <a:r>
              <a:rPr lang="en-IN" dirty="0"/>
              <a:t> </a:t>
            </a:r>
            <a:r>
              <a:rPr lang="en-US" dirty="0"/>
              <a:t>IoT-based prototypes provide real-time feedback but tend to be expensive and complex to implement.</a:t>
            </a:r>
          </a:p>
          <a:p>
            <a:pPr lvl="1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5ACE5E3-40BB-4296-CB90-77D0C5A2B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IoT-based prototypes provide real-time feedback but tend to be expensive and complex to implement.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3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A79C-8FB6-C960-834A-B25C700D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Gaps in Current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3C1F-B694-F96E-22A2-2D3935E1B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Avg delay: 9.2 days → now real-time.</a:t>
            </a:r>
          </a:p>
          <a:p>
            <a:pPr lvl="1"/>
            <a:r>
              <a:rPr lang="en-US" dirty="0"/>
              <a:t>Traditional feedback systems had a 9.2-day delay, now replaced by real-time processing.</a:t>
            </a:r>
          </a:p>
          <a:p>
            <a:r>
              <a:rPr lang="en-US" dirty="0"/>
              <a:t>Error rate: &lt;1%.</a:t>
            </a:r>
          </a:p>
          <a:p>
            <a:pPr lvl="1"/>
            <a:r>
              <a:rPr lang="en-US" dirty="0"/>
              <a:t> The system reduces errors to less than 1%, ensuring high accuracy in data collection.</a:t>
            </a:r>
          </a:p>
          <a:p>
            <a:r>
              <a:rPr lang="en-US" dirty="0"/>
              <a:t>2G compatible for rural areas.</a:t>
            </a:r>
          </a:p>
          <a:p>
            <a:pPr lvl="1"/>
            <a:r>
              <a:rPr lang="en-US" dirty="0"/>
              <a:t> Designed to work with 2G networks, making it accessible in rural and underserved regions.</a:t>
            </a:r>
          </a:p>
        </p:txBody>
      </p:sp>
    </p:spTree>
    <p:extLst>
      <p:ext uri="{BB962C8B-B14F-4D97-AF65-F5344CB8AC3E}">
        <p14:creationId xmlns:p14="http://schemas.microsoft.com/office/powerpoint/2010/main" val="241815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FC32-5635-2B8F-A7E9-BBA443FB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Design –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E0F19-9CEF-F4AC-2145-C5B092330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4x4 Keypad, ESP32-WROOM, 16x2 LCD.</a:t>
            </a:r>
          </a:p>
          <a:p>
            <a:r>
              <a:rPr lang="en-IN" dirty="0"/>
              <a:t>1000mAh battery (~70 hrs).</a:t>
            </a:r>
          </a:p>
          <a:p>
            <a:r>
              <a:rPr lang="en-IN" dirty="0"/>
              <a:t>Google Sheets API (TLS 1.2)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888E8-056E-7C66-37F1-DF40D82B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15" y="1630552"/>
            <a:ext cx="5007302" cy="345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023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729</TotalTime>
  <Words>821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Times New Roman</vt:lpstr>
      <vt:lpstr>Gallery</vt:lpstr>
      <vt:lpstr>IoT-Based Real-Time Student Feedback System</vt:lpstr>
      <vt:lpstr>Introduction &amp; Need</vt:lpstr>
      <vt:lpstr>Contemporary Context &amp; Urgency</vt:lpstr>
      <vt:lpstr>Problem Statement</vt:lpstr>
      <vt:lpstr>Project Objectives</vt:lpstr>
      <vt:lpstr>Literature Review – Evolution</vt:lpstr>
      <vt:lpstr>Existing Solutions – Pros &amp; Cons</vt:lpstr>
      <vt:lpstr>Gaps in Current Systems</vt:lpstr>
      <vt:lpstr>System Design – Specifications</vt:lpstr>
      <vt:lpstr>Design Constraints &amp; Trade-Offs</vt:lpstr>
      <vt:lpstr>Design Alternatives &amp; Selection</vt:lpstr>
      <vt:lpstr>Results &amp; Validation</vt:lpstr>
      <vt:lpstr>Key Insights &amp; Fixes</vt:lpstr>
      <vt:lpstr>Conclusion</vt:lpstr>
      <vt:lpstr>Future Work &amp; Strategic Pathways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Ronak Jain</dc:creator>
  <cp:lastModifiedBy>Ronak Jain</cp:lastModifiedBy>
  <cp:revision>3</cp:revision>
  <dcterms:created xsi:type="dcterms:W3CDTF">2025-04-25T07:28:44Z</dcterms:created>
  <dcterms:modified xsi:type="dcterms:W3CDTF">2025-04-25T21:00:46Z</dcterms:modified>
</cp:coreProperties>
</file>