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Caveat"/>
      <p:regular r:id="rId26"/>
      <p:bold r:id="rId27"/>
    </p:embeddedFont>
    <p:embeddedFont>
      <p:font typeface="Lora"/>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Caveat-regular.fntdata"/><Relationship Id="rId25" Type="http://schemas.openxmlformats.org/officeDocument/2006/relationships/slide" Target="slides/slide20.xml"/><Relationship Id="rId28" Type="http://schemas.openxmlformats.org/officeDocument/2006/relationships/font" Target="fonts/Lora-regular.fntdata"/><Relationship Id="rId27" Type="http://schemas.openxmlformats.org/officeDocument/2006/relationships/font" Target="fonts/Caveat-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ora-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ora-boldItalic.fntdata"/><Relationship Id="rId30" Type="http://schemas.openxmlformats.org/officeDocument/2006/relationships/font" Target="fonts/Lora-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22ef3e29ed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22ef3e29ed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22ef3e29ed_1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22ef3e29ed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22ef3e29ed_1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22ef3e29ed_1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22ef3e29ed_1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22ef3e29ed_1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22ef3e29ed_1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22ef3e29ed_1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22ef3e29ed_1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22ef3e29ed_1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22ef3e29ed_1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22ef3e29ed_1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22ef3e29ed_1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22ef3e29ed_1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22ef3e29ed_1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122ef3e29ed_1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02c040bca4_0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102c040bca4_0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102c040bca4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102c040bca4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02c040bca4_0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02c040bca4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1214591fd3a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1214591fd3a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02c040bca4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02c040bca4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214591fd3a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214591fd3a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214591fd3a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214591fd3a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02c040bca4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02c040bca4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22ef3e29ed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22ef3e29ed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22ef3e29ed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22ef3e29ed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8.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en.wikipedia.org/wiki/Parameter_space"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s://towardsdatascience.com/lines-detection-with-hough-transform-84020b3b1549"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nvSpPr>
        <p:spPr>
          <a:xfrm>
            <a:off x="314075" y="0"/>
            <a:ext cx="8123100" cy="6024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400">
                <a:solidFill>
                  <a:schemeClr val="dk1"/>
                </a:solidFill>
                <a:latin typeface="Lora"/>
                <a:ea typeface="Lora"/>
                <a:cs typeface="Lora"/>
                <a:sym typeface="Lora"/>
              </a:rPr>
              <a:t>Hough Transform for Line detection</a:t>
            </a:r>
            <a:endParaRPr sz="2400">
              <a:solidFill>
                <a:schemeClr val="dk1"/>
              </a:solidFill>
              <a:latin typeface="Lora"/>
              <a:ea typeface="Lora"/>
              <a:cs typeface="Lora"/>
              <a:sym typeface="Lora"/>
            </a:endParaRPr>
          </a:p>
        </p:txBody>
      </p:sp>
      <p:cxnSp>
        <p:nvCxnSpPr>
          <p:cNvPr id="55" name="Google Shape;55;p13"/>
          <p:cNvCxnSpPr/>
          <p:nvPr/>
        </p:nvCxnSpPr>
        <p:spPr>
          <a:xfrm>
            <a:off x="615150" y="2998025"/>
            <a:ext cx="500400" cy="0"/>
          </a:xfrm>
          <a:prstGeom prst="straightConnector1">
            <a:avLst/>
          </a:prstGeom>
          <a:noFill/>
          <a:ln cap="flat" cmpd="sng" w="19050">
            <a:solidFill>
              <a:srgbClr val="FFFFFF"/>
            </a:solidFill>
            <a:prstDash val="solid"/>
            <a:round/>
            <a:headEnd len="med" w="med" type="none"/>
            <a:tailEnd len="med" w="med" type="none"/>
          </a:ln>
        </p:spPr>
      </p:cxnSp>
      <p:sp>
        <p:nvSpPr>
          <p:cNvPr id="56" name="Google Shape;56;p13"/>
          <p:cNvSpPr txBox="1"/>
          <p:nvPr/>
        </p:nvSpPr>
        <p:spPr>
          <a:xfrm>
            <a:off x="1262475" y="689213"/>
            <a:ext cx="6453900" cy="2308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solidFill>
                  <a:schemeClr val="dk1"/>
                </a:solidFill>
                <a:latin typeface="Lora"/>
                <a:ea typeface="Lora"/>
                <a:cs typeface="Lora"/>
                <a:sym typeface="Lora"/>
              </a:rPr>
              <a:t>Digital Image Processing Lab</a:t>
            </a:r>
            <a:endParaRPr sz="1800">
              <a:solidFill>
                <a:schemeClr val="dk1"/>
              </a:solidFill>
              <a:latin typeface="Lora"/>
              <a:ea typeface="Lora"/>
              <a:cs typeface="Lora"/>
              <a:sym typeface="Lora"/>
            </a:endParaRPr>
          </a:p>
          <a:p>
            <a:pPr indent="0" lvl="0" marL="0" rtl="0" algn="ctr">
              <a:spcBef>
                <a:spcPts val="0"/>
              </a:spcBef>
              <a:spcAft>
                <a:spcPts val="0"/>
              </a:spcAft>
              <a:buNone/>
            </a:pPr>
            <a:r>
              <a:t/>
            </a:r>
            <a:endParaRPr sz="1800">
              <a:solidFill>
                <a:schemeClr val="dk1"/>
              </a:solidFill>
              <a:latin typeface="Lora"/>
              <a:ea typeface="Lora"/>
              <a:cs typeface="Lora"/>
              <a:sym typeface="Lora"/>
            </a:endParaRPr>
          </a:p>
          <a:p>
            <a:pPr indent="0" lvl="0" marL="0" rtl="0" algn="ctr">
              <a:spcBef>
                <a:spcPts val="0"/>
              </a:spcBef>
              <a:spcAft>
                <a:spcPts val="0"/>
              </a:spcAft>
              <a:buNone/>
            </a:pPr>
            <a:r>
              <a:rPr lang="en" sz="1800">
                <a:solidFill>
                  <a:schemeClr val="dk1"/>
                </a:solidFill>
                <a:latin typeface="Lora"/>
                <a:ea typeface="Lora"/>
                <a:cs typeface="Lora"/>
                <a:sym typeface="Lora"/>
              </a:rPr>
              <a:t>Group no. - 5</a:t>
            </a:r>
            <a:endParaRPr sz="1800">
              <a:solidFill>
                <a:schemeClr val="dk1"/>
              </a:solidFill>
              <a:latin typeface="Lora"/>
              <a:ea typeface="Lora"/>
              <a:cs typeface="Lora"/>
              <a:sym typeface="Lora"/>
            </a:endParaRPr>
          </a:p>
          <a:p>
            <a:pPr indent="0" lvl="0" marL="0" rtl="0" algn="ctr">
              <a:spcBef>
                <a:spcPts val="0"/>
              </a:spcBef>
              <a:spcAft>
                <a:spcPts val="0"/>
              </a:spcAft>
              <a:buNone/>
            </a:pPr>
            <a:r>
              <a:t/>
            </a:r>
            <a:endParaRPr>
              <a:solidFill>
                <a:schemeClr val="dk1"/>
              </a:solidFill>
              <a:latin typeface="Lora"/>
              <a:ea typeface="Lora"/>
              <a:cs typeface="Lora"/>
              <a:sym typeface="Lora"/>
            </a:endParaRPr>
          </a:p>
          <a:p>
            <a:pPr indent="0" lvl="0" marL="0" rtl="0" algn="ctr">
              <a:spcBef>
                <a:spcPts val="0"/>
              </a:spcBef>
              <a:spcAft>
                <a:spcPts val="0"/>
              </a:spcAft>
              <a:buNone/>
            </a:pPr>
            <a:r>
              <a:rPr lang="en">
                <a:solidFill>
                  <a:schemeClr val="dk1"/>
                </a:solidFill>
                <a:latin typeface="Lora"/>
                <a:ea typeface="Lora"/>
                <a:cs typeface="Lora"/>
                <a:sym typeface="Lora"/>
              </a:rPr>
              <a:t>Submitted by: Rahul Kumar Meena   (18EC35023)</a:t>
            </a:r>
            <a:endParaRPr>
              <a:solidFill>
                <a:schemeClr val="dk1"/>
              </a:solidFill>
              <a:latin typeface="Lora"/>
              <a:ea typeface="Lora"/>
              <a:cs typeface="Lora"/>
              <a:sym typeface="Lora"/>
            </a:endParaRPr>
          </a:p>
          <a:p>
            <a:pPr indent="457200" lvl="0" marL="457200" rtl="0" algn="l">
              <a:spcBef>
                <a:spcPts val="0"/>
              </a:spcBef>
              <a:spcAft>
                <a:spcPts val="0"/>
              </a:spcAft>
              <a:buNone/>
            </a:pPr>
            <a:r>
              <a:rPr lang="en">
                <a:solidFill>
                  <a:schemeClr val="dk1"/>
                </a:solidFill>
                <a:latin typeface="Lora"/>
                <a:ea typeface="Lora"/>
                <a:cs typeface="Lora"/>
                <a:sym typeface="Lora"/>
              </a:rPr>
              <a:t>                              SN Ramanathan           (18EC35028)</a:t>
            </a:r>
            <a:endParaRPr>
              <a:solidFill>
                <a:schemeClr val="dk1"/>
              </a:solidFill>
              <a:latin typeface="Lora"/>
              <a:ea typeface="Lora"/>
              <a:cs typeface="Lora"/>
              <a:sym typeface="Lora"/>
            </a:endParaRPr>
          </a:p>
          <a:p>
            <a:pPr indent="457200" lvl="0" marL="457200" rtl="0" algn="l">
              <a:spcBef>
                <a:spcPts val="0"/>
              </a:spcBef>
              <a:spcAft>
                <a:spcPts val="0"/>
              </a:spcAft>
              <a:buNone/>
            </a:pPr>
            <a:r>
              <a:rPr lang="en">
                <a:solidFill>
                  <a:schemeClr val="dk1"/>
                </a:solidFill>
                <a:latin typeface="Lora"/>
                <a:ea typeface="Lora"/>
                <a:cs typeface="Lora"/>
                <a:sym typeface="Lora"/>
              </a:rPr>
              <a:t>                              Shreya kumari              (18EC35027)</a:t>
            </a:r>
            <a:endParaRPr>
              <a:solidFill>
                <a:schemeClr val="dk1"/>
              </a:solidFill>
              <a:latin typeface="Lora"/>
              <a:ea typeface="Lora"/>
              <a:cs typeface="Lora"/>
              <a:sym typeface="Lora"/>
            </a:endParaRPr>
          </a:p>
          <a:p>
            <a:pPr indent="0" lvl="0" marL="0" rtl="0" algn="ctr">
              <a:spcBef>
                <a:spcPts val="0"/>
              </a:spcBef>
              <a:spcAft>
                <a:spcPts val="0"/>
              </a:spcAft>
              <a:buNone/>
            </a:pPr>
            <a:r>
              <a:t/>
            </a:r>
            <a:endParaRPr>
              <a:solidFill>
                <a:schemeClr val="dk1"/>
              </a:solidFill>
              <a:latin typeface="Lora"/>
              <a:ea typeface="Lora"/>
              <a:cs typeface="Lora"/>
              <a:sym typeface="Lora"/>
            </a:endParaRPr>
          </a:p>
          <a:p>
            <a:pPr indent="0" lvl="0" marL="0" rtl="0" algn="l">
              <a:spcBef>
                <a:spcPts val="0"/>
              </a:spcBef>
              <a:spcAft>
                <a:spcPts val="0"/>
              </a:spcAft>
              <a:buNone/>
            </a:pPr>
            <a:r>
              <a:rPr lang="en">
                <a:solidFill>
                  <a:schemeClr val="dk1"/>
                </a:solidFill>
                <a:latin typeface="Lora"/>
                <a:ea typeface="Lora"/>
                <a:cs typeface="Lora"/>
                <a:sym typeface="Lora"/>
              </a:rPr>
              <a:t>                       </a:t>
            </a:r>
            <a:endParaRPr>
              <a:solidFill>
                <a:schemeClr val="dk1"/>
              </a:solidFill>
              <a:latin typeface="Lora"/>
              <a:ea typeface="Lora"/>
              <a:cs typeface="Lora"/>
              <a:sym typeface="Lora"/>
            </a:endParaRPr>
          </a:p>
        </p:txBody>
      </p:sp>
      <p:sp>
        <p:nvSpPr>
          <p:cNvPr id="57" name="Google Shape;57;p13"/>
          <p:cNvSpPr txBox="1"/>
          <p:nvPr/>
        </p:nvSpPr>
        <p:spPr>
          <a:xfrm>
            <a:off x="1410475" y="4301875"/>
            <a:ext cx="6976500" cy="831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latin typeface="Lora"/>
                <a:ea typeface="Lora"/>
                <a:cs typeface="Lora"/>
                <a:sym typeface="Lora"/>
              </a:rPr>
              <a:t>Department of Electronics and Electrical Communication Engineering</a:t>
            </a:r>
            <a:endParaRPr>
              <a:solidFill>
                <a:schemeClr val="dk1"/>
              </a:solidFill>
              <a:latin typeface="Lora"/>
              <a:ea typeface="Lora"/>
              <a:cs typeface="Lora"/>
              <a:sym typeface="Lora"/>
            </a:endParaRPr>
          </a:p>
          <a:p>
            <a:pPr indent="0" lvl="0" marL="0" rtl="0" algn="ctr">
              <a:spcBef>
                <a:spcPts val="0"/>
              </a:spcBef>
              <a:spcAft>
                <a:spcPts val="0"/>
              </a:spcAft>
              <a:buNone/>
            </a:pPr>
            <a:r>
              <a:rPr lang="en">
                <a:solidFill>
                  <a:schemeClr val="dk1"/>
                </a:solidFill>
                <a:latin typeface="Lora"/>
                <a:ea typeface="Lora"/>
                <a:cs typeface="Lora"/>
                <a:sym typeface="Lora"/>
              </a:rPr>
              <a:t>Indian Institute of Technology Kharagpur</a:t>
            </a:r>
            <a:endParaRPr>
              <a:solidFill>
                <a:schemeClr val="dk1"/>
              </a:solidFill>
              <a:latin typeface="Lora"/>
              <a:ea typeface="Lora"/>
              <a:cs typeface="Lora"/>
              <a:sym typeface="Lora"/>
            </a:endParaRPr>
          </a:p>
          <a:p>
            <a:pPr indent="0" lvl="0" marL="0" rtl="0" algn="ctr">
              <a:spcBef>
                <a:spcPts val="0"/>
              </a:spcBef>
              <a:spcAft>
                <a:spcPts val="0"/>
              </a:spcAft>
              <a:buNone/>
            </a:pPr>
            <a:r>
              <a:rPr lang="en">
                <a:solidFill>
                  <a:schemeClr val="dk1"/>
                </a:solidFill>
                <a:latin typeface="Lora"/>
                <a:ea typeface="Lora"/>
                <a:cs typeface="Lora"/>
                <a:sym typeface="Lora"/>
              </a:rPr>
              <a:t>Spring Semester 2021-22</a:t>
            </a:r>
            <a:endParaRPr>
              <a:solidFill>
                <a:schemeClr val="dk1"/>
              </a:solidFill>
              <a:latin typeface="Lora"/>
              <a:ea typeface="Lora"/>
              <a:cs typeface="Lora"/>
              <a:sym typeface="Lora"/>
            </a:endParaRPr>
          </a:p>
        </p:txBody>
      </p:sp>
      <p:pic>
        <p:nvPicPr>
          <p:cNvPr id="58" name="Google Shape;58;p13"/>
          <p:cNvPicPr preferRelativeResize="0"/>
          <p:nvPr/>
        </p:nvPicPr>
        <p:blipFill>
          <a:blip r:embed="rId3">
            <a:alphaModFix/>
          </a:blip>
          <a:stretch>
            <a:fillRect/>
          </a:stretch>
        </p:blipFill>
        <p:spPr>
          <a:xfrm>
            <a:off x="3435086" y="2713375"/>
            <a:ext cx="2273825" cy="15885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22" name="Google Shape;122;p22"/>
          <p:cNvPicPr preferRelativeResize="0"/>
          <p:nvPr/>
        </p:nvPicPr>
        <p:blipFill>
          <a:blip r:embed="rId3">
            <a:alphaModFix/>
          </a:blip>
          <a:stretch>
            <a:fillRect/>
          </a:stretch>
        </p:blipFill>
        <p:spPr>
          <a:xfrm>
            <a:off x="2243850" y="140250"/>
            <a:ext cx="4656307" cy="4357825"/>
          </a:xfrm>
          <a:prstGeom prst="rect">
            <a:avLst/>
          </a:prstGeom>
          <a:noFill/>
          <a:ln>
            <a:noFill/>
          </a:ln>
        </p:spPr>
      </p:pic>
      <p:sp>
        <p:nvSpPr>
          <p:cNvPr id="123" name="Google Shape;123;p22"/>
          <p:cNvSpPr txBox="1"/>
          <p:nvPr/>
        </p:nvSpPr>
        <p:spPr>
          <a:xfrm>
            <a:off x="920150" y="4408825"/>
            <a:ext cx="7785900" cy="648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a:solidFill>
                  <a:srgbClr val="1C4587"/>
                </a:solidFill>
                <a:latin typeface="Lora"/>
                <a:ea typeface="Lora"/>
                <a:cs typeface="Lora"/>
                <a:sym typeface="Lora"/>
              </a:rPr>
              <a:t>Two</a:t>
            </a:r>
            <a:r>
              <a:rPr lang="en">
                <a:solidFill>
                  <a:srgbClr val="1C4587"/>
                </a:solidFill>
                <a:latin typeface="Lora"/>
                <a:ea typeface="Lora"/>
                <a:cs typeface="Lora"/>
                <a:sym typeface="Lora"/>
              </a:rPr>
              <a:t> Lines in picture plane &lt;-&gt; Sinusoidal curves through two point in   </a:t>
            </a:r>
            <a:endParaRPr>
              <a:solidFill>
                <a:srgbClr val="1C4587"/>
              </a:solidFill>
              <a:latin typeface="Lora"/>
              <a:ea typeface="Lora"/>
              <a:cs typeface="Lora"/>
              <a:sym typeface="Lora"/>
            </a:endParaRPr>
          </a:p>
          <a:p>
            <a:pPr indent="0" lvl="0" marL="0" rtl="0" algn="l">
              <a:lnSpc>
                <a:spcPct val="115000"/>
              </a:lnSpc>
              <a:spcBef>
                <a:spcPts val="0"/>
              </a:spcBef>
              <a:spcAft>
                <a:spcPts val="0"/>
              </a:spcAft>
              <a:buNone/>
            </a:pPr>
            <a:r>
              <a:rPr lang="en">
                <a:solidFill>
                  <a:srgbClr val="1C4587"/>
                </a:solidFill>
                <a:latin typeface="Lora"/>
                <a:ea typeface="Lora"/>
                <a:cs typeface="Lora"/>
                <a:sym typeface="Lora"/>
              </a:rPr>
              <a:t>                                                                                               parameter plane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3"/>
          <p:cNvSpPr txBox="1"/>
          <p:nvPr>
            <p:ph type="title"/>
          </p:nvPr>
        </p:nvSpPr>
        <p:spPr>
          <a:xfrm>
            <a:off x="311700" y="345350"/>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200"/>
              </a:spcBef>
              <a:spcAft>
                <a:spcPts val="1200"/>
              </a:spcAft>
              <a:buClr>
                <a:schemeClr val="dk1"/>
              </a:buClr>
              <a:buSzPct val="49009"/>
              <a:buFont typeface="Arial"/>
              <a:buNone/>
            </a:pPr>
            <a:r>
              <a:rPr lang="en" sz="2244">
                <a:latin typeface="Lora"/>
                <a:ea typeface="Lora"/>
                <a:cs typeface="Lora"/>
                <a:sym typeface="Lora"/>
              </a:rPr>
              <a:t>Hough Transform on Normal Images:</a:t>
            </a:r>
            <a:endParaRPr sz="3244">
              <a:latin typeface="Lora"/>
              <a:ea typeface="Lora"/>
              <a:cs typeface="Lora"/>
              <a:sym typeface="Lora"/>
            </a:endParaRPr>
          </a:p>
        </p:txBody>
      </p:sp>
      <p:sp>
        <p:nvSpPr>
          <p:cNvPr id="129" name="Google Shape;129;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30" name="Google Shape;130;p23"/>
          <p:cNvPicPr preferRelativeResize="0"/>
          <p:nvPr/>
        </p:nvPicPr>
        <p:blipFill>
          <a:blip r:embed="rId3">
            <a:alphaModFix/>
          </a:blip>
          <a:stretch>
            <a:fillRect/>
          </a:stretch>
        </p:blipFill>
        <p:spPr>
          <a:xfrm>
            <a:off x="712100" y="997850"/>
            <a:ext cx="8001000" cy="3429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36" name="Google Shape;136;p24"/>
          <p:cNvPicPr preferRelativeResize="0"/>
          <p:nvPr/>
        </p:nvPicPr>
        <p:blipFill>
          <a:blip r:embed="rId3">
            <a:alphaModFix/>
          </a:blip>
          <a:stretch>
            <a:fillRect/>
          </a:stretch>
        </p:blipFill>
        <p:spPr>
          <a:xfrm>
            <a:off x="1546800" y="52575"/>
            <a:ext cx="6050400" cy="4610650"/>
          </a:xfrm>
          <a:prstGeom prst="rect">
            <a:avLst/>
          </a:prstGeom>
          <a:noFill/>
          <a:ln>
            <a:noFill/>
          </a:ln>
        </p:spPr>
      </p:pic>
      <p:sp>
        <p:nvSpPr>
          <p:cNvPr id="137" name="Google Shape;137;p24"/>
          <p:cNvSpPr txBox="1"/>
          <p:nvPr/>
        </p:nvSpPr>
        <p:spPr>
          <a:xfrm>
            <a:off x="2545050" y="4556550"/>
            <a:ext cx="4400400" cy="431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600">
                <a:solidFill>
                  <a:srgbClr val="1C4587"/>
                </a:solidFill>
                <a:latin typeface="Lora"/>
                <a:ea typeface="Lora"/>
                <a:cs typeface="Lora"/>
                <a:sym typeface="Lora"/>
              </a:rPr>
              <a:t>Edge detected Image and Hough Transform</a:t>
            </a:r>
            <a:endParaRPr sz="1600">
              <a:solidFill>
                <a:srgbClr val="1C4587"/>
              </a:solidFill>
              <a:latin typeface="Lora"/>
              <a:ea typeface="Lora"/>
              <a:cs typeface="Lora"/>
              <a:sym typeface="Lor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43" name="Google Shape;143;p25"/>
          <p:cNvPicPr preferRelativeResize="0"/>
          <p:nvPr/>
        </p:nvPicPr>
        <p:blipFill rotWithShape="1">
          <a:blip r:embed="rId3">
            <a:alphaModFix/>
          </a:blip>
          <a:srcRect b="18233" l="0" r="0" t="0"/>
          <a:stretch/>
        </p:blipFill>
        <p:spPr>
          <a:xfrm>
            <a:off x="1226875" y="579138"/>
            <a:ext cx="7477125" cy="3442525"/>
          </a:xfrm>
          <a:prstGeom prst="rect">
            <a:avLst/>
          </a:prstGeom>
          <a:noFill/>
          <a:ln>
            <a:noFill/>
          </a:ln>
        </p:spPr>
      </p:pic>
      <p:sp>
        <p:nvSpPr>
          <p:cNvPr id="144" name="Google Shape;144;p25"/>
          <p:cNvSpPr txBox="1"/>
          <p:nvPr/>
        </p:nvSpPr>
        <p:spPr>
          <a:xfrm>
            <a:off x="1168500" y="4263025"/>
            <a:ext cx="6807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1C4587"/>
                </a:solidFill>
                <a:latin typeface="Lora"/>
                <a:ea typeface="Lora"/>
                <a:cs typeface="Lora"/>
                <a:sym typeface="Lora"/>
              </a:rPr>
              <a:t>                  </a:t>
            </a:r>
            <a:r>
              <a:rPr lang="en">
                <a:solidFill>
                  <a:srgbClr val="1C4587"/>
                </a:solidFill>
                <a:latin typeface="Lora"/>
                <a:ea typeface="Lora"/>
                <a:cs typeface="Lora"/>
                <a:sym typeface="Lora"/>
              </a:rPr>
              <a:t>Binarized Image                 Final image(decreased Accum. threshold)</a:t>
            </a:r>
            <a:endParaRPr>
              <a:solidFill>
                <a:srgbClr val="1C4587"/>
              </a:solidFill>
              <a:latin typeface="Lora"/>
              <a:ea typeface="Lora"/>
              <a:cs typeface="Lora"/>
              <a:sym typeface="Lor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50" name="Google Shape;150;p26"/>
          <p:cNvPicPr preferRelativeResize="0"/>
          <p:nvPr/>
        </p:nvPicPr>
        <p:blipFill>
          <a:blip r:embed="rId3">
            <a:alphaModFix/>
          </a:blip>
          <a:stretch>
            <a:fillRect/>
          </a:stretch>
        </p:blipFill>
        <p:spPr>
          <a:xfrm>
            <a:off x="623625" y="1751725"/>
            <a:ext cx="2705100" cy="1828800"/>
          </a:xfrm>
          <a:prstGeom prst="rect">
            <a:avLst/>
          </a:prstGeom>
          <a:noFill/>
          <a:ln>
            <a:noFill/>
          </a:ln>
        </p:spPr>
      </p:pic>
      <p:pic>
        <p:nvPicPr>
          <p:cNvPr id="151" name="Google Shape;151;p26"/>
          <p:cNvPicPr preferRelativeResize="0"/>
          <p:nvPr/>
        </p:nvPicPr>
        <p:blipFill>
          <a:blip r:embed="rId4">
            <a:alphaModFix/>
          </a:blip>
          <a:stretch>
            <a:fillRect/>
          </a:stretch>
        </p:blipFill>
        <p:spPr>
          <a:xfrm>
            <a:off x="3674638" y="776088"/>
            <a:ext cx="5004962" cy="4170170"/>
          </a:xfrm>
          <a:prstGeom prst="rect">
            <a:avLst/>
          </a:prstGeom>
          <a:noFill/>
          <a:ln>
            <a:noFill/>
          </a:ln>
        </p:spPr>
      </p:pic>
      <p:sp>
        <p:nvSpPr>
          <p:cNvPr id="152" name="Google Shape;152;p26"/>
          <p:cNvSpPr txBox="1"/>
          <p:nvPr/>
        </p:nvSpPr>
        <p:spPr>
          <a:xfrm>
            <a:off x="4279200" y="345000"/>
            <a:ext cx="4400400" cy="431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600">
                <a:solidFill>
                  <a:srgbClr val="1C4587"/>
                </a:solidFill>
                <a:latin typeface="Lora"/>
                <a:ea typeface="Lora"/>
                <a:cs typeface="Lora"/>
                <a:sym typeface="Lora"/>
              </a:rPr>
              <a:t>Edge detected Image and Hough Transform</a:t>
            </a:r>
            <a:endParaRPr sz="1600">
              <a:solidFill>
                <a:srgbClr val="1C4587"/>
              </a:solidFill>
              <a:latin typeface="Lora"/>
              <a:ea typeface="Lora"/>
              <a:cs typeface="Lora"/>
              <a:sym typeface="Lora"/>
            </a:endParaRPr>
          </a:p>
        </p:txBody>
      </p:sp>
      <p:sp>
        <p:nvSpPr>
          <p:cNvPr id="153" name="Google Shape;153;p26"/>
          <p:cNvSpPr txBox="1"/>
          <p:nvPr/>
        </p:nvSpPr>
        <p:spPr>
          <a:xfrm>
            <a:off x="163575" y="345000"/>
            <a:ext cx="3000000" cy="431100"/>
          </a:xfrm>
          <a:prstGeom prst="rect">
            <a:avLst/>
          </a:prstGeom>
          <a:noFill/>
          <a:ln>
            <a:noFill/>
          </a:ln>
        </p:spPr>
        <p:txBody>
          <a:bodyPr anchorCtr="0" anchor="t" bIns="91425" lIns="91425" spcFirstLastPara="1" rIns="91425" wrap="square" tIns="91425">
            <a:spAutoFit/>
          </a:bodyPr>
          <a:lstStyle/>
          <a:p>
            <a:pPr indent="457200" lvl="0" marL="457200" rtl="0" algn="l">
              <a:lnSpc>
                <a:spcPct val="115000"/>
              </a:lnSpc>
              <a:spcBef>
                <a:spcPts val="0"/>
              </a:spcBef>
              <a:spcAft>
                <a:spcPts val="0"/>
              </a:spcAft>
              <a:buNone/>
            </a:pPr>
            <a:r>
              <a:rPr lang="en" sz="1600">
                <a:solidFill>
                  <a:srgbClr val="1C4587"/>
                </a:solidFill>
                <a:latin typeface="Lora"/>
                <a:ea typeface="Lora"/>
                <a:cs typeface="Lora"/>
                <a:sym typeface="Lora"/>
              </a:rPr>
              <a:t>Input Image</a:t>
            </a:r>
            <a:endParaRPr sz="16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59" name="Google Shape;159;p27"/>
          <p:cNvPicPr preferRelativeResize="0"/>
          <p:nvPr/>
        </p:nvPicPr>
        <p:blipFill>
          <a:blip r:embed="rId3">
            <a:alphaModFix/>
          </a:blip>
          <a:stretch>
            <a:fillRect/>
          </a:stretch>
        </p:blipFill>
        <p:spPr>
          <a:xfrm>
            <a:off x="1626225" y="31300"/>
            <a:ext cx="5891526" cy="489469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65" name="Google Shape;165;p28"/>
          <p:cNvPicPr preferRelativeResize="0"/>
          <p:nvPr/>
        </p:nvPicPr>
        <p:blipFill rotWithShape="1">
          <a:blip r:embed="rId3">
            <a:alphaModFix/>
          </a:blip>
          <a:srcRect b="10562" l="0" r="0" t="0"/>
          <a:stretch/>
        </p:blipFill>
        <p:spPr>
          <a:xfrm>
            <a:off x="514350" y="971550"/>
            <a:ext cx="8115300" cy="2862475"/>
          </a:xfrm>
          <a:prstGeom prst="rect">
            <a:avLst/>
          </a:prstGeom>
          <a:noFill/>
          <a:ln>
            <a:noFill/>
          </a:ln>
        </p:spPr>
      </p:pic>
      <p:sp>
        <p:nvSpPr>
          <p:cNvPr id="166" name="Google Shape;166;p28"/>
          <p:cNvSpPr txBox="1"/>
          <p:nvPr/>
        </p:nvSpPr>
        <p:spPr>
          <a:xfrm>
            <a:off x="330325" y="790375"/>
            <a:ext cx="3000000" cy="384900"/>
          </a:xfrm>
          <a:prstGeom prst="rect">
            <a:avLst/>
          </a:prstGeom>
          <a:noFill/>
          <a:ln>
            <a:noFill/>
          </a:ln>
        </p:spPr>
        <p:txBody>
          <a:bodyPr anchorCtr="0" anchor="t" bIns="91425" lIns="91425" spcFirstLastPara="1" rIns="91425" wrap="square" tIns="91425">
            <a:spAutoFit/>
          </a:bodyPr>
          <a:lstStyle/>
          <a:p>
            <a:pPr indent="457200" lvl="0" marL="457200" rtl="0" algn="l">
              <a:lnSpc>
                <a:spcPct val="115000"/>
              </a:lnSpc>
              <a:spcBef>
                <a:spcPts val="0"/>
              </a:spcBef>
              <a:spcAft>
                <a:spcPts val="0"/>
              </a:spcAft>
              <a:buNone/>
            </a:pPr>
            <a:r>
              <a:rPr lang="en" sz="1300">
                <a:solidFill>
                  <a:srgbClr val="1C4587"/>
                </a:solidFill>
                <a:latin typeface="Lora"/>
                <a:ea typeface="Lora"/>
                <a:cs typeface="Lora"/>
                <a:sym typeface="Lora"/>
              </a:rPr>
              <a:t>Input Image</a:t>
            </a:r>
            <a:endParaRPr sz="11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72" name="Google Shape;172;p29"/>
          <p:cNvPicPr preferRelativeResize="0"/>
          <p:nvPr/>
        </p:nvPicPr>
        <p:blipFill>
          <a:blip r:embed="rId3">
            <a:alphaModFix/>
          </a:blip>
          <a:stretch>
            <a:fillRect/>
          </a:stretch>
        </p:blipFill>
        <p:spPr>
          <a:xfrm>
            <a:off x="1917400" y="73525"/>
            <a:ext cx="4901275" cy="4589700"/>
          </a:xfrm>
          <a:prstGeom prst="rect">
            <a:avLst/>
          </a:prstGeom>
          <a:noFill/>
          <a:ln>
            <a:noFill/>
          </a:ln>
        </p:spPr>
      </p:pic>
      <p:sp>
        <p:nvSpPr>
          <p:cNvPr id="173" name="Google Shape;173;p29"/>
          <p:cNvSpPr txBox="1"/>
          <p:nvPr/>
        </p:nvSpPr>
        <p:spPr>
          <a:xfrm>
            <a:off x="2312100" y="4644475"/>
            <a:ext cx="4400400" cy="431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600">
                <a:solidFill>
                  <a:srgbClr val="1C4587"/>
                </a:solidFill>
                <a:latin typeface="Lora"/>
                <a:ea typeface="Lora"/>
                <a:cs typeface="Lora"/>
                <a:sym typeface="Lora"/>
              </a:rPr>
              <a:t>Edge detected Image and Hough Transform</a:t>
            </a:r>
            <a:endParaRPr sz="1600">
              <a:solidFill>
                <a:srgbClr val="1C4587"/>
              </a:solidFill>
              <a:latin typeface="Lora"/>
              <a:ea typeface="Lora"/>
              <a:cs typeface="Lora"/>
              <a:sym typeface="Lora"/>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79" name="Google Shape;179;p30"/>
          <p:cNvPicPr preferRelativeResize="0"/>
          <p:nvPr/>
        </p:nvPicPr>
        <p:blipFill>
          <a:blip r:embed="rId3">
            <a:alphaModFix/>
          </a:blip>
          <a:stretch>
            <a:fillRect/>
          </a:stretch>
        </p:blipFill>
        <p:spPr>
          <a:xfrm>
            <a:off x="1214638" y="896650"/>
            <a:ext cx="6714725" cy="33502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Lora"/>
                <a:ea typeface="Lora"/>
                <a:cs typeface="Lora"/>
                <a:sym typeface="Lora"/>
              </a:rPr>
              <a:t>Limitations</a:t>
            </a:r>
            <a:endParaRPr>
              <a:latin typeface="Lora"/>
              <a:ea typeface="Lora"/>
              <a:cs typeface="Lora"/>
              <a:sym typeface="Lora"/>
            </a:endParaRPr>
          </a:p>
        </p:txBody>
      </p:sp>
      <p:sp>
        <p:nvSpPr>
          <p:cNvPr id="185" name="Google Shape;185;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Font typeface="Lora"/>
              <a:buChar char="●"/>
            </a:pPr>
            <a:r>
              <a:rPr lang="en" sz="1500">
                <a:latin typeface="Lora"/>
                <a:ea typeface="Lora"/>
                <a:cs typeface="Lora"/>
                <a:sym typeface="Lora"/>
              </a:rPr>
              <a:t>The results are sensitive to the quantization of both </a:t>
            </a:r>
            <a:r>
              <a:rPr lang="en" sz="1500">
                <a:highlight>
                  <a:srgbClr val="FFFFFF"/>
                </a:highlight>
                <a:latin typeface="Lora"/>
                <a:ea typeface="Lora"/>
                <a:cs typeface="Lora"/>
                <a:sym typeface="Lora"/>
              </a:rPr>
              <a:t>θ</a:t>
            </a:r>
            <a:r>
              <a:rPr lang="en" sz="1500">
                <a:latin typeface="Lora"/>
                <a:ea typeface="Lora"/>
                <a:cs typeface="Lora"/>
                <a:sym typeface="Lora"/>
              </a:rPr>
              <a:t> and </a:t>
            </a:r>
            <a:r>
              <a:rPr lang="en" sz="1500">
                <a:highlight>
                  <a:srgbClr val="FFFFFF"/>
                </a:highlight>
                <a:latin typeface="Lora"/>
                <a:ea typeface="Lora"/>
                <a:cs typeface="Lora"/>
                <a:sym typeface="Lora"/>
              </a:rPr>
              <a:t>ρ</a:t>
            </a:r>
            <a:r>
              <a:rPr lang="en" sz="1500">
                <a:latin typeface="Lora"/>
                <a:ea typeface="Lora"/>
                <a:cs typeface="Lora"/>
                <a:sym typeface="Lora"/>
              </a:rPr>
              <a:t>. Finer quantization gives better resolution, but increases the computation time and exposes the problem of clustering entries corresponding to nearly collinear points. </a:t>
            </a:r>
            <a:endParaRPr sz="1500">
              <a:latin typeface="Lora"/>
              <a:ea typeface="Lora"/>
              <a:cs typeface="Lora"/>
              <a:sym typeface="Lora"/>
            </a:endParaRPr>
          </a:p>
          <a:p>
            <a:pPr indent="0" lvl="0" marL="457200" rtl="0" algn="l">
              <a:spcBef>
                <a:spcPts val="1200"/>
              </a:spcBef>
              <a:spcAft>
                <a:spcPts val="0"/>
              </a:spcAft>
              <a:buNone/>
            </a:pPr>
            <a:r>
              <a:t/>
            </a:r>
            <a:endParaRPr sz="1500">
              <a:latin typeface="Lora"/>
              <a:ea typeface="Lora"/>
              <a:cs typeface="Lora"/>
              <a:sym typeface="Lora"/>
            </a:endParaRPr>
          </a:p>
          <a:p>
            <a:pPr indent="-323850" lvl="0" marL="457200" rtl="0" algn="l">
              <a:spcBef>
                <a:spcPts val="1200"/>
              </a:spcBef>
              <a:spcAft>
                <a:spcPts val="0"/>
              </a:spcAft>
              <a:buSzPts val="1500"/>
              <a:buFont typeface="Lora"/>
              <a:buChar char="●"/>
            </a:pPr>
            <a:r>
              <a:rPr lang="en" sz="1500">
                <a:latin typeface="Lora"/>
                <a:ea typeface="Lora"/>
                <a:cs typeface="Lora"/>
                <a:sym typeface="Lora"/>
              </a:rPr>
              <a:t>The technique finds collinear points without regard to contiguity. Thus the position of a best-fit line can be distorted by the presence of unrelated figure points in another part of the picture. Meaningless groups of collinear points being detected.</a:t>
            </a:r>
            <a:endParaRPr sz="1500">
              <a:latin typeface="Lora"/>
              <a:ea typeface="Lora"/>
              <a:cs typeface="Lora"/>
              <a:sym typeface="Lora"/>
            </a:endParaRPr>
          </a:p>
        </p:txBody>
      </p:sp>
      <p:sp>
        <p:nvSpPr>
          <p:cNvPr id="186" name="Google Shape;186;p3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4"/>
          <p:cNvSpPr txBox="1"/>
          <p:nvPr>
            <p:ph type="title"/>
          </p:nvPr>
        </p:nvSpPr>
        <p:spPr>
          <a:xfrm>
            <a:off x="311700" y="4450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Lora"/>
                <a:ea typeface="Lora"/>
                <a:cs typeface="Lora"/>
                <a:sym typeface="Lora"/>
              </a:rPr>
              <a:t>Introduction</a:t>
            </a:r>
            <a:endParaRPr>
              <a:latin typeface="Lora"/>
              <a:ea typeface="Lora"/>
              <a:cs typeface="Lora"/>
              <a:sym typeface="Lora"/>
            </a:endParaRPr>
          </a:p>
        </p:txBody>
      </p:sp>
      <p:sp>
        <p:nvSpPr>
          <p:cNvPr id="64" name="Google Shape;64;p14"/>
          <p:cNvSpPr txBox="1"/>
          <p:nvPr>
            <p:ph idx="1" type="body"/>
          </p:nvPr>
        </p:nvSpPr>
        <p:spPr>
          <a:xfrm>
            <a:off x="382475" y="1131625"/>
            <a:ext cx="8520600" cy="3925200"/>
          </a:xfrm>
          <a:prstGeom prst="rect">
            <a:avLst/>
          </a:prstGeom>
        </p:spPr>
        <p:txBody>
          <a:bodyPr anchorCtr="0" anchor="t" bIns="91425" lIns="91425" spcFirstLastPara="1" rIns="91425" wrap="square" tIns="91425">
            <a:normAutofit lnSpcReduction="20000"/>
          </a:bodyPr>
          <a:lstStyle/>
          <a:p>
            <a:pPr indent="-323850" lvl="0" marL="457200" rtl="0" algn="l">
              <a:spcBef>
                <a:spcPts val="0"/>
              </a:spcBef>
              <a:spcAft>
                <a:spcPts val="0"/>
              </a:spcAft>
              <a:buSzPts val="1500"/>
              <a:buFont typeface="Lora"/>
              <a:buChar char="●"/>
            </a:pPr>
            <a:r>
              <a:rPr lang="en" sz="1500">
                <a:highlight>
                  <a:srgbClr val="FFFFFF"/>
                </a:highlight>
                <a:latin typeface="Lora"/>
                <a:ea typeface="Lora"/>
                <a:cs typeface="Lora"/>
                <a:sym typeface="Lora"/>
              </a:rPr>
              <a:t>The </a:t>
            </a:r>
            <a:r>
              <a:rPr b="1" lang="en" sz="1500">
                <a:highlight>
                  <a:srgbClr val="FFFFFF"/>
                </a:highlight>
                <a:latin typeface="Lora"/>
                <a:ea typeface="Lora"/>
                <a:cs typeface="Lora"/>
                <a:sym typeface="Lora"/>
              </a:rPr>
              <a:t>Hough Transform</a:t>
            </a:r>
            <a:r>
              <a:rPr lang="en" sz="1500">
                <a:highlight>
                  <a:srgbClr val="FFFFFF"/>
                </a:highlight>
                <a:latin typeface="Lora"/>
                <a:ea typeface="Lora"/>
                <a:cs typeface="Lora"/>
                <a:sym typeface="Lora"/>
              </a:rPr>
              <a:t> is an algorithm patented by Paul V. C. Hough and was originally invented to </a:t>
            </a:r>
            <a:r>
              <a:rPr b="1" lang="en" sz="1500">
                <a:highlight>
                  <a:srgbClr val="FFFFFF"/>
                </a:highlight>
                <a:latin typeface="Lora"/>
                <a:ea typeface="Lora"/>
                <a:cs typeface="Lora"/>
                <a:sym typeface="Lora"/>
              </a:rPr>
              <a:t>recognize complex lines</a:t>
            </a:r>
            <a:r>
              <a:rPr lang="en" sz="1500">
                <a:highlight>
                  <a:srgbClr val="FFFFFF"/>
                </a:highlight>
                <a:latin typeface="Lora"/>
                <a:ea typeface="Lora"/>
                <a:cs typeface="Lora"/>
                <a:sym typeface="Lora"/>
              </a:rPr>
              <a:t> in photographs (Hough, 1962).</a:t>
            </a:r>
            <a:endParaRPr sz="1500">
              <a:latin typeface="Lora"/>
              <a:ea typeface="Lora"/>
              <a:cs typeface="Lora"/>
              <a:sym typeface="Lora"/>
            </a:endParaRPr>
          </a:p>
          <a:p>
            <a:pPr indent="0" lvl="0" marL="457200" rtl="0" algn="l">
              <a:spcBef>
                <a:spcPts val="1200"/>
              </a:spcBef>
              <a:spcAft>
                <a:spcPts val="0"/>
              </a:spcAft>
              <a:buNone/>
            </a:pPr>
            <a:r>
              <a:t/>
            </a:r>
            <a:endParaRPr sz="1500">
              <a:latin typeface="Lora"/>
              <a:ea typeface="Lora"/>
              <a:cs typeface="Lora"/>
              <a:sym typeface="Lora"/>
            </a:endParaRPr>
          </a:p>
          <a:p>
            <a:pPr indent="-323850" lvl="0" marL="457200" rtl="0" algn="l">
              <a:spcBef>
                <a:spcPts val="1200"/>
              </a:spcBef>
              <a:spcAft>
                <a:spcPts val="0"/>
              </a:spcAft>
              <a:buSzPts val="1500"/>
              <a:buFont typeface="Lora"/>
              <a:buChar char="●"/>
            </a:pPr>
            <a:r>
              <a:rPr lang="en" sz="1500">
                <a:highlight>
                  <a:srgbClr val="FFFFFF"/>
                </a:highlight>
                <a:latin typeface="Lora"/>
                <a:ea typeface="Lora"/>
                <a:cs typeface="Lora"/>
                <a:sym typeface="Lora"/>
              </a:rPr>
              <a:t>T</a:t>
            </a:r>
            <a:r>
              <a:rPr lang="en" sz="1500">
                <a:highlight>
                  <a:srgbClr val="FFFFFF"/>
                </a:highlight>
                <a:latin typeface="Lora"/>
                <a:ea typeface="Lora"/>
                <a:cs typeface="Lora"/>
                <a:sym typeface="Lora"/>
              </a:rPr>
              <a:t>he algorithm has been </a:t>
            </a:r>
            <a:r>
              <a:rPr b="1" lang="en" sz="1500">
                <a:highlight>
                  <a:srgbClr val="FFFFFF"/>
                </a:highlight>
                <a:latin typeface="Lora"/>
                <a:ea typeface="Lora"/>
                <a:cs typeface="Lora"/>
                <a:sym typeface="Lora"/>
              </a:rPr>
              <a:t>modified</a:t>
            </a:r>
            <a:r>
              <a:rPr lang="en" sz="1500">
                <a:highlight>
                  <a:srgbClr val="FFFFFF"/>
                </a:highlight>
                <a:latin typeface="Lora"/>
                <a:ea typeface="Lora"/>
                <a:cs typeface="Lora"/>
                <a:sym typeface="Lora"/>
              </a:rPr>
              <a:t> and enhanced to be able to </a:t>
            </a:r>
            <a:r>
              <a:rPr b="1" lang="en" sz="1500">
                <a:highlight>
                  <a:srgbClr val="FFFFFF"/>
                </a:highlight>
                <a:latin typeface="Lora"/>
                <a:ea typeface="Lora"/>
                <a:cs typeface="Lora"/>
                <a:sym typeface="Lora"/>
              </a:rPr>
              <a:t>recognize other shapes</a:t>
            </a:r>
            <a:r>
              <a:rPr lang="en" sz="1500">
                <a:highlight>
                  <a:srgbClr val="FFFFFF"/>
                </a:highlight>
                <a:latin typeface="Lora"/>
                <a:ea typeface="Lora"/>
                <a:cs typeface="Lora"/>
                <a:sym typeface="Lora"/>
              </a:rPr>
              <a:t> such as circles and quadrilaterals of specific types.</a:t>
            </a:r>
            <a:endParaRPr sz="1500">
              <a:latin typeface="Lora"/>
              <a:ea typeface="Lora"/>
              <a:cs typeface="Lora"/>
              <a:sym typeface="Lora"/>
            </a:endParaRPr>
          </a:p>
          <a:p>
            <a:pPr indent="0" lvl="0" marL="457200" rtl="0" algn="l">
              <a:spcBef>
                <a:spcPts val="1200"/>
              </a:spcBef>
              <a:spcAft>
                <a:spcPts val="0"/>
              </a:spcAft>
              <a:buNone/>
            </a:pPr>
            <a:r>
              <a:t/>
            </a:r>
            <a:endParaRPr sz="1500">
              <a:latin typeface="Lora"/>
              <a:ea typeface="Lora"/>
              <a:cs typeface="Lora"/>
              <a:sym typeface="Lora"/>
            </a:endParaRPr>
          </a:p>
          <a:p>
            <a:pPr indent="-323850" lvl="0" marL="457200" rtl="0" algn="l">
              <a:spcBef>
                <a:spcPts val="1200"/>
              </a:spcBef>
              <a:spcAft>
                <a:spcPts val="0"/>
              </a:spcAft>
              <a:buSzPts val="1500"/>
              <a:buFont typeface="Lora"/>
              <a:buChar char="●"/>
            </a:pPr>
            <a:r>
              <a:rPr lang="en" sz="1500">
                <a:highlight>
                  <a:srgbClr val="FFFFFF"/>
                </a:highlight>
                <a:latin typeface="Lora"/>
                <a:ea typeface="Lora"/>
                <a:cs typeface="Lora"/>
                <a:sym typeface="Lora"/>
              </a:rPr>
              <a:t>The </a:t>
            </a:r>
            <a:r>
              <a:rPr b="1" lang="en" sz="1500">
                <a:highlight>
                  <a:srgbClr val="FFFFFF"/>
                </a:highlight>
                <a:latin typeface="Lora"/>
                <a:ea typeface="Lora"/>
                <a:cs typeface="Lora"/>
                <a:sym typeface="Lora"/>
              </a:rPr>
              <a:t>purpose</a:t>
            </a:r>
            <a:r>
              <a:rPr lang="en" sz="1500">
                <a:highlight>
                  <a:srgbClr val="FFFFFF"/>
                </a:highlight>
                <a:latin typeface="Lora"/>
                <a:ea typeface="Lora"/>
                <a:cs typeface="Lora"/>
                <a:sym typeface="Lora"/>
              </a:rPr>
              <a:t> of the technique is to find </a:t>
            </a:r>
            <a:r>
              <a:rPr b="1" lang="en" sz="1500">
                <a:highlight>
                  <a:srgbClr val="FFFFFF"/>
                </a:highlight>
                <a:latin typeface="Lora"/>
                <a:ea typeface="Lora"/>
                <a:cs typeface="Lora"/>
                <a:sym typeface="Lora"/>
              </a:rPr>
              <a:t>imperfect instances of objects</a:t>
            </a:r>
            <a:r>
              <a:rPr lang="en" sz="1500">
                <a:highlight>
                  <a:srgbClr val="FFFFFF"/>
                </a:highlight>
                <a:latin typeface="Lora"/>
                <a:ea typeface="Lora"/>
                <a:cs typeface="Lora"/>
                <a:sym typeface="Lora"/>
              </a:rPr>
              <a:t> within a certain class of shapes by a voting procedure.</a:t>
            </a:r>
            <a:endParaRPr sz="1500">
              <a:latin typeface="Lora"/>
              <a:ea typeface="Lora"/>
              <a:cs typeface="Lora"/>
              <a:sym typeface="Lora"/>
            </a:endParaRPr>
          </a:p>
          <a:p>
            <a:pPr indent="0" lvl="0" marL="0" rtl="0" algn="l">
              <a:spcBef>
                <a:spcPts val="1200"/>
              </a:spcBef>
              <a:spcAft>
                <a:spcPts val="0"/>
              </a:spcAft>
              <a:buNone/>
            </a:pPr>
            <a:r>
              <a:t/>
            </a:r>
            <a:endParaRPr sz="1500">
              <a:latin typeface="Lora"/>
              <a:ea typeface="Lora"/>
              <a:cs typeface="Lora"/>
              <a:sym typeface="Lora"/>
            </a:endParaRPr>
          </a:p>
          <a:p>
            <a:pPr indent="-323850" lvl="0" marL="457200" rtl="0" algn="l">
              <a:spcBef>
                <a:spcPts val="1200"/>
              </a:spcBef>
              <a:spcAft>
                <a:spcPts val="0"/>
              </a:spcAft>
              <a:buSzPts val="1500"/>
              <a:buFont typeface="Lora"/>
              <a:buChar char="●"/>
            </a:pPr>
            <a:r>
              <a:rPr lang="en" sz="1500">
                <a:highlight>
                  <a:srgbClr val="FFFFFF"/>
                </a:highlight>
                <a:latin typeface="Lora"/>
                <a:ea typeface="Lora"/>
                <a:cs typeface="Lora"/>
                <a:sym typeface="Lora"/>
              </a:rPr>
              <a:t>This </a:t>
            </a:r>
            <a:r>
              <a:rPr b="1" lang="en" sz="1500">
                <a:highlight>
                  <a:srgbClr val="FFFFFF"/>
                </a:highlight>
                <a:latin typeface="Lora"/>
                <a:ea typeface="Lora"/>
                <a:cs typeface="Lora"/>
                <a:sym typeface="Lora"/>
              </a:rPr>
              <a:t>voting</a:t>
            </a:r>
            <a:r>
              <a:rPr lang="en" sz="1500">
                <a:highlight>
                  <a:srgbClr val="FFFFFF"/>
                </a:highlight>
                <a:latin typeface="Lora"/>
                <a:ea typeface="Lora"/>
                <a:cs typeface="Lora"/>
                <a:sym typeface="Lora"/>
              </a:rPr>
              <a:t> procedure is carried out in a </a:t>
            </a:r>
            <a:r>
              <a:rPr b="1" lang="en" sz="1500">
                <a:highlight>
                  <a:srgbClr val="FFFFFF"/>
                </a:highlight>
                <a:uFill>
                  <a:noFill/>
                </a:uFill>
                <a:latin typeface="Lora"/>
                <a:ea typeface="Lora"/>
                <a:cs typeface="Lora"/>
                <a:sym typeface="Lora"/>
                <a:hlinkClick r:id="rId3"/>
              </a:rPr>
              <a:t>parameter space</a:t>
            </a:r>
            <a:r>
              <a:rPr lang="en" sz="1500">
                <a:highlight>
                  <a:srgbClr val="FFFFFF"/>
                </a:highlight>
                <a:latin typeface="Lora"/>
                <a:ea typeface="Lora"/>
                <a:cs typeface="Lora"/>
                <a:sym typeface="Lora"/>
              </a:rPr>
              <a:t>, from which object candidates are obtained as </a:t>
            </a:r>
            <a:r>
              <a:rPr b="1" lang="en" sz="1500">
                <a:highlight>
                  <a:srgbClr val="FFFFFF"/>
                </a:highlight>
                <a:latin typeface="Lora"/>
                <a:ea typeface="Lora"/>
                <a:cs typeface="Lora"/>
                <a:sym typeface="Lora"/>
              </a:rPr>
              <a:t>local maxima</a:t>
            </a:r>
            <a:r>
              <a:rPr lang="en" sz="1500">
                <a:highlight>
                  <a:srgbClr val="FFFFFF"/>
                </a:highlight>
                <a:latin typeface="Lora"/>
                <a:ea typeface="Lora"/>
                <a:cs typeface="Lora"/>
                <a:sym typeface="Lora"/>
              </a:rPr>
              <a:t> in a so-called accumulator space that is explicitly constructed by the algorithm for computing the Hough transform.</a:t>
            </a:r>
            <a:endParaRPr sz="1500">
              <a:latin typeface="Lora"/>
              <a:ea typeface="Lora"/>
              <a:cs typeface="Lora"/>
              <a:sym typeface="Lora"/>
            </a:endParaRPr>
          </a:p>
        </p:txBody>
      </p:sp>
      <p:sp>
        <p:nvSpPr>
          <p:cNvPr id="65" name="Google Shape;65;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Lora"/>
                <a:ea typeface="Lora"/>
                <a:cs typeface="Lora"/>
                <a:sym typeface="Lora"/>
              </a:rPr>
              <a:t>References</a:t>
            </a:r>
            <a:endParaRPr>
              <a:latin typeface="Lora"/>
              <a:ea typeface="Lora"/>
              <a:cs typeface="Lora"/>
              <a:sym typeface="Lora"/>
            </a:endParaRPr>
          </a:p>
        </p:txBody>
      </p:sp>
      <p:sp>
        <p:nvSpPr>
          <p:cNvPr id="192" name="Google Shape;192;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Font typeface="Lora"/>
              <a:buChar char="●"/>
            </a:pPr>
            <a:r>
              <a:rPr lang="en" sz="1500">
                <a:highlight>
                  <a:srgbClr val="FFFFFF"/>
                </a:highlight>
                <a:latin typeface="Lora"/>
                <a:ea typeface="Lora"/>
                <a:cs typeface="Lora"/>
                <a:sym typeface="Lora"/>
              </a:rPr>
              <a:t>Duda, Richard O., and Peter E. Hart. "Use of the Hough transformation to detect lines and curves in pictures." </a:t>
            </a:r>
            <a:r>
              <a:rPr i="1" lang="en" sz="1500">
                <a:highlight>
                  <a:srgbClr val="FFFFFF"/>
                </a:highlight>
                <a:latin typeface="Lora"/>
                <a:ea typeface="Lora"/>
                <a:cs typeface="Lora"/>
                <a:sym typeface="Lora"/>
              </a:rPr>
              <a:t>Communications of the ACM</a:t>
            </a:r>
            <a:r>
              <a:rPr lang="en" sz="1500">
                <a:highlight>
                  <a:srgbClr val="FFFFFF"/>
                </a:highlight>
                <a:latin typeface="Lora"/>
                <a:ea typeface="Lora"/>
                <a:cs typeface="Lora"/>
                <a:sym typeface="Lora"/>
              </a:rPr>
              <a:t> 15.1 (1972): 11-15.</a:t>
            </a:r>
            <a:endParaRPr sz="1500">
              <a:latin typeface="Lora"/>
              <a:ea typeface="Lora"/>
              <a:cs typeface="Lora"/>
              <a:sym typeface="Lora"/>
            </a:endParaRPr>
          </a:p>
          <a:p>
            <a:pPr indent="0" lvl="0" marL="457200" rtl="0" algn="l">
              <a:spcBef>
                <a:spcPts val="1200"/>
              </a:spcBef>
              <a:spcAft>
                <a:spcPts val="0"/>
              </a:spcAft>
              <a:buNone/>
            </a:pPr>
            <a:r>
              <a:t/>
            </a:r>
            <a:endParaRPr sz="1400">
              <a:latin typeface="Lora"/>
              <a:ea typeface="Lora"/>
              <a:cs typeface="Lora"/>
              <a:sym typeface="Lora"/>
            </a:endParaRPr>
          </a:p>
          <a:p>
            <a:pPr indent="-323850" lvl="0" marL="457200" rtl="0" algn="l">
              <a:spcBef>
                <a:spcPts val="1200"/>
              </a:spcBef>
              <a:spcAft>
                <a:spcPts val="0"/>
              </a:spcAft>
              <a:buSzPts val="1500"/>
              <a:buFont typeface="Lora"/>
              <a:buChar char="●"/>
            </a:pPr>
            <a:r>
              <a:rPr lang="en" sz="1500" u="sng">
                <a:solidFill>
                  <a:schemeClr val="hlink"/>
                </a:solidFill>
                <a:latin typeface="Lora"/>
                <a:ea typeface="Lora"/>
                <a:cs typeface="Lora"/>
                <a:sym typeface="Lora"/>
                <a:hlinkClick r:id="rId3"/>
              </a:rPr>
              <a:t>Lines Detection with Hough Transform - Socret Lee </a:t>
            </a:r>
            <a:endParaRPr sz="1500">
              <a:latin typeface="Lora"/>
              <a:ea typeface="Lora"/>
              <a:cs typeface="Lora"/>
              <a:sym typeface="Lora"/>
            </a:endParaRPr>
          </a:p>
          <a:p>
            <a:pPr indent="0" lvl="0" marL="457200" rtl="0" algn="l">
              <a:spcBef>
                <a:spcPts val="1200"/>
              </a:spcBef>
              <a:spcAft>
                <a:spcPts val="0"/>
              </a:spcAft>
              <a:buNone/>
            </a:pPr>
            <a:r>
              <a:t/>
            </a:r>
            <a:endParaRPr sz="1400">
              <a:latin typeface="Lora"/>
              <a:ea typeface="Lora"/>
              <a:cs typeface="Lora"/>
              <a:sym typeface="Lora"/>
            </a:endParaRPr>
          </a:p>
          <a:p>
            <a:pPr indent="0" lvl="0" marL="457200" rtl="0" algn="l">
              <a:spcBef>
                <a:spcPts val="1200"/>
              </a:spcBef>
              <a:spcAft>
                <a:spcPts val="1200"/>
              </a:spcAft>
              <a:buNone/>
            </a:pPr>
            <a:r>
              <a:t/>
            </a:r>
            <a:endParaRPr sz="1400">
              <a:latin typeface="Lora"/>
              <a:ea typeface="Lora"/>
              <a:cs typeface="Lora"/>
              <a:sym typeface="Lora"/>
            </a:endParaRPr>
          </a:p>
        </p:txBody>
      </p:sp>
      <p:sp>
        <p:nvSpPr>
          <p:cNvPr id="193" name="Google Shape;193;p3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94" name="Google Shape;194;p32"/>
          <p:cNvSpPr txBox="1"/>
          <p:nvPr/>
        </p:nvSpPr>
        <p:spPr>
          <a:xfrm>
            <a:off x="3442900" y="3307650"/>
            <a:ext cx="43299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4800">
                <a:latin typeface="Caveat"/>
                <a:ea typeface="Caveat"/>
                <a:cs typeface="Caveat"/>
                <a:sym typeface="Caveat"/>
              </a:rPr>
              <a:t>Thank You</a:t>
            </a:r>
            <a:endParaRPr sz="4800">
              <a:latin typeface="Caveat"/>
              <a:ea typeface="Caveat"/>
              <a:cs typeface="Caveat"/>
              <a:sym typeface="Cave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4450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Lora"/>
                <a:ea typeface="Lora"/>
                <a:cs typeface="Lora"/>
                <a:sym typeface="Lora"/>
              </a:rPr>
              <a:t>Sobel Filter for edge detection</a:t>
            </a:r>
            <a:endParaRPr>
              <a:latin typeface="Lora"/>
              <a:ea typeface="Lora"/>
              <a:cs typeface="Lora"/>
              <a:sym typeface="Lora"/>
            </a:endParaRPr>
          </a:p>
        </p:txBody>
      </p:sp>
      <p:sp>
        <p:nvSpPr>
          <p:cNvPr id="71" name="Google Shape;71;p15"/>
          <p:cNvSpPr txBox="1"/>
          <p:nvPr>
            <p:ph idx="1" type="body"/>
          </p:nvPr>
        </p:nvSpPr>
        <p:spPr>
          <a:xfrm>
            <a:off x="382475" y="1131625"/>
            <a:ext cx="8520600" cy="3925200"/>
          </a:xfrm>
          <a:prstGeom prst="rect">
            <a:avLst/>
          </a:prstGeom>
        </p:spPr>
        <p:txBody>
          <a:bodyPr anchorCtr="0" anchor="t" bIns="91425" lIns="91425" spcFirstLastPara="1" rIns="91425" wrap="square" tIns="91425">
            <a:normAutofit lnSpcReduction="20000"/>
          </a:bodyPr>
          <a:lstStyle/>
          <a:p>
            <a:pPr indent="-323850" lvl="0" marL="457200" rtl="0" algn="l">
              <a:spcBef>
                <a:spcPts val="0"/>
              </a:spcBef>
              <a:spcAft>
                <a:spcPts val="0"/>
              </a:spcAft>
              <a:buSzPts val="1500"/>
              <a:buFont typeface="Lora"/>
              <a:buChar char="●"/>
            </a:pPr>
            <a:r>
              <a:rPr lang="en" sz="1500">
                <a:highlight>
                  <a:srgbClr val="FFFFFF"/>
                </a:highlight>
                <a:latin typeface="Lora"/>
                <a:ea typeface="Lora"/>
                <a:cs typeface="Lora"/>
                <a:sym typeface="Lora"/>
              </a:rPr>
              <a:t>An edge image is the output of an edge detection algorithm. An edge detection algorithm detects edges in an image by determining where the brightness/intensity of an image changes drastically.</a:t>
            </a:r>
            <a:endParaRPr sz="1500">
              <a:latin typeface="Lora"/>
              <a:ea typeface="Lora"/>
              <a:cs typeface="Lora"/>
              <a:sym typeface="Lora"/>
            </a:endParaRPr>
          </a:p>
          <a:p>
            <a:pPr indent="0" lvl="0" marL="457200" rtl="0" algn="l">
              <a:spcBef>
                <a:spcPts val="1200"/>
              </a:spcBef>
              <a:spcAft>
                <a:spcPts val="0"/>
              </a:spcAft>
              <a:buNone/>
            </a:pPr>
            <a:r>
              <a:t/>
            </a:r>
            <a:endParaRPr sz="1500">
              <a:latin typeface="Lora"/>
              <a:ea typeface="Lora"/>
              <a:cs typeface="Lora"/>
              <a:sym typeface="Lora"/>
            </a:endParaRPr>
          </a:p>
          <a:p>
            <a:pPr indent="-323850" lvl="0" marL="457200" rtl="0" algn="l">
              <a:spcBef>
                <a:spcPts val="1200"/>
              </a:spcBef>
              <a:spcAft>
                <a:spcPts val="0"/>
              </a:spcAft>
              <a:buSzPts val="1500"/>
              <a:buFont typeface="Lora"/>
              <a:buChar char="●"/>
            </a:pPr>
            <a:r>
              <a:rPr lang="en" sz="1500">
                <a:highlight>
                  <a:srgbClr val="FFFFFF"/>
                </a:highlight>
                <a:latin typeface="Lora"/>
                <a:ea typeface="Lora"/>
                <a:cs typeface="Lora"/>
                <a:sym typeface="Lora"/>
              </a:rPr>
              <a:t>A very common operator for doing this is a Sobel Operator, which is an approximation to a derivative of an image. </a:t>
            </a:r>
            <a:r>
              <a:rPr lang="en" sz="1500">
                <a:latin typeface="Lora"/>
                <a:ea typeface="Lora"/>
                <a:cs typeface="Lora"/>
                <a:sym typeface="Lora"/>
              </a:rPr>
              <a:t>Sobel Operator tries to find out the amount of the difference by placing the gradient matrix over each pixel of image</a:t>
            </a:r>
            <a:r>
              <a:rPr lang="en" sz="1500">
                <a:highlight>
                  <a:srgbClr val="FFFFFF"/>
                </a:highlight>
                <a:latin typeface="Lora"/>
                <a:ea typeface="Lora"/>
                <a:cs typeface="Lora"/>
                <a:sym typeface="Lora"/>
              </a:rPr>
              <a:t>.</a:t>
            </a:r>
            <a:endParaRPr sz="1500">
              <a:latin typeface="Lora"/>
              <a:ea typeface="Lora"/>
              <a:cs typeface="Lora"/>
              <a:sym typeface="Lora"/>
            </a:endParaRPr>
          </a:p>
          <a:p>
            <a:pPr indent="0" lvl="0" marL="457200" rtl="0" algn="l">
              <a:spcBef>
                <a:spcPts val="1200"/>
              </a:spcBef>
              <a:spcAft>
                <a:spcPts val="0"/>
              </a:spcAft>
              <a:buNone/>
            </a:pPr>
            <a:r>
              <a:t/>
            </a:r>
            <a:endParaRPr sz="1500">
              <a:latin typeface="Lora"/>
              <a:ea typeface="Lora"/>
              <a:cs typeface="Lora"/>
              <a:sym typeface="Lora"/>
            </a:endParaRPr>
          </a:p>
          <a:p>
            <a:pPr indent="-323850" lvl="0" marL="457200" rtl="0" algn="l">
              <a:spcBef>
                <a:spcPts val="1200"/>
              </a:spcBef>
              <a:spcAft>
                <a:spcPts val="0"/>
              </a:spcAft>
              <a:buSzPts val="1500"/>
              <a:buFont typeface="Lora"/>
              <a:buChar char="●"/>
            </a:pPr>
            <a:r>
              <a:rPr lang="en" sz="1500">
                <a:highlight>
                  <a:srgbClr val="FFFFFF"/>
                </a:highlight>
                <a:latin typeface="Lora"/>
                <a:ea typeface="Lora"/>
                <a:cs typeface="Lora"/>
                <a:sym typeface="Lora"/>
              </a:rPr>
              <a:t>It is common for an edge image to be binarized meaning all of its pixel values are either a 1 or a 0. </a:t>
            </a:r>
            <a:endParaRPr sz="1500">
              <a:latin typeface="Lora"/>
              <a:ea typeface="Lora"/>
              <a:cs typeface="Lora"/>
              <a:sym typeface="Lora"/>
            </a:endParaRPr>
          </a:p>
          <a:p>
            <a:pPr indent="0" lvl="0" marL="0" rtl="0" algn="l">
              <a:spcBef>
                <a:spcPts val="1200"/>
              </a:spcBef>
              <a:spcAft>
                <a:spcPts val="0"/>
              </a:spcAft>
              <a:buNone/>
            </a:pPr>
            <a:r>
              <a:t/>
            </a:r>
            <a:endParaRPr sz="1500">
              <a:latin typeface="Lora"/>
              <a:ea typeface="Lora"/>
              <a:cs typeface="Lora"/>
              <a:sym typeface="Lora"/>
            </a:endParaRPr>
          </a:p>
          <a:p>
            <a:pPr indent="-323850" lvl="0" marL="457200" rtl="0" algn="l">
              <a:spcBef>
                <a:spcPts val="1200"/>
              </a:spcBef>
              <a:spcAft>
                <a:spcPts val="0"/>
              </a:spcAft>
              <a:buSzPts val="1500"/>
              <a:buFont typeface="Lora"/>
              <a:buChar char="●"/>
            </a:pPr>
            <a:r>
              <a:rPr lang="en" sz="1500">
                <a:latin typeface="Lora"/>
                <a:ea typeface="Lora"/>
                <a:cs typeface="Lora"/>
                <a:sym typeface="Lora"/>
              </a:rPr>
              <a:t>For the Hough Transform algorithm, it is crucial to perform edge detection first to produce an edge image which will then be used as input into the algorithm.</a:t>
            </a:r>
            <a:endParaRPr sz="1500">
              <a:latin typeface="Lora"/>
              <a:ea typeface="Lora"/>
              <a:cs typeface="Lora"/>
              <a:sym typeface="Lora"/>
            </a:endParaRPr>
          </a:p>
        </p:txBody>
      </p:sp>
      <p:sp>
        <p:nvSpPr>
          <p:cNvPr id="72" name="Google Shape;72;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Lora"/>
                <a:ea typeface="Lora"/>
                <a:cs typeface="Lora"/>
                <a:sym typeface="Lora"/>
              </a:rPr>
              <a:t>Hough Space</a:t>
            </a:r>
            <a:endParaRPr>
              <a:latin typeface="Lora"/>
              <a:ea typeface="Lora"/>
              <a:cs typeface="Lora"/>
              <a:sym typeface="Lora"/>
            </a:endParaRPr>
          </a:p>
        </p:txBody>
      </p:sp>
      <p:sp>
        <p:nvSpPr>
          <p:cNvPr id="78" name="Google Shape;78;p16"/>
          <p:cNvSpPr txBox="1"/>
          <p:nvPr>
            <p:ph idx="1" type="body"/>
          </p:nvPr>
        </p:nvSpPr>
        <p:spPr>
          <a:xfrm>
            <a:off x="477900" y="1017725"/>
            <a:ext cx="8666100" cy="4004100"/>
          </a:xfrm>
          <a:prstGeom prst="rect">
            <a:avLst/>
          </a:prstGeom>
        </p:spPr>
        <p:txBody>
          <a:bodyPr anchorCtr="0" anchor="t" bIns="91425" lIns="91425" spcFirstLastPara="1" rIns="91425" wrap="square" tIns="91425">
            <a:noAutofit/>
          </a:bodyPr>
          <a:lstStyle/>
          <a:p>
            <a:pPr indent="-323850" lvl="0" marL="457200" rtl="0" algn="l">
              <a:lnSpc>
                <a:spcPct val="100000"/>
              </a:lnSpc>
              <a:spcBef>
                <a:spcPts val="0"/>
              </a:spcBef>
              <a:spcAft>
                <a:spcPts val="0"/>
              </a:spcAft>
              <a:buClr>
                <a:schemeClr val="dk2"/>
              </a:buClr>
              <a:buSzPts val="1500"/>
              <a:buFont typeface="Lora"/>
              <a:buChar char="●"/>
            </a:pPr>
            <a:r>
              <a:rPr lang="en" sz="1500">
                <a:highlight>
                  <a:srgbClr val="FFFFFF"/>
                </a:highlight>
                <a:latin typeface="Lora"/>
                <a:ea typeface="Lora"/>
                <a:cs typeface="Lora"/>
                <a:sym typeface="Lora"/>
              </a:rPr>
              <a:t>The Hough Space is a 2D plane that has a horizontal axis representing the slope and the vertical axis representing the intercept of a line on the edge image.</a:t>
            </a:r>
            <a:endParaRPr sz="1500">
              <a:latin typeface="Lora"/>
              <a:ea typeface="Lora"/>
              <a:cs typeface="Lora"/>
              <a:sym typeface="Lora"/>
            </a:endParaRPr>
          </a:p>
          <a:p>
            <a:pPr indent="0" lvl="0" marL="0" rtl="0" algn="l">
              <a:lnSpc>
                <a:spcPct val="100000"/>
              </a:lnSpc>
              <a:spcBef>
                <a:spcPts val="0"/>
              </a:spcBef>
              <a:spcAft>
                <a:spcPts val="0"/>
              </a:spcAft>
              <a:buNone/>
            </a:pPr>
            <a:r>
              <a:t/>
            </a:r>
            <a:endParaRPr sz="1500">
              <a:latin typeface="Lora"/>
              <a:ea typeface="Lora"/>
              <a:cs typeface="Lora"/>
              <a:sym typeface="Lora"/>
            </a:endParaRPr>
          </a:p>
          <a:p>
            <a:pPr indent="0" lvl="0" marL="0" rtl="0" algn="l">
              <a:lnSpc>
                <a:spcPct val="100000"/>
              </a:lnSpc>
              <a:spcBef>
                <a:spcPts val="0"/>
              </a:spcBef>
              <a:spcAft>
                <a:spcPts val="0"/>
              </a:spcAft>
              <a:buClr>
                <a:schemeClr val="dk1"/>
              </a:buClr>
              <a:buSzPts val="1800"/>
              <a:buFont typeface="Arial"/>
              <a:buNone/>
            </a:pPr>
            <a:r>
              <a:t/>
            </a:r>
            <a:endParaRPr sz="1500">
              <a:latin typeface="Lora"/>
              <a:ea typeface="Lora"/>
              <a:cs typeface="Lora"/>
              <a:sym typeface="Lora"/>
            </a:endParaRPr>
          </a:p>
          <a:p>
            <a:pPr indent="-323850" lvl="0" marL="457200" rtl="0" algn="l">
              <a:lnSpc>
                <a:spcPct val="100000"/>
              </a:lnSpc>
              <a:spcBef>
                <a:spcPts val="0"/>
              </a:spcBef>
              <a:spcAft>
                <a:spcPts val="0"/>
              </a:spcAft>
              <a:buSzPts val="1500"/>
              <a:buFont typeface="Lora"/>
              <a:buChar char="●"/>
            </a:pPr>
            <a:r>
              <a:rPr lang="en" sz="1500">
                <a:highlight>
                  <a:srgbClr val="FFFFFF"/>
                </a:highlight>
                <a:latin typeface="Lora"/>
                <a:ea typeface="Lora"/>
                <a:cs typeface="Lora"/>
                <a:sym typeface="Lora"/>
              </a:rPr>
              <a:t>To avoid issue of infinite slopes, a straight line is instead represented by a line called the normal line that passes through the origin and perpendicular to that straight line.</a:t>
            </a:r>
            <a:endParaRPr sz="1500">
              <a:latin typeface="Lora"/>
              <a:ea typeface="Lora"/>
              <a:cs typeface="Lora"/>
              <a:sym typeface="Lora"/>
            </a:endParaRPr>
          </a:p>
          <a:p>
            <a:pPr indent="0" lvl="0" marL="457200" rtl="0" algn="l">
              <a:lnSpc>
                <a:spcPct val="100000"/>
              </a:lnSpc>
              <a:spcBef>
                <a:spcPts val="0"/>
              </a:spcBef>
              <a:spcAft>
                <a:spcPts val="0"/>
              </a:spcAft>
              <a:buNone/>
            </a:pPr>
            <a:r>
              <a:t/>
            </a:r>
            <a:endParaRPr sz="1500">
              <a:latin typeface="Lora"/>
              <a:ea typeface="Lora"/>
              <a:cs typeface="Lora"/>
              <a:sym typeface="Lora"/>
            </a:endParaRPr>
          </a:p>
          <a:p>
            <a:pPr indent="0" lvl="0" marL="0" rtl="0" algn="l">
              <a:lnSpc>
                <a:spcPct val="100000"/>
              </a:lnSpc>
              <a:spcBef>
                <a:spcPts val="0"/>
              </a:spcBef>
              <a:spcAft>
                <a:spcPts val="0"/>
              </a:spcAft>
              <a:buClr>
                <a:schemeClr val="dk1"/>
              </a:buClr>
              <a:buSzPts val="1800"/>
              <a:buFont typeface="Arial"/>
              <a:buNone/>
            </a:pPr>
            <a:r>
              <a:t/>
            </a:r>
            <a:endParaRPr sz="1500">
              <a:latin typeface="Lora"/>
              <a:ea typeface="Lora"/>
              <a:cs typeface="Lora"/>
              <a:sym typeface="Lora"/>
            </a:endParaRPr>
          </a:p>
          <a:p>
            <a:pPr indent="-323850" lvl="0" marL="457200" rtl="0" algn="l">
              <a:lnSpc>
                <a:spcPct val="100000"/>
              </a:lnSpc>
              <a:spcBef>
                <a:spcPts val="0"/>
              </a:spcBef>
              <a:spcAft>
                <a:spcPts val="0"/>
              </a:spcAft>
              <a:buClr>
                <a:schemeClr val="dk2"/>
              </a:buClr>
              <a:buSzPts val="1500"/>
              <a:buFont typeface="Lora"/>
              <a:buChar char="●"/>
            </a:pPr>
            <a:r>
              <a:rPr lang="en" sz="1500">
                <a:highlight>
                  <a:srgbClr val="FFFFFF"/>
                </a:highlight>
                <a:latin typeface="Lora"/>
                <a:ea typeface="Lora"/>
                <a:cs typeface="Lora"/>
                <a:sym typeface="Lora"/>
              </a:rPr>
              <a:t>The form of the normal line is ρ</a:t>
            </a:r>
            <a:r>
              <a:rPr i="1" lang="en" sz="1500">
                <a:highlight>
                  <a:srgbClr val="FFFFFF"/>
                </a:highlight>
                <a:latin typeface="Lora"/>
                <a:ea typeface="Lora"/>
                <a:cs typeface="Lora"/>
                <a:sym typeface="Lora"/>
              </a:rPr>
              <a:t> = x cos(</a:t>
            </a:r>
            <a:r>
              <a:rPr lang="en" sz="1500">
                <a:highlight>
                  <a:srgbClr val="FFFFFF"/>
                </a:highlight>
                <a:latin typeface="Lora"/>
                <a:ea typeface="Lora"/>
                <a:cs typeface="Lora"/>
                <a:sym typeface="Lora"/>
              </a:rPr>
              <a:t>θ</a:t>
            </a:r>
            <a:r>
              <a:rPr i="1" lang="en" sz="1500">
                <a:highlight>
                  <a:srgbClr val="FFFFFF"/>
                </a:highlight>
                <a:latin typeface="Lora"/>
                <a:ea typeface="Lora"/>
                <a:cs typeface="Lora"/>
                <a:sym typeface="Lora"/>
              </a:rPr>
              <a:t>) + y sin(</a:t>
            </a:r>
            <a:r>
              <a:rPr lang="en" sz="1500">
                <a:highlight>
                  <a:srgbClr val="FFFFFF"/>
                </a:highlight>
                <a:latin typeface="Lora"/>
                <a:ea typeface="Lora"/>
                <a:cs typeface="Lora"/>
                <a:sym typeface="Lora"/>
              </a:rPr>
              <a:t>θ</a:t>
            </a:r>
            <a:r>
              <a:rPr i="1" lang="en" sz="1500">
                <a:highlight>
                  <a:srgbClr val="FFFFFF"/>
                </a:highlight>
                <a:latin typeface="Lora"/>
                <a:ea typeface="Lora"/>
                <a:cs typeface="Lora"/>
                <a:sym typeface="Lora"/>
              </a:rPr>
              <a:t>) </a:t>
            </a:r>
            <a:r>
              <a:rPr lang="en" sz="1500">
                <a:highlight>
                  <a:srgbClr val="FFFFFF"/>
                </a:highlight>
                <a:latin typeface="Lora"/>
                <a:ea typeface="Lora"/>
                <a:cs typeface="Lora"/>
                <a:sym typeface="Lora"/>
              </a:rPr>
              <a:t>where ρ</a:t>
            </a:r>
            <a:r>
              <a:rPr i="1" lang="en" sz="1500">
                <a:highlight>
                  <a:srgbClr val="FFFFFF"/>
                </a:highlight>
                <a:latin typeface="Lora"/>
                <a:ea typeface="Lora"/>
                <a:cs typeface="Lora"/>
                <a:sym typeface="Lora"/>
              </a:rPr>
              <a:t> </a:t>
            </a:r>
            <a:r>
              <a:rPr lang="en" sz="1500">
                <a:highlight>
                  <a:srgbClr val="FFFFFF"/>
                </a:highlight>
                <a:latin typeface="Lora"/>
                <a:ea typeface="Lora"/>
                <a:cs typeface="Lora"/>
                <a:sym typeface="Lora"/>
              </a:rPr>
              <a:t>is the length of the normal line and θ is the angle between the normal line and the x axis.</a:t>
            </a:r>
            <a:endParaRPr sz="1500">
              <a:highlight>
                <a:srgbClr val="FFFFFF"/>
              </a:highlight>
              <a:latin typeface="Lora"/>
              <a:ea typeface="Lora"/>
              <a:cs typeface="Lora"/>
              <a:sym typeface="Lora"/>
            </a:endParaRPr>
          </a:p>
          <a:p>
            <a:pPr indent="0" lvl="0" marL="457200" rtl="0" algn="l">
              <a:lnSpc>
                <a:spcPct val="100000"/>
              </a:lnSpc>
              <a:spcBef>
                <a:spcPts val="0"/>
              </a:spcBef>
              <a:spcAft>
                <a:spcPts val="0"/>
              </a:spcAft>
              <a:buNone/>
            </a:pPr>
            <a:r>
              <a:t/>
            </a:r>
            <a:endParaRPr sz="1500">
              <a:solidFill>
                <a:srgbClr val="292929"/>
              </a:solidFill>
              <a:highlight>
                <a:srgbClr val="FFFFFF"/>
              </a:highlight>
              <a:latin typeface="Georgia"/>
              <a:ea typeface="Georgia"/>
              <a:cs typeface="Georgia"/>
              <a:sym typeface="Georgia"/>
            </a:endParaRPr>
          </a:p>
          <a:p>
            <a:pPr indent="0" lvl="0" marL="0" rtl="0" algn="l">
              <a:lnSpc>
                <a:spcPct val="100000"/>
              </a:lnSpc>
              <a:spcBef>
                <a:spcPts val="0"/>
              </a:spcBef>
              <a:spcAft>
                <a:spcPts val="0"/>
              </a:spcAft>
              <a:buNone/>
            </a:pPr>
            <a:r>
              <a:t/>
            </a:r>
            <a:endParaRPr sz="1500">
              <a:latin typeface="Lora"/>
              <a:ea typeface="Lora"/>
              <a:cs typeface="Lora"/>
              <a:sym typeface="Lora"/>
            </a:endParaRPr>
          </a:p>
          <a:p>
            <a:pPr indent="0" lvl="0" marL="0" rtl="0" algn="l">
              <a:lnSpc>
                <a:spcPct val="100000"/>
              </a:lnSpc>
              <a:spcBef>
                <a:spcPts val="0"/>
              </a:spcBef>
              <a:spcAft>
                <a:spcPts val="0"/>
              </a:spcAft>
              <a:buClr>
                <a:schemeClr val="dk1"/>
              </a:buClr>
              <a:buSzPts val="1800"/>
              <a:buFont typeface="Arial"/>
              <a:buNone/>
            </a:pPr>
            <a:r>
              <a:t/>
            </a:r>
            <a:endParaRPr sz="1500">
              <a:latin typeface="Lora"/>
              <a:ea typeface="Lora"/>
              <a:cs typeface="Lora"/>
              <a:sym typeface="Lora"/>
            </a:endParaRPr>
          </a:p>
          <a:p>
            <a:pPr indent="0" lvl="0" marL="457200" rtl="0" algn="l">
              <a:lnSpc>
                <a:spcPct val="100000"/>
              </a:lnSpc>
              <a:spcBef>
                <a:spcPts val="0"/>
              </a:spcBef>
              <a:spcAft>
                <a:spcPts val="0"/>
              </a:spcAft>
              <a:buClr>
                <a:schemeClr val="dk1"/>
              </a:buClr>
              <a:buSzPts val="1800"/>
              <a:buFont typeface="Arial"/>
              <a:buNone/>
            </a:pPr>
            <a:r>
              <a:t/>
            </a:r>
            <a:endParaRPr sz="1500">
              <a:latin typeface="Lora"/>
              <a:ea typeface="Lora"/>
              <a:cs typeface="Lora"/>
              <a:sym typeface="Lora"/>
            </a:endParaRPr>
          </a:p>
          <a:p>
            <a:pPr indent="0" lvl="0" marL="0" rtl="0" algn="l">
              <a:spcBef>
                <a:spcPts val="0"/>
              </a:spcBef>
              <a:spcAft>
                <a:spcPts val="1200"/>
              </a:spcAft>
              <a:buNone/>
            </a:pPr>
            <a:r>
              <a:t/>
            </a:r>
            <a:endParaRPr sz="1500"/>
          </a:p>
        </p:txBody>
      </p:sp>
      <p:sp>
        <p:nvSpPr>
          <p:cNvPr id="79" name="Google Shape;79;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80" name="Google Shape;80;p16"/>
          <p:cNvPicPr preferRelativeResize="0"/>
          <p:nvPr/>
        </p:nvPicPr>
        <p:blipFill>
          <a:blip r:embed="rId3">
            <a:alphaModFix/>
          </a:blip>
          <a:stretch>
            <a:fillRect/>
          </a:stretch>
        </p:blipFill>
        <p:spPr>
          <a:xfrm>
            <a:off x="2506425" y="3384945"/>
            <a:ext cx="4131150" cy="17585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Lora"/>
                <a:ea typeface="Lora"/>
                <a:cs typeface="Lora"/>
                <a:sym typeface="Lora"/>
              </a:rPr>
              <a:t>Hough Space properties</a:t>
            </a:r>
            <a:endParaRPr>
              <a:latin typeface="Lora"/>
              <a:ea typeface="Lora"/>
              <a:cs typeface="Lora"/>
              <a:sym typeface="Lora"/>
            </a:endParaRPr>
          </a:p>
        </p:txBody>
      </p:sp>
      <p:sp>
        <p:nvSpPr>
          <p:cNvPr id="86" name="Google Shape;86;p17"/>
          <p:cNvSpPr txBox="1"/>
          <p:nvPr>
            <p:ph idx="1" type="body"/>
          </p:nvPr>
        </p:nvSpPr>
        <p:spPr>
          <a:xfrm>
            <a:off x="477900" y="1017725"/>
            <a:ext cx="8666100" cy="4004100"/>
          </a:xfrm>
          <a:prstGeom prst="rect">
            <a:avLst/>
          </a:prstGeom>
        </p:spPr>
        <p:txBody>
          <a:bodyPr anchorCtr="0" anchor="t" bIns="91425" lIns="91425" spcFirstLastPara="1" rIns="91425" wrap="square" tIns="91425">
            <a:noAutofit/>
          </a:bodyPr>
          <a:lstStyle/>
          <a:p>
            <a:pPr indent="-323850" lvl="0" marL="457200" rtl="0" algn="l">
              <a:lnSpc>
                <a:spcPct val="100000"/>
              </a:lnSpc>
              <a:spcBef>
                <a:spcPts val="0"/>
              </a:spcBef>
              <a:spcAft>
                <a:spcPts val="0"/>
              </a:spcAft>
              <a:buSzPts val="1500"/>
              <a:buFont typeface="Lora"/>
              <a:buAutoNum type="romanUcPeriod"/>
            </a:pPr>
            <a:r>
              <a:rPr lang="en" sz="1500">
                <a:highlight>
                  <a:srgbClr val="FFFFFF"/>
                </a:highlight>
                <a:latin typeface="Lora"/>
                <a:ea typeface="Lora"/>
                <a:cs typeface="Lora"/>
                <a:sym typeface="Lora"/>
              </a:rPr>
              <a:t>A point in the picture plane corresponds to a sinusoidal curve in the parameter plane. </a:t>
            </a:r>
            <a:endParaRPr sz="1500">
              <a:latin typeface="Lora"/>
              <a:ea typeface="Lora"/>
              <a:cs typeface="Lora"/>
              <a:sym typeface="Lora"/>
            </a:endParaRPr>
          </a:p>
          <a:p>
            <a:pPr indent="0" lvl="0" marL="457200" rtl="0" algn="l">
              <a:lnSpc>
                <a:spcPct val="100000"/>
              </a:lnSpc>
              <a:spcBef>
                <a:spcPts val="0"/>
              </a:spcBef>
              <a:spcAft>
                <a:spcPts val="0"/>
              </a:spcAft>
              <a:buNone/>
            </a:pPr>
            <a:r>
              <a:t/>
            </a:r>
            <a:endParaRPr sz="1500">
              <a:latin typeface="Lora"/>
              <a:ea typeface="Lora"/>
              <a:cs typeface="Lora"/>
              <a:sym typeface="Lora"/>
            </a:endParaRPr>
          </a:p>
          <a:p>
            <a:pPr indent="0" lvl="0" marL="457200" rtl="0" algn="l">
              <a:lnSpc>
                <a:spcPct val="100000"/>
              </a:lnSpc>
              <a:spcBef>
                <a:spcPts val="0"/>
              </a:spcBef>
              <a:spcAft>
                <a:spcPts val="0"/>
              </a:spcAft>
              <a:buNone/>
            </a:pPr>
            <a:r>
              <a:t/>
            </a:r>
            <a:endParaRPr sz="1500">
              <a:latin typeface="Lora"/>
              <a:ea typeface="Lora"/>
              <a:cs typeface="Lora"/>
              <a:sym typeface="Lora"/>
            </a:endParaRPr>
          </a:p>
          <a:p>
            <a:pPr indent="-323850" lvl="0" marL="457200" rtl="0" algn="l">
              <a:lnSpc>
                <a:spcPct val="100000"/>
              </a:lnSpc>
              <a:spcBef>
                <a:spcPts val="0"/>
              </a:spcBef>
              <a:spcAft>
                <a:spcPts val="0"/>
              </a:spcAft>
              <a:buSzPts val="1500"/>
              <a:buFont typeface="Lora"/>
              <a:buAutoNum type="romanUcPeriod"/>
            </a:pPr>
            <a:r>
              <a:rPr lang="en" sz="1500">
                <a:highlight>
                  <a:srgbClr val="FFFFFF"/>
                </a:highlight>
                <a:latin typeface="Lora"/>
                <a:ea typeface="Lora"/>
                <a:cs typeface="Lora"/>
                <a:sym typeface="Lora"/>
              </a:rPr>
              <a:t>A point in the parameter plane corresponds to a straight line in the picture plane.</a:t>
            </a:r>
            <a:endParaRPr sz="1500">
              <a:latin typeface="Lora"/>
              <a:ea typeface="Lora"/>
              <a:cs typeface="Lora"/>
              <a:sym typeface="Lora"/>
            </a:endParaRPr>
          </a:p>
          <a:p>
            <a:pPr indent="0" lvl="0" marL="914400" rtl="0" algn="l">
              <a:lnSpc>
                <a:spcPct val="100000"/>
              </a:lnSpc>
              <a:spcBef>
                <a:spcPts val="0"/>
              </a:spcBef>
              <a:spcAft>
                <a:spcPts val="0"/>
              </a:spcAft>
              <a:buNone/>
            </a:pPr>
            <a:r>
              <a:t/>
            </a:r>
            <a:endParaRPr sz="1500">
              <a:latin typeface="Lora"/>
              <a:ea typeface="Lora"/>
              <a:cs typeface="Lora"/>
              <a:sym typeface="Lora"/>
            </a:endParaRPr>
          </a:p>
          <a:p>
            <a:pPr indent="0" lvl="0" marL="457200" rtl="0" algn="l">
              <a:lnSpc>
                <a:spcPct val="100000"/>
              </a:lnSpc>
              <a:spcBef>
                <a:spcPts val="0"/>
              </a:spcBef>
              <a:spcAft>
                <a:spcPts val="0"/>
              </a:spcAft>
              <a:buNone/>
            </a:pPr>
            <a:r>
              <a:t/>
            </a:r>
            <a:endParaRPr sz="1500">
              <a:latin typeface="Lora"/>
              <a:ea typeface="Lora"/>
              <a:cs typeface="Lora"/>
              <a:sym typeface="Lora"/>
            </a:endParaRPr>
          </a:p>
          <a:p>
            <a:pPr indent="-323850" lvl="0" marL="457200" rtl="0" algn="l">
              <a:lnSpc>
                <a:spcPct val="100000"/>
              </a:lnSpc>
              <a:spcBef>
                <a:spcPts val="0"/>
              </a:spcBef>
              <a:spcAft>
                <a:spcPts val="0"/>
              </a:spcAft>
              <a:buSzPts val="1500"/>
              <a:buFont typeface="Lora"/>
              <a:buAutoNum type="romanUcPeriod"/>
            </a:pPr>
            <a:r>
              <a:rPr lang="en" sz="1500">
                <a:highlight>
                  <a:srgbClr val="FFFFFF"/>
                </a:highlight>
                <a:latin typeface="Lora"/>
                <a:ea typeface="Lora"/>
                <a:cs typeface="Lora"/>
                <a:sym typeface="Lora"/>
              </a:rPr>
              <a:t>Points lying on the same straight line in the picture plane correspond to curves through common point in the parameter plane. </a:t>
            </a:r>
            <a:endParaRPr sz="1500">
              <a:highlight>
                <a:srgbClr val="FFFFFF"/>
              </a:highlight>
              <a:latin typeface="Lora"/>
              <a:ea typeface="Lora"/>
              <a:cs typeface="Lora"/>
              <a:sym typeface="Lora"/>
            </a:endParaRPr>
          </a:p>
          <a:p>
            <a:pPr indent="0" lvl="0" marL="457200" rtl="0" algn="l">
              <a:lnSpc>
                <a:spcPct val="100000"/>
              </a:lnSpc>
              <a:spcBef>
                <a:spcPts val="0"/>
              </a:spcBef>
              <a:spcAft>
                <a:spcPts val="0"/>
              </a:spcAft>
              <a:buNone/>
            </a:pPr>
            <a:r>
              <a:t/>
            </a:r>
            <a:endParaRPr sz="1500">
              <a:highlight>
                <a:srgbClr val="FFFFFF"/>
              </a:highlight>
              <a:latin typeface="Lora"/>
              <a:ea typeface="Lora"/>
              <a:cs typeface="Lora"/>
              <a:sym typeface="Lora"/>
            </a:endParaRPr>
          </a:p>
          <a:p>
            <a:pPr indent="0" lvl="0" marL="457200" rtl="0" algn="l">
              <a:lnSpc>
                <a:spcPct val="100000"/>
              </a:lnSpc>
              <a:spcBef>
                <a:spcPts val="0"/>
              </a:spcBef>
              <a:spcAft>
                <a:spcPts val="0"/>
              </a:spcAft>
              <a:buNone/>
            </a:pPr>
            <a:r>
              <a:t/>
            </a:r>
            <a:endParaRPr sz="1500">
              <a:highlight>
                <a:srgbClr val="FFFFFF"/>
              </a:highlight>
              <a:latin typeface="Lora"/>
              <a:ea typeface="Lora"/>
              <a:cs typeface="Lora"/>
              <a:sym typeface="Lora"/>
            </a:endParaRPr>
          </a:p>
          <a:p>
            <a:pPr indent="-323850" lvl="0" marL="457200" rtl="0" algn="l">
              <a:lnSpc>
                <a:spcPct val="100000"/>
              </a:lnSpc>
              <a:spcBef>
                <a:spcPts val="0"/>
              </a:spcBef>
              <a:spcAft>
                <a:spcPts val="0"/>
              </a:spcAft>
              <a:buSzPts val="1500"/>
              <a:buFont typeface="Lora"/>
              <a:buAutoNum type="romanUcPeriod"/>
            </a:pPr>
            <a:r>
              <a:rPr lang="en" sz="1500">
                <a:highlight>
                  <a:srgbClr val="FFFFFF"/>
                </a:highlight>
                <a:latin typeface="Lora"/>
                <a:ea typeface="Lora"/>
                <a:cs typeface="Lora"/>
                <a:sym typeface="Lora"/>
              </a:rPr>
              <a:t>Points lying on the same curve in the parameter plane correspond to lines through the same point in the picture plane. </a:t>
            </a:r>
            <a:endParaRPr sz="1500">
              <a:highlight>
                <a:srgbClr val="FFFFFF"/>
              </a:highlight>
              <a:latin typeface="Lora"/>
              <a:ea typeface="Lora"/>
              <a:cs typeface="Lora"/>
              <a:sym typeface="Lora"/>
            </a:endParaRPr>
          </a:p>
          <a:p>
            <a:pPr indent="0" lvl="0" marL="457200" rtl="0" algn="l">
              <a:lnSpc>
                <a:spcPct val="100000"/>
              </a:lnSpc>
              <a:spcBef>
                <a:spcPts val="0"/>
              </a:spcBef>
              <a:spcAft>
                <a:spcPts val="0"/>
              </a:spcAft>
              <a:buNone/>
            </a:pPr>
            <a:r>
              <a:t/>
            </a:r>
            <a:endParaRPr sz="1500">
              <a:solidFill>
                <a:srgbClr val="292929"/>
              </a:solidFill>
              <a:highlight>
                <a:srgbClr val="FFFFFF"/>
              </a:highlight>
              <a:latin typeface="Georgia"/>
              <a:ea typeface="Georgia"/>
              <a:cs typeface="Georgia"/>
              <a:sym typeface="Georgia"/>
            </a:endParaRPr>
          </a:p>
          <a:p>
            <a:pPr indent="0" lvl="0" marL="0" rtl="0" algn="l">
              <a:lnSpc>
                <a:spcPct val="100000"/>
              </a:lnSpc>
              <a:spcBef>
                <a:spcPts val="0"/>
              </a:spcBef>
              <a:spcAft>
                <a:spcPts val="0"/>
              </a:spcAft>
              <a:buNone/>
            </a:pPr>
            <a:r>
              <a:t/>
            </a:r>
            <a:endParaRPr sz="1500">
              <a:latin typeface="Lora"/>
              <a:ea typeface="Lora"/>
              <a:cs typeface="Lora"/>
              <a:sym typeface="Lora"/>
            </a:endParaRPr>
          </a:p>
          <a:p>
            <a:pPr indent="0" lvl="0" marL="0" rtl="0" algn="l">
              <a:lnSpc>
                <a:spcPct val="100000"/>
              </a:lnSpc>
              <a:spcBef>
                <a:spcPts val="0"/>
              </a:spcBef>
              <a:spcAft>
                <a:spcPts val="0"/>
              </a:spcAft>
              <a:buClr>
                <a:schemeClr val="dk1"/>
              </a:buClr>
              <a:buSzPts val="1800"/>
              <a:buFont typeface="Arial"/>
              <a:buNone/>
            </a:pPr>
            <a:r>
              <a:t/>
            </a:r>
            <a:endParaRPr sz="1500">
              <a:latin typeface="Lora"/>
              <a:ea typeface="Lora"/>
              <a:cs typeface="Lora"/>
              <a:sym typeface="Lora"/>
            </a:endParaRPr>
          </a:p>
          <a:p>
            <a:pPr indent="0" lvl="0" marL="457200" rtl="0" algn="l">
              <a:lnSpc>
                <a:spcPct val="100000"/>
              </a:lnSpc>
              <a:spcBef>
                <a:spcPts val="0"/>
              </a:spcBef>
              <a:spcAft>
                <a:spcPts val="0"/>
              </a:spcAft>
              <a:buClr>
                <a:schemeClr val="dk1"/>
              </a:buClr>
              <a:buSzPts val="1800"/>
              <a:buFont typeface="Arial"/>
              <a:buNone/>
            </a:pPr>
            <a:r>
              <a:t/>
            </a:r>
            <a:endParaRPr sz="1500">
              <a:latin typeface="Lora"/>
              <a:ea typeface="Lora"/>
              <a:cs typeface="Lora"/>
              <a:sym typeface="Lora"/>
            </a:endParaRPr>
          </a:p>
          <a:p>
            <a:pPr indent="0" lvl="0" marL="0" rtl="0" algn="l">
              <a:spcBef>
                <a:spcPts val="0"/>
              </a:spcBef>
              <a:spcAft>
                <a:spcPts val="1200"/>
              </a:spcAft>
              <a:buNone/>
            </a:pPr>
            <a:r>
              <a:t/>
            </a:r>
            <a:endParaRPr sz="1500"/>
          </a:p>
        </p:txBody>
      </p:sp>
      <p:sp>
        <p:nvSpPr>
          <p:cNvPr id="87" name="Google Shape;87;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311700" y="386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Lora"/>
                <a:ea typeface="Lora"/>
                <a:cs typeface="Lora"/>
                <a:sym typeface="Lora"/>
              </a:rPr>
              <a:t>Hough Transform</a:t>
            </a:r>
            <a:endParaRPr>
              <a:latin typeface="Lora"/>
              <a:ea typeface="Lora"/>
              <a:cs typeface="Lora"/>
              <a:sym typeface="Lora"/>
            </a:endParaRPr>
          </a:p>
        </p:txBody>
      </p:sp>
      <p:sp>
        <p:nvSpPr>
          <p:cNvPr id="93" name="Google Shape;93;p18"/>
          <p:cNvSpPr txBox="1"/>
          <p:nvPr>
            <p:ph idx="1" type="body"/>
          </p:nvPr>
        </p:nvSpPr>
        <p:spPr>
          <a:xfrm>
            <a:off x="311700" y="958725"/>
            <a:ext cx="8666100" cy="4004100"/>
          </a:xfrm>
          <a:prstGeom prst="rect">
            <a:avLst/>
          </a:prstGeom>
        </p:spPr>
        <p:txBody>
          <a:bodyPr anchorCtr="0" anchor="t" bIns="91425" lIns="91425" spcFirstLastPara="1" rIns="91425" wrap="square" tIns="91425">
            <a:noAutofit/>
          </a:bodyPr>
          <a:lstStyle/>
          <a:p>
            <a:pPr indent="-323850" lvl="0" marL="457200" rtl="0" algn="l">
              <a:lnSpc>
                <a:spcPct val="100000"/>
              </a:lnSpc>
              <a:spcBef>
                <a:spcPts val="0"/>
              </a:spcBef>
              <a:spcAft>
                <a:spcPts val="0"/>
              </a:spcAft>
              <a:buSzPts val="1500"/>
              <a:buFont typeface="Lora"/>
              <a:buChar char="●"/>
            </a:pPr>
            <a:r>
              <a:rPr lang="en" sz="1500">
                <a:highlight>
                  <a:srgbClr val="FFFFFF"/>
                </a:highlight>
                <a:latin typeface="Lora"/>
                <a:ea typeface="Lora"/>
                <a:cs typeface="Lora"/>
                <a:sym typeface="Lora"/>
              </a:rPr>
              <a:t>Exactly colinear subsets of figure points can be found, at least in principle, by finding coincident points of intersection in the parameter plane. This approach is exhaustive, and the computation required grows quadratically with the number of picture points.</a:t>
            </a:r>
            <a:endParaRPr sz="1500">
              <a:latin typeface="Lora"/>
              <a:ea typeface="Lora"/>
              <a:cs typeface="Lora"/>
              <a:sym typeface="Lora"/>
            </a:endParaRPr>
          </a:p>
          <a:p>
            <a:pPr indent="0" lvl="0" marL="914400" rtl="0" algn="l">
              <a:lnSpc>
                <a:spcPct val="100000"/>
              </a:lnSpc>
              <a:spcBef>
                <a:spcPts val="0"/>
              </a:spcBef>
              <a:spcAft>
                <a:spcPts val="0"/>
              </a:spcAft>
              <a:buNone/>
            </a:pPr>
            <a:r>
              <a:t/>
            </a:r>
            <a:endParaRPr sz="1500">
              <a:latin typeface="Lora"/>
              <a:ea typeface="Lora"/>
              <a:cs typeface="Lora"/>
              <a:sym typeface="Lora"/>
            </a:endParaRPr>
          </a:p>
          <a:p>
            <a:pPr indent="0" lvl="0" marL="914400" rtl="0" algn="l">
              <a:lnSpc>
                <a:spcPct val="100000"/>
              </a:lnSpc>
              <a:spcBef>
                <a:spcPts val="0"/>
              </a:spcBef>
              <a:spcAft>
                <a:spcPts val="0"/>
              </a:spcAft>
              <a:buNone/>
            </a:pPr>
            <a:r>
              <a:t/>
            </a:r>
            <a:endParaRPr sz="1500">
              <a:latin typeface="Lora"/>
              <a:ea typeface="Lora"/>
              <a:cs typeface="Lora"/>
              <a:sym typeface="Lora"/>
            </a:endParaRPr>
          </a:p>
          <a:p>
            <a:pPr indent="-323850" lvl="0" marL="457200" rtl="0" algn="l">
              <a:lnSpc>
                <a:spcPct val="100000"/>
              </a:lnSpc>
              <a:spcBef>
                <a:spcPts val="0"/>
              </a:spcBef>
              <a:spcAft>
                <a:spcPts val="0"/>
              </a:spcAft>
              <a:buSzPts val="1500"/>
              <a:buFont typeface="Lora"/>
              <a:buChar char="●"/>
            </a:pPr>
            <a:r>
              <a:rPr lang="en" sz="1500">
                <a:highlight>
                  <a:srgbClr val="FFFFFF"/>
                </a:highlight>
                <a:latin typeface="Lora"/>
                <a:ea typeface="Lora"/>
                <a:cs typeface="Lora"/>
                <a:sym typeface="Lora"/>
              </a:rPr>
              <a:t>The computational burden can be reduced considerably by quantization of θ-ρ plane into a quadruled grid by specifying some acceptable error.</a:t>
            </a:r>
            <a:endParaRPr sz="1500">
              <a:latin typeface="Lora"/>
              <a:ea typeface="Lora"/>
              <a:cs typeface="Lora"/>
              <a:sym typeface="Lora"/>
            </a:endParaRPr>
          </a:p>
          <a:p>
            <a:pPr indent="0" lvl="0" marL="1371600" rtl="0" algn="l">
              <a:lnSpc>
                <a:spcPct val="100000"/>
              </a:lnSpc>
              <a:spcBef>
                <a:spcPts val="0"/>
              </a:spcBef>
              <a:spcAft>
                <a:spcPts val="0"/>
              </a:spcAft>
              <a:buNone/>
            </a:pPr>
            <a:r>
              <a:t/>
            </a:r>
            <a:endParaRPr sz="1500">
              <a:latin typeface="Lora"/>
              <a:ea typeface="Lora"/>
              <a:cs typeface="Lora"/>
              <a:sym typeface="Lora"/>
            </a:endParaRPr>
          </a:p>
          <a:p>
            <a:pPr indent="0" lvl="0" marL="914400" rtl="0" algn="l">
              <a:lnSpc>
                <a:spcPct val="100000"/>
              </a:lnSpc>
              <a:spcBef>
                <a:spcPts val="0"/>
              </a:spcBef>
              <a:spcAft>
                <a:spcPts val="0"/>
              </a:spcAft>
              <a:buNone/>
            </a:pPr>
            <a:r>
              <a:t/>
            </a:r>
            <a:endParaRPr sz="1500">
              <a:latin typeface="Lora"/>
              <a:ea typeface="Lora"/>
              <a:cs typeface="Lora"/>
              <a:sym typeface="Lora"/>
            </a:endParaRPr>
          </a:p>
          <a:p>
            <a:pPr indent="-323850" lvl="0" marL="457200" rtl="0" algn="l">
              <a:lnSpc>
                <a:spcPct val="100000"/>
              </a:lnSpc>
              <a:spcBef>
                <a:spcPts val="0"/>
              </a:spcBef>
              <a:spcAft>
                <a:spcPts val="0"/>
              </a:spcAft>
              <a:buSzPts val="1500"/>
              <a:buFont typeface="Lora"/>
              <a:buChar char="●"/>
            </a:pPr>
            <a:r>
              <a:rPr lang="en" sz="1500">
                <a:highlight>
                  <a:srgbClr val="FFFFFF"/>
                </a:highlight>
                <a:latin typeface="Lora"/>
                <a:ea typeface="Lora"/>
                <a:cs typeface="Lora"/>
                <a:sym typeface="Lora"/>
              </a:rPr>
              <a:t>For each point (xi, yi) in the picture plane, the corresponding curve is entered in the array by incrementing the count in each cell θ-ρ of along the curve. </a:t>
            </a:r>
            <a:endParaRPr sz="1500">
              <a:highlight>
                <a:srgbClr val="FFFFFF"/>
              </a:highlight>
              <a:latin typeface="Lora"/>
              <a:ea typeface="Lora"/>
              <a:cs typeface="Lora"/>
              <a:sym typeface="Lora"/>
            </a:endParaRPr>
          </a:p>
          <a:p>
            <a:pPr indent="0" lvl="0" marL="914400" rtl="0" algn="l">
              <a:lnSpc>
                <a:spcPct val="100000"/>
              </a:lnSpc>
              <a:spcBef>
                <a:spcPts val="0"/>
              </a:spcBef>
              <a:spcAft>
                <a:spcPts val="0"/>
              </a:spcAft>
              <a:buNone/>
            </a:pPr>
            <a:r>
              <a:t/>
            </a:r>
            <a:endParaRPr sz="1500">
              <a:highlight>
                <a:srgbClr val="FFFFFF"/>
              </a:highlight>
              <a:latin typeface="Lora"/>
              <a:ea typeface="Lora"/>
              <a:cs typeface="Lora"/>
              <a:sym typeface="Lora"/>
            </a:endParaRPr>
          </a:p>
          <a:p>
            <a:pPr indent="0" lvl="0" marL="914400" rtl="0" algn="l">
              <a:lnSpc>
                <a:spcPct val="100000"/>
              </a:lnSpc>
              <a:spcBef>
                <a:spcPts val="0"/>
              </a:spcBef>
              <a:spcAft>
                <a:spcPts val="0"/>
              </a:spcAft>
              <a:buNone/>
            </a:pPr>
            <a:r>
              <a:t/>
            </a:r>
            <a:endParaRPr sz="1500">
              <a:highlight>
                <a:srgbClr val="FFFFFF"/>
              </a:highlight>
              <a:latin typeface="Lora"/>
              <a:ea typeface="Lora"/>
              <a:cs typeface="Lora"/>
              <a:sym typeface="Lora"/>
            </a:endParaRPr>
          </a:p>
          <a:p>
            <a:pPr indent="-323850" lvl="0" marL="457200" rtl="0" algn="l">
              <a:lnSpc>
                <a:spcPct val="100000"/>
              </a:lnSpc>
              <a:spcBef>
                <a:spcPts val="0"/>
              </a:spcBef>
              <a:spcAft>
                <a:spcPts val="0"/>
              </a:spcAft>
              <a:buSzPts val="1500"/>
              <a:buFont typeface="Lora"/>
              <a:buChar char="●"/>
            </a:pPr>
            <a:r>
              <a:rPr lang="en" sz="1500">
                <a:highlight>
                  <a:srgbClr val="FFFFFF"/>
                </a:highlight>
                <a:latin typeface="Lora"/>
                <a:ea typeface="Lora"/>
                <a:cs typeface="Lora"/>
                <a:sym typeface="Lora"/>
              </a:rPr>
              <a:t> A given cell in the two-dimensional accumulator eventually records the total number of curves passing through it.</a:t>
            </a:r>
            <a:endParaRPr sz="1500">
              <a:highlight>
                <a:srgbClr val="FFFFFF"/>
              </a:highlight>
              <a:latin typeface="Lora"/>
              <a:ea typeface="Lora"/>
              <a:cs typeface="Lora"/>
              <a:sym typeface="Lora"/>
            </a:endParaRPr>
          </a:p>
          <a:p>
            <a:pPr indent="0" lvl="0" marL="457200" rtl="0" algn="l">
              <a:lnSpc>
                <a:spcPct val="100000"/>
              </a:lnSpc>
              <a:spcBef>
                <a:spcPts val="0"/>
              </a:spcBef>
              <a:spcAft>
                <a:spcPts val="0"/>
              </a:spcAft>
              <a:buNone/>
            </a:pPr>
            <a:r>
              <a:t/>
            </a:r>
            <a:endParaRPr sz="1500">
              <a:highlight>
                <a:srgbClr val="FFFFFF"/>
              </a:highlight>
              <a:latin typeface="Lora"/>
              <a:ea typeface="Lora"/>
              <a:cs typeface="Lora"/>
              <a:sym typeface="Lora"/>
            </a:endParaRPr>
          </a:p>
          <a:p>
            <a:pPr indent="-323850" lvl="0" marL="457200" rtl="0" algn="l">
              <a:lnSpc>
                <a:spcPct val="100000"/>
              </a:lnSpc>
              <a:spcBef>
                <a:spcPts val="0"/>
              </a:spcBef>
              <a:spcAft>
                <a:spcPts val="0"/>
              </a:spcAft>
              <a:buSzPts val="1500"/>
              <a:buFont typeface="Lora"/>
              <a:buChar char="●"/>
            </a:pPr>
            <a:r>
              <a:rPr lang="en" sz="1500">
                <a:highlight>
                  <a:srgbClr val="FFFFFF"/>
                </a:highlight>
                <a:latin typeface="Lora"/>
                <a:ea typeface="Lora"/>
                <a:cs typeface="Lora"/>
                <a:sym typeface="Lora"/>
              </a:rPr>
              <a:t>From accumulator lines can be determined by setting a certain threshold on count values.</a:t>
            </a:r>
            <a:endParaRPr sz="1500">
              <a:highlight>
                <a:srgbClr val="FFFFFF"/>
              </a:highlight>
              <a:latin typeface="Lora"/>
              <a:ea typeface="Lora"/>
              <a:cs typeface="Lora"/>
              <a:sym typeface="Lora"/>
            </a:endParaRPr>
          </a:p>
          <a:p>
            <a:pPr indent="0" lvl="0" marL="914400" rtl="0" algn="l">
              <a:lnSpc>
                <a:spcPct val="100000"/>
              </a:lnSpc>
              <a:spcBef>
                <a:spcPts val="0"/>
              </a:spcBef>
              <a:spcAft>
                <a:spcPts val="0"/>
              </a:spcAft>
              <a:buNone/>
            </a:pPr>
            <a:r>
              <a:t/>
            </a:r>
            <a:endParaRPr sz="1500">
              <a:solidFill>
                <a:srgbClr val="292929"/>
              </a:solidFill>
              <a:highlight>
                <a:srgbClr val="FFFFFF"/>
              </a:highlight>
              <a:latin typeface="Georgia"/>
              <a:ea typeface="Georgia"/>
              <a:cs typeface="Georgia"/>
              <a:sym typeface="Georgia"/>
            </a:endParaRPr>
          </a:p>
          <a:p>
            <a:pPr indent="0" lvl="0" marL="0" rtl="0" algn="l">
              <a:lnSpc>
                <a:spcPct val="100000"/>
              </a:lnSpc>
              <a:spcBef>
                <a:spcPts val="0"/>
              </a:spcBef>
              <a:spcAft>
                <a:spcPts val="0"/>
              </a:spcAft>
              <a:buNone/>
            </a:pPr>
            <a:r>
              <a:t/>
            </a:r>
            <a:endParaRPr sz="1500">
              <a:latin typeface="Lora"/>
              <a:ea typeface="Lora"/>
              <a:cs typeface="Lora"/>
              <a:sym typeface="Lora"/>
            </a:endParaRPr>
          </a:p>
          <a:p>
            <a:pPr indent="0" lvl="0" marL="0" rtl="0" algn="l">
              <a:lnSpc>
                <a:spcPct val="100000"/>
              </a:lnSpc>
              <a:spcBef>
                <a:spcPts val="0"/>
              </a:spcBef>
              <a:spcAft>
                <a:spcPts val="0"/>
              </a:spcAft>
              <a:buClr>
                <a:schemeClr val="dk1"/>
              </a:buClr>
              <a:buSzPts val="1800"/>
              <a:buFont typeface="Arial"/>
              <a:buNone/>
            </a:pPr>
            <a:r>
              <a:t/>
            </a:r>
            <a:endParaRPr sz="1500">
              <a:latin typeface="Lora"/>
              <a:ea typeface="Lora"/>
              <a:cs typeface="Lora"/>
              <a:sym typeface="Lora"/>
            </a:endParaRPr>
          </a:p>
          <a:p>
            <a:pPr indent="0" lvl="0" marL="457200" rtl="0" algn="l">
              <a:lnSpc>
                <a:spcPct val="100000"/>
              </a:lnSpc>
              <a:spcBef>
                <a:spcPts val="0"/>
              </a:spcBef>
              <a:spcAft>
                <a:spcPts val="0"/>
              </a:spcAft>
              <a:buClr>
                <a:schemeClr val="dk1"/>
              </a:buClr>
              <a:buSzPts val="1800"/>
              <a:buFont typeface="Arial"/>
              <a:buNone/>
            </a:pPr>
            <a:r>
              <a:t/>
            </a:r>
            <a:endParaRPr sz="1500">
              <a:latin typeface="Lora"/>
              <a:ea typeface="Lora"/>
              <a:cs typeface="Lora"/>
              <a:sym typeface="Lora"/>
            </a:endParaRPr>
          </a:p>
          <a:p>
            <a:pPr indent="0" lvl="0" marL="0" rtl="0" algn="l">
              <a:spcBef>
                <a:spcPts val="0"/>
              </a:spcBef>
              <a:spcAft>
                <a:spcPts val="1200"/>
              </a:spcAft>
              <a:buNone/>
            </a:pPr>
            <a:r>
              <a:t/>
            </a:r>
            <a:endParaRPr sz="1500"/>
          </a:p>
        </p:txBody>
      </p:sp>
      <p:sp>
        <p:nvSpPr>
          <p:cNvPr id="94" name="Google Shape;94;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Lora"/>
                <a:ea typeface="Lora"/>
                <a:cs typeface="Lora"/>
                <a:sym typeface="Lora"/>
              </a:rPr>
              <a:t>Results</a:t>
            </a:r>
            <a:endParaRPr>
              <a:latin typeface="Lora"/>
              <a:ea typeface="Lora"/>
              <a:cs typeface="Lora"/>
              <a:sym typeface="Lora"/>
            </a:endParaRPr>
          </a:p>
        </p:txBody>
      </p:sp>
      <p:sp>
        <p:nvSpPr>
          <p:cNvPr id="100" name="Google Shape;100;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01" name="Google Shape;101;p19"/>
          <p:cNvPicPr preferRelativeResize="0"/>
          <p:nvPr/>
        </p:nvPicPr>
        <p:blipFill>
          <a:blip r:embed="rId3">
            <a:alphaModFix/>
          </a:blip>
          <a:stretch>
            <a:fillRect/>
          </a:stretch>
        </p:blipFill>
        <p:spPr>
          <a:xfrm>
            <a:off x="1730850" y="176950"/>
            <a:ext cx="5390650" cy="4372900"/>
          </a:xfrm>
          <a:prstGeom prst="rect">
            <a:avLst/>
          </a:prstGeom>
          <a:noFill/>
          <a:ln>
            <a:noFill/>
          </a:ln>
        </p:spPr>
      </p:pic>
      <p:sp>
        <p:nvSpPr>
          <p:cNvPr id="102" name="Google Shape;102;p19"/>
          <p:cNvSpPr txBox="1"/>
          <p:nvPr/>
        </p:nvSpPr>
        <p:spPr>
          <a:xfrm>
            <a:off x="1675800" y="4549850"/>
            <a:ext cx="57924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lang="en">
                <a:solidFill>
                  <a:srgbClr val="1C4587"/>
                </a:solidFill>
                <a:latin typeface="Lora"/>
                <a:ea typeface="Lora"/>
                <a:cs typeface="Lora"/>
                <a:sym typeface="Lora"/>
              </a:rPr>
              <a:t>One point in picture plane  &lt;-&gt;  Sinusoidal curve in parameter plane</a:t>
            </a:r>
            <a:endParaRPr>
              <a:solidFill>
                <a:srgbClr val="1C4587"/>
              </a:solidFill>
              <a:latin typeface="Lora"/>
              <a:ea typeface="Lora"/>
              <a:cs typeface="Lora"/>
              <a:sym typeface="Lor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08" name="Google Shape;108;p20"/>
          <p:cNvPicPr preferRelativeResize="0"/>
          <p:nvPr/>
        </p:nvPicPr>
        <p:blipFill>
          <a:blip r:embed="rId3">
            <a:alphaModFix/>
          </a:blip>
          <a:stretch>
            <a:fillRect/>
          </a:stretch>
        </p:blipFill>
        <p:spPr>
          <a:xfrm>
            <a:off x="2092450" y="218450"/>
            <a:ext cx="4628725" cy="4323400"/>
          </a:xfrm>
          <a:prstGeom prst="rect">
            <a:avLst/>
          </a:prstGeom>
          <a:noFill/>
          <a:ln>
            <a:noFill/>
          </a:ln>
        </p:spPr>
      </p:pic>
      <p:sp>
        <p:nvSpPr>
          <p:cNvPr id="109" name="Google Shape;109;p20"/>
          <p:cNvSpPr txBox="1"/>
          <p:nvPr/>
        </p:nvSpPr>
        <p:spPr>
          <a:xfrm>
            <a:off x="1074150" y="4600850"/>
            <a:ext cx="6995700" cy="4002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0"/>
              </a:spcAft>
              <a:buNone/>
            </a:pPr>
            <a:r>
              <a:rPr lang="en">
                <a:solidFill>
                  <a:srgbClr val="1C4587"/>
                </a:solidFill>
                <a:latin typeface="Lora"/>
                <a:ea typeface="Lora"/>
                <a:cs typeface="Lora"/>
                <a:sym typeface="Lora"/>
              </a:rPr>
              <a:t>Two point in picture plane &lt;-&gt; Two Sinusoidal curve in parameter plane</a:t>
            </a:r>
            <a:endParaRPr>
              <a:latin typeface="Lora"/>
              <a:ea typeface="Lora"/>
              <a:cs typeface="Lora"/>
              <a:sym typeface="Lor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15" name="Google Shape;115;p21"/>
          <p:cNvPicPr preferRelativeResize="0"/>
          <p:nvPr/>
        </p:nvPicPr>
        <p:blipFill>
          <a:blip r:embed="rId3">
            <a:alphaModFix/>
          </a:blip>
          <a:stretch>
            <a:fillRect/>
          </a:stretch>
        </p:blipFill>
        <p:spPr>
          <a:xfrm>
            <a:off x="2313925" y="112825"/>
            <a:ext cx="4516150" cy="4219825"/>
          </a:xfrm>
          <a:prstGeom prst="rect">
            <a:avLst/>
          </a:prstGeom>
          <a:noFill/>
          <a:ln>
            <a:noFill/>
          </a:ln>
        </p:spPr>
      </p:pic>
      <p:sp>
        <p:nvSpPr>
          <p:cNvPr id="116" name="Google Shape;116;p21"/>
          <p:cNvSpPr txBox="1"/>
          <p:nvPr/>
        </p:nvSpPr>
        <p:spPr>
          <a:xfrm>
            <a:off x="1469425" y="4332650"/>
            <a:ext cx="6795000" cy="648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a:solidFill>
                  <a:srgbClr val="1C4587"/>
                </a:solidFill>
                <a:latin typeface="Lora"/>
                <a:ea typeface="Lora"/>
                <a:cs typeface="Lora"/>
                <a:sym typeface="Lora"/>
              </a:rPr>
              <a:t>One Line in picture plane &lt;-&gt; Sinusoidal curves through single point in   </a:t>
            </a:r>
            <a:endParaRPr>
              <a:solidFill>
                <a:srgbClr val="1C4587"/>
              </a:solidFill>
              <a:latin typeface="Lora"/>
              <a:ea typeface="Lora"/>
              <a:cs typeface="Lora"/>
              <a:sym typeface="Lora"/>
            </a:endParaRPr>
          </a:p>
          <a:p>
            <a:pPr indent="0" lvl="0" marL="0" rtl="0" algn="l">
              <a:lnSpc>
                <a:spcPct val="115000"/>
              </a:lnSpc>
              <a:spcBef>
                <a:spcPts val="0"/>
              </a:spcBef>
              <a:spcAft>
                <a:spcPts val="0"/>
              </a:spcAft>
              <a:buNone/>
            </a:pPr>
            <a:r>
              <a:rPr lang="en">
                <a:solidFill>
                  <a:srgbClr val="1C4587"/>
                </a:solidFill>
                <a:latin typeface="Lora"/>
                <a:ea typeface="Lora"/>
                <a:cs typeface="Lora"/>
                <a:sym typeface="Lora"/>
              </a:rPr>
              <a:t>                                                                                               parameter plane                                                                              </a:t>
            </a:r>
            <a:endParaRPr sz="1800">
              <a:solidFill>
                <a:schemeClr val="dk2"/>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