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74" r:id="rId5"/>
    <p:sldId id="259" r:id="rId6"/>
    <p:sldId id="260" r:id="rId7"/>
    <p:sldId id="270" r:id="rId8"/>
    <p:sldId id="271" r:id="rId9"/>
    <p:sldId id="272" r:id="rId10"/>
    <p:sldId id="268" r:id="rId11"/>
    <p:sldId id="269" r:id="rId12"/>
    <p:sldId id="27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B66E6-61E6-41AD-B7E8-AD5B99D4D855}" v="1129" dt="2020-05-23T10:19:06.007"/>
    <p1510:client id="{CFEAF3D6-8A72-4409-906E-7D0FF969913B}" v="563" dt="2020-05-23T08:08:57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17F2C-1CDA-4790-B3E2-B7B851B3695C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CB88EB-E465-4E6F-AC54-2EB287613951}">
      <dgm:prSet/>
      <dgm:spPr/>
      <dgm:t>
        <a:bodyPr/>
        <a:lstStyle/>
        <a:p>
          <a:r>
            <a:rPr lang="en-GB"/>
            <a:t>First of all Frontend is the part of the project which users can see and interact with.</a:t>
          </a:r>
          <a:endParaRPr lang="en-US"/>
        </a:p>
      </dgm:t>
    </dgm:pt>
    <dgm:pt modelId="{4F827FE3-CD67-456F-A12D-461279C9BFB3}" type="parTrans" cxnId="{151A3776-0F1F-410E-9786-3B4143CA75B0}">
      <dgm:prSet/>
      <dgm:spPr/>
      <dgm:t>
        <a:bodyPr/>
        <a:lstStyle/>
        <a:p>
          <a:endParaRPr lang="en-US"/>
        </a:p>
      </dgm:t>
    </dgm:pt>
    <dgm:pt modelId="{C2D606FF-C4A3-4FDD-A528-08EEF7A5347D}" type="sibTrans" cxnId="{151A3776-0F1F-410E-9786-3B4143CA75B0}">
      <dgm:prSet/>
      <dgm:spPr/>
      <dgm:t>
        <a:bodyPr/>
        <a:lstStyle/>
        <a:p>
          <a:endParaRPr lang="en-US"/>
        </a:p>
      </dgm:t>
    </dgm:pt>
    <dgm:pt modelId="{4521F425-F131-46E5-A83D-BE4C8A68EF52}">
      <dgm:prSet/>
      <dgm:spPr/>
      <dgm:t>
        <a:bodyPr/>
        <a:lstStyle/>
        <a:p>
          <a:r>
            <a:rPr lang="en-GB"/>
            <a:t>It contains GUI which makes any application or web application interactive to the users.</a:t>
          </a:r>
          <a:endParaRPr lang="en-US"/>
        </a:p>
      </dgm:t>
    </dgm:pt>
    <dgm:pt modelId="{5D663A36-D0F3-44C2-82E0-5A9FBF330C41}" type="parTrans" cxnId="{2DA4ABE1-BC0D-41C9-AF44-498727722CB1}">
      <dgm:prSet/>
      <dgm:spPr/>
      <dgm:t>
        <a:bodyPr/>
        <a:lstStyle/>
        <a:p>
          <a:endParaRPr lang="en-US"/>
        </a:p>
      </dgm:t>
    </dgm:pt>
    <dgm:pt modelId="{C0EB1B20-E521-4BB1-97F9-B6E4BD807AEE}" type="sibTrans" cxnId="{2DA4ABE1-BC0D-41C9-AF44-498727722CB1}">
      <dgm:prSet/>
      <dgm:spPr/>
      <dgm:t>
        <a:bodyPr/>
        <a:lstStyle/>
        <a:p>
          <a:endParaRPr lang="en-US"/>
        </a:p>
      </dgm:t>
    </dgm:pt>
    <dgm:pt modelId="{A57CBD18-1AE4-4F81-85D9-0C2EE92D75C0}">
      <dgm:prSet/>
      <dgm:spPr/>
      <dgm:t>
        <a:bodyPr/>
        <a:lstStyle/>
        <a:p>
          <a:r>
            <a:rPr lang="en-GB"/>
            <a:t>In our project we have used Swing GUI to make a fully Dynamic Data Collection Form where user can place questions and options according to his/her choice.</a:t>
          </a:r>
          <a:endParaRPr lang="en-US"/>
        </a:p>
      </dgm:t>
    </dgm:pt>
    <dgm:pt modelId="{3CA7D69C-CB1F-4E28-A430-AA4544251CEC}" type="parTrans" cxnId="{9763ED58-A56E-4FBC-AB79-0E55CC5EDCDB}">
      <dgm:prSet/>
      <dgm:spPr/>
      <dgm:t>
        <a:bodyPr/>
        <a:lstStyle/>
        <a:p>
          <a:endParaRPr lang="en-US"/>
        </a:p>
      </dgm:t>
    </dgm:pt>
    <dgm:pt modelId="{266B4F81-2D71-499B-B178-D86F2D47D856}" type="sibTrans" cxnId="{9763ED58-A56E-4FBC-AB79-0E55CC5EDCDB}">
      <dgm:prSet/>
      <dgm:spPr/>
      <dgm:t>
        <a:bodyPr/>
        <a:lstStyle/>
        <a:p>
          <a:endParaRPr lang="en-US"/>
        </a:p>
      </dgm:t>
    </dgm:pt>
    <dgm:pt modelId="{B5B4E59A-31EF-4E44-A3AA-C24F8D12EF79}" type="pres">
      <dgm:prSet presAssocID="{D4B17F2C-1CDA-4790-B3E2-B7B851B3695C}" presName="vert0" presStyleCnt="0">
        <dgm:presLayoutVars>
          <dgm:dir/>
          <dgm:animOne val="branch"/>
          <dgm:animLvl val="lvl"/>
        </dgm:presLayoutVars>
      </dgm:prSet>
      <dgm:spPr/>
    </dgm:pt>
    <dgm:pt modelId="{69D804B2-3F9A-461E-BFBC-C78FBFD1057F}" type="pres">
      <dgm:prSet presAssocID="{29CB88EB-E465-4E6F-AC54-2EB287613951}" presName="thickLine" presStyleLbl="alignNode1" presStyleIdx="0" presStyleCnt="3"/>
      <dgm:spPr/>
    </dgm:pt>
    <dgm:pt modelId="{6CCBFDBA-8720-4E41-ABE3-39A46AF8264D}" type="pres">
      <dgm:prSet presAssocID="{29CB88EB-E465-4E6F-AC54-2EB287613951}" presName="horz1" presStyleCnt="0"/>
      <dgm:spPr/>
    </dgm:pt>
    <dgm:pt modelId="{FA984239-4E07-4112-A451-7777561C2A59}" type="pres">
      <dgm:prSet presAssocID="{29CB88EB-E465-4E6F-AC54-2EB287613951}" presName="tx1" presStyleLbl="revTx" presStyleIdx="0" presStyleCnt="3"/>
      <dgm:spPr/>
    </dgm:pt>
    <dgm:pt modelId="{8DD4A39C-4FE5-4ADE-8850-BAEB21DB6D70}" type="pres">
      <dgm:prSet presAssocID="{29CB88EB-E465-4E6F-AC54-2EB287613951}" presName="vert1" presStyleCnt="0"/>
      <dgm:spPr/>
    </dgm:pt>
    <dgm:pt modelId="{25B4D9DF-2942-486B-866F-F6004DAAE955}" type="pres">
      <dgm:prSet presAssocID="{4521F425-F131-46E5-A83D-BE4C8A68EF52}" presName="thickLine" presStyleLbl="alignNode1" presStyleIdx="1" presStyleCnt="3"/>
      <dgm:spPr/>
    </dgm:pt>
    <dgm:pt modelId="{CDD69661-F05F-4322-B640-90753ED8ECE3}" type="pres">
      <dgm:prSet presAssocID="{4521F425-F131-46E5-A83D-BE4C8A68EF52}" presName="horz1" presStyleCnt="0"/>
      <dgm:spPr/>
    </dgm:pt>
    <dgm:pt modelId="{C4C3AB16-E9C1-4092-BB03-68D0BBE437BF}" type="pres">
      <dgm:prSet presAssocID="{4521F425-F131-46E5-A83D-BE4C8A68EF52}" presName="tx1" presStyleLbl="revTx" presStyleIdx="1" presStyleCnt="3"/>
      <dgm:spPr/>
    </dgm:pt>
    <dgm:pt modelId="{47CD4E12-7583-4E08-8921-0CEBEB7D58EF}" type="pres">
      <dgm:prSet presAssocID="{4521F425-F131-46E5-A83D-BE4C8A68EF52}" presName="vert1" presStyleCnt="0"/>
      <dgm:spPr/>
    </dgm:pt>
    <dgm:pt modelId="{C3CA835D-5D36-4985-B7DA-32F03295456C}" type="pres">
      <dgm:prSet presAssocID="{A57CBD18-1AE4-4F81-85D9-0C2EE92D75C0}" presName="thickLine" presStyleLbl="alignNode1" presStyleIdx="2" presStyleCnt="3"/>
      <dgm:spPr/>
    </dgm:pt>
    <dgm:pt modelId="{6A15E92A-36A4-49A7-B8EB-FE839B1D9A0A}" type="pres">
      <dgm:prSet presAssocID="{A57CBD18-1AE4-4F81-85D9-0C2EE92D75C0}" presName="horz1" presStyleCnt="0"/>
      <dgm:spPr/>
    </dgm:pt>
    <dgm:pt modelId="{0F51DC10-755D-453C-B370-924006F19B4D}" type="pres">
      <dgm:prSet presAssocID="{A57CBD18-1AE4-4F81-85D9-0C2EE92D75C0}" presName="tx1" presStyleLbl="revTx" presStyleIdx="2" presStyleCnt="3"/>
      <dgm:spPr/>
    </dgm:pt>
    <dgm:pt modelId="{34A36503-F535-4D4A-B83F-0A90BBD4D76A}" type="pres">
      <dgm:prSet presAssocID="{A57CBD18-1AE4-4F81-85D9-0C2EE92D75C0}" presName="vert1" presStyleCnt="0"/>
      <dgm:spPr/>
    </dgm:pt>
  </dgm:ptLst>
  <dgm:cxnLst>
    <dgm:cxn modelId="{BED24525-8ECE-402C-AA27-ECCF26E8506D}" type="presOf" srcId="{4521F425-F131-46E5-A83D-BE4C8A68EF52}" destId="{C4C3AB16-E9C1-4092-BB03-68D0BBE437BF}" srcOrd="0" destOrd="0" presId="urn:microsoft.com/office/officeart/2008/layout/LinedList"/>
    <dgm:cxn modelId="{9763ED58-A56E-4FBC-AB79-0E55CC5EDCDB}" srcId="{D4B17F2C-1CDA-4790-B3E2-B7B851B3695C}" destId="{A57CBD18-1AE4-4F81-85D9-0C2EE92D75C0}" srcOrd="2" destOrd="0" parTransId="{3CA7D69C-CB1F-4E28-A430-AA4544251CEC}" sibTransId="{266B4F81-2D71-499B-B178-D86F2D47D856}"/>
    <dgm:cxn modelId="{C203196B-D42C-4921-890E-98A64A7BFCA0}" type="presOf" srcId="{29CB88EB-E465-4E6F-AC54-2EB287613951}" destId="{FA984239-4E07-4112-A451-7777561C2A59}" srcOrd="0" destOrd="0" presId="urn:microsoft.com/office/officeart/2008/layout/LinedList"/>
    <dgm:cxn modelId="{151A3776-0F1F-410E-9786-3B4143CA75B0}" srcId="{D4B17F2C-1CDA-4790-B3E2-B7B851B3695C}" destId="{29CB88EB-E465-4E6F-AC54-2EB287613951}" srcOrd="0" destOrd="0" parTransId="{4F827FE3-CD67-456F-A12D-461279C9BFB3}" sibTransId="{C2D606FF-C4A3-4FDD-A528-08EEF7A5347D}"/>
    <dgm:cxn modelId="{D0441888-3FF3-4B3D-95BA-F0EFA30825B7}" type="presOf" srcId="{D4B17F2C-1CDA-4790-B3E2-B7B851B3695C}" destId="{B5B4E59A-31EF-4E44-A3AA-C24F8D12EF79}" srcOrd="0" destOrd="0" presId="urn:microsoft.com/office/officeart/2008/layout/LinedList"/>
    <dgm:cxn modelId="{169EFEE0-C0FF-48E9-BB6F-9A9760651AAF}" type="presOf" srcId="{A57CBD18-1AE4-4F81-85D9-0C2EE92D75C0}" destId="{0F51DC10-755D-453C-B370-924006F19B4D}" srcOrd="0" destOrd="0" presId="urn:microsoft.com/office/officeart/2008/layout/LinedList"/>
    <dgm:cxn modelId="{2DA4ABE1-BC0D-41C9-AF44-498727722CB1}" srcId="{D4B17F2C-1CDA-4790-B3E2-B7B851B3695C}" destId="{4521F425-F131-46E5-A83D-BE4C8A68EF52}" srcOrd="1" destOrd="0" parTransId="{5D663A36-D0F3-44C2-82E0-5A9FBF330C41}" sibTransId="{C0EB1B20-E521-4BB1-97F9-B6E4BD807AEE}"/>
    <dgm:cxn modelId="{857EF152-000A-4533-8BF8-DD137CD8A939}" type="presParOf" srcId="{B5B4E59A-31EF-4E44-A3AA-C24F8D12EF79}" destId="{69D804B2-3F9A-461E-BFBC-C78FBFD1057F}" srcOrd="0" destOrd="0" presId="urn:microsoft.com/office/officeart/2008/layout/LinedList"/>
    <dgm:cxn modelId="{27FFBE7E-D0C6-47D8-9292-16B1DA16F89D}" type="presParOf" srcId="{B5B4E59A-31EF-4E44-A3AA-C24F8D12EF79}" destId="{6CCBFDBA-8720-4E41-ABE3-39A46AF8264D}" srcOrd="1" destOrd="0" presId="urn:microsoft.com/office/officeart/2008/layout/LinedList"/>
    <dgm:cxn modelId="{D7088868-CA14-465F-8828-A6F4B532C85F}" type="presParOf" srcId="{6CCBFDBA-8720-4E41-ABE3-39A46AF8264D}" destId="{FA984239-4E07-4112-A451-7777561C2A59}" srcOrd="0" destOrd="0" presId="urn:microsoft.com/office/officeart/2008/layout/LinedList"/>
    <dgm:cxn modelId="{2668E5C7-4C14-4982-BD7E-E14D14397897}" type="presParOf" srcId="{6CCBFDBA-8720-4E41-ABE3-39A46AF8264D}" destId="{8DD4A39C-4FE5-4ADE-8850-BAEB21DB6D70}" srcOrd="1" destOrd="0" presId="urn:microsoft.com/office/officeart/2008/layout/LinedList"/>
    <dgm:cxn modelId="{3B522C5D-97F8-4111-9F70-49FD8A7AA33E}" type="presParOf" srcId="{B5B4E59A-31EF-4E44-A3AA-C24F8D12EF79}" destId="{25B4D9DF-2942-486B-866F-F6004DAAE955}" srcOrd="2" destOrd="0" presId="urn:microsoft.com/office/officeart/2008/layout/LinedList"/>
    <dgm:cxn modelId="{22EC8AE2-DCB0-4D0A-95D1-C45A369FBF7F}" type="presParOf" srcId="{B5B4E59A-31EF-4E44-A3AA-C24F8D12EF79}" destId="{CDD69661-F05F-4322-B640-90753ED8ECE3}" srcOrd="3" destOrd="0" presId="urn:microsoft.com/office/officeart/2008/layout/LinedList"/>
    <dgm:cxn modelId="{7B3EE76D-AC37-4BAC-9867-FDEEA21D7730}" type="presParOf" srcId="{CDD69661-F05F-4322-B640-90753ED8ECE3}" destId="{C4C3AB16-E9C1-4092-BB03-68D0BBE437BF}" srcOrd="0" destOrd="0" presId="urn:microsoft.com/office/officeart/2008/layout/LinedList"/>
    <dgm:cxn modelId="{C1883429-7444-4232-83C7-30BE6A19374C}" type="presParOf" srcId="{CDD69661-F05F-4322-B640-90753ED8ECE3}" destId="{47CD4E12-7583-4E08-8921-0CEBEB7D58EF}" srcOrd="1" destOrd="0" presId="urn:microsoft.com/office/officeart/2008/layout/LinedList"/>
    <dgm:cxn modelId="{D54E39C8-E276-43B9-A09E-F72977C93450}" type="presParOf" srcId="{B5B4E59A-31EF-4E44-A3AA-C24F8D12EF79}" destId="{C3CA835D-5D36-4985-B7DA-32F03295456C}" srcOrd="4" destOrd="0" presId="urn:microsoft.com/office/officeart/2008/layout/LinedList"/>
    <dgm:cxn modelId="{04032BB1-9A8A-475D-9185-A00F1905F226}" type="presParOf" srcId="{B5B4E59A-31EF-4E44-A3AA-C24F8D12EF79}" destId="{6A15E92A-36A4-49A7-B8EB-FE839B1D9A0A}" srcOrd="5" destOrd="0" presId="urn:microsoft.com/office/officeart/2008/layout/LinedList"/>
    <dgm:cxn modelId="{AEC17899-DABF-4AB5-B8BB-9846CCF2A1CA}" type="presParOf" srcId="{6A15E92A-36A4-49A7-B8EB-FE839B1D9A0A}" destId="{0F51DC10-755D-453C-B370-924006F19B4D}" srcOrd="0" destOrd="0" presId="urn:microsoft.com/office/officeart/2008/layout/LinedList"/>
    <dgm:cxn modelId="{3DD73CA5-561E-4156-9985-4ABB15272E60}" type="presParOf" srcId="{6A15E92A-36A4-49A7-B8EB-FE839B1D9A0A}" destId="{34A36503-F535-4D4A-B83F-0A90BBD4D7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804B2-3F9A-461E-BFBC-C78FBFD1057F}">
      <dsp:nvSpPr>
        <dsp:cNvPr id="0" name=""/>
        <dsp:cNvSpPr/>
      </dsp:nvSpPr>
      <dsp:spPr>
        <a:xfrm>
          <a:off x="0" y="1598"/>
          <a:ext cx="64511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984239-4E07-4112-A451-7777561C2A59}">
      <dsp:nvSpPr>
        <dsp:cNvPr id="0" name=""/>
        <dsp:cNvSpPr/>
      </dsp:nvSpPr>
      <dsp:spPr>
        <a:xfrm>
          <a:off x="0" y="1598"/>
          <a:ext cx="6451109" cy="1090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First of all Frontend is the part of the project which users can see and interact with.</a:t>
          </a:r>
          <a:endParaRPr lang="en-US" sz="2200" kern="1200"/>
        </a:p>
      </dsp:txBody>
      <dsp:txXfrm>
        <a:off x="0" y="1598"/>
        <a:ext cx="6451109" cy="1090462"/>
      </dsp:txXfrm>
    </dsp:sp>
    <dsp:sp modelId="{25B4D9DF-2942-486B-866F-F6004DAAE955}">
      <dsp:nvSpPr>
        <dsp:cNvPr id="0" name=""/>
        <dsp:cNvSpPr/>
      </dsp:nvSpPr>
      <dsp:spPr>
        <a:xfrm>
          <a:off x="0" y="1092061"/>
          <a:ext cx="64511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C3AB16-E9C1-4092-BB03-68D0BBE437BF}">
      <dsp:nvSpPr>
        <dsp:cNvPr id="0" name=""/>
        <dsp:cNvSpPr/>
      </dsp:nvSpPr>
      <dsp:spPr>
        <a:xfrm>
          <a:off x="0" y="1092061"/>
          <a:ext cx="6451109" cy="1090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It contains GUI which makes any application or web application interactive to the users.</a:t>
          </a:r>
          <a:endParaRPr lang="en-US" sz="2200" kern="1200"/>
        </a:p>
      </dsp:txBody>
      <dsp:txXfrm>
        <a:off x="0" y="1092061"/>
        <a:ext cx="6451109" cy="1090462"/>
      </dsp:txXfrm>
    </dsp:sp>
    <dsp:sp modelId="{C3CA835D-5D36-4985-B7DA-32F03295456C}">
      <dsp:nvSpPr>
        <dsp:cNvPr id="0" name=""/>
        <dsp:cNvSpPr/>
      </dsp:nvSpPr>
      <dsp:spPr>
        <a:xfrm>
          <a:off x="0" y="2182524"/>
          <a:ext cx="64511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51DC10-755D-453C-B370-924006F19B4D}">
      <dsp:nvSpPr>
        <dsp:cNvPr id="0" name=""/>
        <dsp:cNvSpPr/>
      </dsp:nvSpPr>
      <dsp:spPr>
        <a:xfrm>
          <a:off x="0" y="2182524"/>
          <a:ext cx="6451109" cy="1090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 our project we have used Swing GUI to make a fully Dynamic Data Collection Form where user can place questions and options according to his/her choice.</a:t>
          </a:r>
          <a:endParaRPr lang="en-US" sz="2200" kern="1200"/>
        </a:p>
      </dsp:txBody>
      <dsp:txXfrm>
        <a:off x="0" y="2182524"/>
        <a:ext cx="6451109" cy="109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seobility.net/de/wiki/Frontend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2FC3FE6-DD27-4AC9-90D1-DD056152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" r="-1" b="140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C3548-5471-B741-B055-36C6F260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724" y="1298448"/>
            <a:ext cx="7315200" cy="3036059"/>
          </a:xfrm>
        </p:spPr>
        <p:txBody>
          <a:bodyPr>
            <a:normAutofit/>
          </a:bodyPr>
          <a:lstStyle/>
          <a:p>
            <a:r>
              <a:rPr lang="en-US" b="1" u="sng">
                <a:ln w="15875">
                  <a:solidFill>
                    <a:srgbClr val="FFFFFF"/>
                  </a:solidFill>
                </a:ln>
                <a:latin typeface="Calibri"/>
                <a:cs typeface="Calibri"/>
              </a:rPr>
              <a:t>Data Collection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809A9-383D-C745-A3CC-21232EE4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Georgia"/>
              </a:rPr>
              <a:t>Project Leader:</a:t>
            </a:r>
            <a:r>
              <a:rPr lang="en-US" sz="1200" dirty="0">
                <a:latin typeface="Georgia"/>
              </a:rPr>
              <a:t> Ronak Makwana (18BCP093)</a:t>
            </a:r>
          </a:p>
          <a:p>
            <a:r>
              <a:rPr lang="en-US" sz="1200" dirty="0">
                <a:latin typeface="Georgia"/>
              </a:rPr>
              <a:t>Project Members:  </a:t>
            </a:r>
            <a:r>
              <a:rPr lang="en-US" sz="1200" dirty="0" err="1">
                <a:latin typeface="Georgia"/>
              </a:rPr>
              <a:t>Samyak</a:t>
            </a:r>
            <a:r>
              <a:rPr lang="en-US" sz="1200" dirty="0">
                <a:latin typeface="Georgia"/>
              </a:rPr>
              <a:t> Vora (18BCP098)</a:t>
            </a:r>
          </a:p>
          <a:p>
            <a:r>
              <a:rPr lang="en-US" sz="1200">
                <a:latin typeface="Georgia"/>
              </a:rPr>
              <a:t>                                   Shubham </a:t>
            </a:r>
            <a:r>
              <a:rPr lang="en-US" sz="1200" dirty="0">
                <a:latin typeface="Georgia"/>
              </a:rPr>
              <a:t>Rawat (18BCP110)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22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8"/>
            <a:ext cx="2860671" cy="24295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/>
                <a:cs typeface="Calibri"/>
              </a:rPr>
              <a:t>Backend</a:t>
            </a:r>
          </a:p>
        </p:txBody>
      </p:sp>
      <p:pic>
        <p:nvPicPr>
          <p:cNvPr id="4" name="Content Placeholder 3" descr="backen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717" y="1123837"/>
            <a:ext cx="6440224" cy="4246815"/>
          </a:xfrm>
        </p:spPr>
      </p:pic>
    </p:spTree>
    <p:extLst>
      <p:ext uri="{BB962C8B-B14F-4D97-AF65-F5344CB8AC3E}">
        <p14:creationId xmlns:p14="http://schemas.microsoft.com/office/powerpoint/2010/main" val="238447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9418"/>
            <a:ext cx="3315222" cy="290524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/>
                <a:cs typeface="Calibri"/>
              </a:rPr>
              <a:t>How did we manage Backend Tasks?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6252" y="1527858"/>
            <a:ext cx="6863787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Georgia"/>
              </a:rPr>
              <a:t> For the requirement of server we have used a XAMPP server.</a:t>
            </a:r>
            <a:endParaRPr lang="en-US"/>
          </a:p>
          <a:p>
            <a:endParaRPr lang="en-US" sz="2000" dirty="0">
              <a:latin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Georgia"/>
              </a:rPr>
              <a:t>	XAMPP server is an open source cross platform web </a:t>
            </a:r>
            <a:r>
              <a:rPr lang="en-US" sz="2000" dirty="0">
                <a:latin typeface="Georgia"/>
              </a:rPr>
              <a:t>server 		   solution pack.</a:t>
            </a:r>
          </a:p>
          <a:p>
            <a:endParaRPr lang="en-US" sz="2000" dirty="0">
              <a:latin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Georgia"/>
              </a:rPr>
              <a:t>For transaction with the  XAMPP server  and our </a:t>
            </a:r>
            <a:r>
              <a:rPr lang="en-US" sz="2000" dirty="0">
                <a:latin typeface="Georgia"/>
              </a:rPr>
              <a:t>project java files   	we have used php scripts.</a:t>
            </a:r>
          </a:p>
          <a:p>
            <a:endParaRPr lang="en-US" sz="2000" dirty="0">
              <a:latin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Georgia"/>
              </a:rPr>
              <a:t>Inside the php scripts for transaction with the </a:t>
            </a:r>
            <a:r>
              <a:rPr lang="en-US" sz="2000" dirty="0">
                <a:latin typeface="Georgia"/>
              </a:rPr>
              <a:t>database we have 	created a Short Language Query from the data received and that 	query when fired it does its appropriate task with the database 	provided by the XAMPP server.</a:t>
            </a:r>
          </a:p>
        </p:txBody>
      </p:sp>
      <p:pic>
        <p:nvPicPr>
          <p:cNvPr id="5" name="Picture 4" descr="backen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9" y="1064871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4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4E7F-030B-4D96-B81D-177916F3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9" y="1123837"/>
            <a:ext cx="3469398" cy="4601183"/>
          </a:xfrm>
        </p:spPr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"/>
              </a:rPr>
              <a:t>Implementation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2FDC-BC2C-436F-96E2-36688418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1954269"/>
            <a:ext cx="3485158" cy="4118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itchFamily="18" charset="2"/>
              <a:buChar char="•"/>
            </a:pPr>
            <a:r>
              <a:rPr lang="en-GB">
                <a:latin typeface="Georgia"/>
              </a:rPr>
              <a:t>We have efficiently used Try-Catch block to handle the error that may occur in the Program.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8D8B5-829C-4C40-A59D-7532B930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860" y="1954269"/>
            <a:ext cx="3787870" cy="4035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JFrame</a:t>
            </a:r>
          </a:p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JPanel</a:t>
            </a:r>
          </a:p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JTextfield</a:t>
            </a:r>
          </a:p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JTextArea</a:t>
            </a:r>
          </a:p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JCheckBox</a:t>
            </a:r>
          </a:p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JRadioButton</a:t>
            </a:r>
          </a:p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JComboBox</a:t>
            </a:r>
          </a:p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JButton</a:t>
            </a:r>
          </a:p>
          <a:p>
            <a:pPr>
              <a:buFont typeface="Arial" pitchFamily="18" charset="2"/>
              <a:buChar char="•"/>
            </a:pPr>
            <a:r>
              <a:rPr lang="en-GB">
                <a:latin typeface="Georgia"/>
              </a:rPr>
              <a:t>ButtonGroup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E3748-F38B-4B71-9D8B-6C53CB7FDECE}"/>
              </a:ext>
            </a:extLst>
          </p:cNvPr>
          <p:cNvSpPr txBox="1"/>
          <p:nvPr/>
        </p:nvSpPr>
        <p:spPr>
          <a:xfrm>
            <a:off x="3868455" y="872647"/>
            <a:ext cx="34843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Calibri"/>
                <a:cs typeface="Calibri"/>
              </a:rPr>
              <a:t>Exception Handling:</a:t>
            </a:r>
            <a:endParaRPr lang="en-GB" sz="28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A79C-422E-47F0-97F3-6CD450C254F0}"/>
              </a:ext>
            </a:extLst>
          </p:cNvPr>
          <p:cNvSpPr txBox="1"/>
          <p:nvPr/>
        </p:nvSpPr>
        <p:spPr>
          <a:xfrm>
            <a:off x="7696070" y="869385"/>
            <a:ext cx="37870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Calibri"/>
                <a:cs typeface="Calibri"/>
              </a:rPr>
              <a:t>List of GUI Components:</a:t>
            </a:r>
            <a:r>
              <a:rPr lang="en-GB" sz="2400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7600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C2546-4141-544A-9189-761CEA67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/>
                <a:cs typeface="Calibri"/>
              </a:rPr>
              <a:t>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7BAB-5D58-D741-8101-5C95F85E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/>
              </a:rPr>
              <a:t>It allows you to collect information easily and efficiently.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The UI is very easy to use.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You can create surveys in few minutes to ask your clients or collaborators information about your products or service.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You can conduct tests and take feedback of your annual teaching performance from students.</a:t>
            </a:r>
          </a:p>
        </p:txBody>
      </p:sp>
    </p:spTree>
    <p:extLst>
      <p:ext uri="{BB962C8B-B14F-4D97-AF65-F5344CB8AC3E}">
        <p14:creationId xmlns:p14="http://schemas.microsoft.com/office/powerpoint/2010/main" val="51800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6F1C2-9161-2A44-B3B1-E734B173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Calibri"/>
                <a:ea typeface="+mj-lt"/>
                <a:cs typeface="Calibri"/>
              </a:rPr>
              <a:t>Synopsis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05C6-D17D-9A44-A614-EDC72E67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/>
              </a:rPr>
              <a:t>Having trouble managing the data like personal details of your students/colleague/employees in orthodox paper forms? 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We have a solution, which is the </a:t>
            </a:r>
            <a:r>
              <a:rPr lang="en-US" b="1" dirty="0">
                <a:solidFill>
                  <a:schemeClr val="tx1"/>
                </a:solidFill>
                <a:latin typeface="Georgia"/>
              </a:rPr>
              <a:t>Data Collection Form (DCF)</a:t>
            </a:r>
            <a:r>
              <a:rPr lang="en-US" dirty="0">
                <a:solidFill>
                  <a:schemeClr val="tx1"/>
                </a:solidFill>
                <a:latin typeface="Georgia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This project lets you (the user) construct a Data Collection Form in a way you want using our GUI.</a:t>
            </a:r>
          </a:p>
        </p:txBody>
      </p:sp>
    </p:spTree>
    <p:extLst>
      <p:ext uri="{BB962C8B-B14F-4D97-AF65-F5344CB8AC3E}">
        <p14:creationId xmlns:p14="http://schemas.microsoft.com/office/powerpoint/2010/main" val="230620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68A6B-0040-4144-86F6-92219FA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Calibri"/>
                <a:ea typeface="+mj-lt"/>
                <a:cs typeface="+mj-lt"/>
              </a:rPr>
              <a:t>Synopsis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0C18-E08B-7841-BEB2-1F90473A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/>
              </a:rPr>
              <a:t>After choosing the right content for your form the program then generates a form which you have created using our GUI.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This generated form then can be shared to the target audience who can than fill in the required details.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These details are then collected </a:t>
            </a:r>
            <a:r>
              <a:rPr lang="en-US">
                <a:solidFill>
                  <a:schemeClr val="tx1"/>
                </a:solidFill>
                <a:latin typeface="Georgia"/>
              </a:rPr>
              <a:t>and are </a:t>
            </a:r>
            <a:r>
              <a:rPr lang="en-US" dirty="0">
                <a:solidFill>
                  <a:schemeClr val="tx1"/>
                </a:solidFill>
                <a:latin typeface="Georgia"/>
              </a:rPr>
              <a:t>stored in database and can be made easily available to you</a:t>
            </a:r>
          </a:p>
          <a:p>
            <a:endParaRPr lang="en-US" dirty="0">
              <a:solidFill>
                <a:schemeClr val="tx1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3385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2195E3-6EAB-2C41-9D85-D03EE5C53E71}"/>
              </a:ext>
            </a:extLst>
          </p:cNvPr>
          <p:cNvSpPr txBox="1"/>
          <p:nvPr/>
        </p:nvSpPr>
        <p:spPr>
          <a:xfrm>
            <a:off x="289931" y="3013501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Flowchart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4629C80-8958-824F-B7FF-008AFAE4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95" y="0"/>
            <a:ext cx="5151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F94B8-9F9E-6149-A408-C0F28D26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/>
                <a:cs typeface="Calibri"/>
              </a:rPr>
              <a:t>Functionalities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08D7-4EB8-3347-A47B-C92F7926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/>
              </a:rPr>
              <a:t>The GUI is user friendly and Dynamic.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A form of your choice can be made easily with an average internet knowledge.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The generated form is then easily made available to share with the targeted audience and can be easily accessed by them.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The data collected from the generated form can be easily accessed and stored.</a:t>
            </a:r>
          </a:p>
          <a:p>
            <a:r>
              <a:rPr lang="en-US" dirty="0">
                <a:solidFill>
                  <a:schemeClr val="tx1"/>
                </a:solidFill>
                <a:latin typeface="Georgia"/>
              </a:rPr>
              <a:t>We have used XAMPP server for handling backend request and used php scripts with SQL queries  for backend.</a:t>
            </a:r>
          </a:p>
          <a:p>
            <a:endParaRPr lang="en-US" dirty="0">
              <a:solidFill>
                <a:schemeClr val="tx1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045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0223F-6AA9-2F45-ADFB-CBA14AAE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 b="1" spc="-100" dirty="0">
                <a:latin typeface="Calibri"/>
                <a:cs typeface="Calibri"/>
              </a:rPr>
              <a:t>Frontend</a:t>
            </a:r>
            <a:endParaRPr lang="en-US" sz="4400">
              <a:latin typeface="Calibri"/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FB2118-EDED-48E2-ABCC-94561DA5A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0771" y="1997975"/>
            <a:ext cx="3778286" cy="2852606"/>
          </a:xfrm>
          <a:prstGeom prst="rect">
            <a:avLst/>
          </a:prstGeom>
        </p:spPr>
      </p:pic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C71676F7-FBC2-4C60-828C-7B2413DBB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53714"/>
              </p:ext>
            </p:extLst>
          </p:nvPr>
        </p:nvGraphicFramePr>
        <p:xfrm>
          <a:off x="5451644" y="2374696"/>
          <a:ext cx="6451109" cy="327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945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90F1E-2E01-4DF5-9A4D-25D5C719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>
                <a:latin typeface="Calibri"/>
                <a:cs typeface="Calibri"/>
              </a:rPr>
              <a:t>How can you Generate a </a:t>
            </a:r>
            <a:r>
              <a:rPr lang="en-US" sz="4400" dirty="0">
                <a:latin typeface="Calibri"/>
                <a:cs typeface="Calibri"/>
              </a:rPr>
              <a:t>form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9B5C-977C-4914-AB6D-AC35D72A5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248" y="2510395"/>
            <a:ext cx="6451109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eorgia"/>
              </a:rPr>
              <a:t>This is the first page that will appear when you execute the program.</a:t>
            </a:r>
          </a:p>
          <a:p>
            <a:r>
              <a:rPr lang="en-US" dirty="0">
                <a:solidFill>
                  <a:srgbClr val="FFFFFF"/>
                </a:solidFill>
                <a:latin typeface="Georgia"/>
              </a:rPr>
              <a:t>Here you can create a list of questions according to your choice.</a:t>
            </a:r>
          </a:p>
          <a:p>
            <a:r>
              <a:rPr lang="en-US" dirty="0">
                <a:solidFill>
                  <a:srgbClr val="FFFFFF"/>
                </a:solidFill>
                <a:latin typeface="Georgia"/>
              </a:rPr>
              <a:t>Pressing 'Done' button will generate a static form that you can share. 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DF0CB4-0F9D-4253-9537-856F30172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2944" y="1099179"/>
            <a:ext cx="3778286" cy="46501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41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4819B-38EC-4C81-B793-CF9D18BD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783361" cy="13226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/>
            </a:br>
            <a:r>
              <a:rPr lang="en-US" sz="4900">
                <a:latin typeface="Calibri"/>
                <a:cs typeface="Times New Roman"/>
              </a:rPr>
              <a:t>Here is a sample form:</a:t>
            </a:r>
            <a:br>
              <a:rPr lang="en-US" sz="4900" dirty="0">
                <a:latin typeface="Calibri"/>
              </a:rPr>
            </a:br>
            <a:br>
              <a:rPr lang="en-US" sz="2800" dirty="0">
                <a:latin typeface="Book Antiqua"/>
              </a:rPr>
            </a:br>
            <a:endParaRPr lang="en-US" sz="2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0C83A-FA8F-4297-8F29-81D29E70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20" y="2597864"/>
            <a:ext cx="3616348" cy="33868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eorgia"/>
              </a:rPr>
              <a:t>After creating form you can check the outline of the form also.</a:t>
            </a:r>
            <a:br>
              <a:rPr lang="en-US" dirty="0">
                <a:latin typeface="Georgia"/>
              </a:rPr>
            </a:br>
            <a:endParaRPr lang="en-US">
              <a:solidFill>
                <a:srgbClr val="FFFFFF"/>
              </a:solidFill>
              <a:latin typeface="Georgia"/>
            </a:endParaRPr>
          </a:p>
          <a:p>
            <a:r>
              <a:rPr lang="en-US">
                <a:solidFill>
                  <a:srgbClr val="FFFFFF"/>
                </a:solidFill>
                <a:latin typeface="Georgia"/>
              </a:rPr>
              <a:t>Then click on Done button to create Form.</a:t>
            </a:r>
            <a:br>
              <a:rPr lang="en-US" dirty="0">
                <a:latin typeface="Georgia"/>
              </a:rPr>
            </a:br>
            <a:endParaRPr lang="en-US">
              <a:solidFill>
                <a:srgbClr val="FFFFFF"/>
              </a:solidFill>
              <a:latin typeface="Georgia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120C02-9404-44A7-B941-6DCA41DCD3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5391" y="1337847"/>
            <a:ext cx="3435968" cy="418230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D2F1FB-A658-4059-8A6C-E3D98AA9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99" y="1339080"/>
            <a:ext cx="3435969" cy="41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6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0E61-F32B-4E95-B96F-09CF5231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>
                <a:latin typeface="Calibri"/>
                <a:cs typeface="Calibri"/>
              </a:rPr>
              <a:t>Clicking 'Done' will generate this...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3C5CAE-BE6E-44A5-A79A-F76A77993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2449" y="864108"/>
            <a:ext cx="4188837" cy="5120640"/>
          </a:xfrm>
        </p:spPr>
      </p:pic>
    </p:spTree>
    <p:extLst>
      <p:ext uri="{BB962C8B-B14F-4D97-AF65-F5344CB8AC3E}">
        <p14:creationId xmlns:p14="http://schemas.microsoft.com/office/powerpoint/2010/main" val="39116364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600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Corbel</vt:lpstr>
      <vt:lpstr>Georgia</vt:lpstr>
      <vt:lpstr>Wingdings 2</vt:lpstr>
      <vt:lpstr>Frame</vt:lpstr>
      <vt:lpstr>Data Collection Form</vt:lpstr>
      <vt:lpstr>Synopsis </vt:lpstr>
      <vt:lpstr>Synopsis </vt:lpstr>
      <vt:lpstr>PowerPoint Presentation</vt:lpstr>
      <vt:lpstr>Functionalities</vt:lpstr>
      <vt:lpstr>Frontend</vt:lpstr>
      <vt:lpstr>How can you Generate a form ?</vt:lpstr>
      <vt:lpstr> Here is a sample form:  </vt:lpstr>
      <vt:lpstr>Clicking 'Done' will generate this...</vt:lpstr>
      <vt:lpstr>Backend</vt:lpstr>
      <vt:lpstr>How did we manage Backend Tasks?</vt:lpstr>
      <vt:lpstr>Implementation Details: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Form</dc:title>
  <dc:creator>Shubham Rawat</dc:creator>
  <cp:lastModifiedBy>Shubham Rawat</cp:lastModifiedBy>
  <cp:revision>354</cp:revision>
  <dcterms:created xsi:type="dcterms:W3CDTF">2020-05-22T17:55:26Z</dcterms:created>
  <dcterms:modified xsi:type="dcterms:W3CDTF">2020-05-23T11:32:40Z</dcterms:modified>
</cp:coreProperties>
</file>