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88" r:id="rId3"/>
    <p:sldId id="294" r:id="rId4"/>
    <p:sldId id="301" r:id="rId5"/>
    <p:sldId id="297" r:id="rId6"/>
    <p:sldId id="302" r:id="rId7"/>
    <p:sldId id="308" r:id="rId8"/>
    <p:sldId id="303" r:id="rId9"/>
    <p:sldId id="304" r:id="rId10"/>
    <p:sldId id="305" r:id="rId11"/>
    <p:sldId id="306" r:id="rId12"/>
    <p:sldId id="310" r:id="rId13"/>
    <p:sldId id="311" r:id="rId14"/>
    <p:sldId id="312" r:id="rId15"/>
    <p:sldId id="298" r:id="rId16"/>
  </p:sldIdLst>
  <p:sldSz cx="9144000" cy="5143500" type="screen16x9"/>
  <p:notesSz cx="6858000" cy="9144000"/>
  <p:embeddedFontLst>
    <p:embeddedFont>
      <p:font typeface="Roboto" panose="020B0604020202020204" charset="0"/>
      <p:regular r:id="rId18"/>
      <p:bold r:id="rId19"/>
      <p:italic r:id="rId20"/>
      <p:boldItalic r:id="rId21"/>
    </p:embeddedFont>
    <p:embeddedFont>
      <p:font typeface="DokChampa" panose="020B0604020202020204" pitchFamily="34" charset="-34"/>
      <p:regular r:id="rId22"/>
    </p:embeddedFont>
    <p:embeddedFont>
      <p:font typeface="Dosis"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8538A3-4081-47D5-9422-531A5D2E31AC}">
  <a:tblStyle styleId="{ED8538A3-4081-47D5-9422-531A5D2E31AC}"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647"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9610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wrap="square" lIns="91425" tIns="91425" rIns="91425" bIns="91425" anchor="ctr" anchorCtr="0">
            <a:noAutofit/>
          </a:bodyPr>
          <a:lstStyle/>
          <a:p>
            <a:pPr lvl="0">
              <a:spcBef>
                <a:spcPts val="0"/>
              </a:spcBef>
              <a:buNone/>
            </a:pPr>
            <a:endParaRPr>
              <a:solidFill>
                <a:srgbClr val="434343"/>
              </a:solidFill>
            </a:endParaRPr>
          </a:p>
        </p:txBody>
      </p:sp>
      <p:sp>
        <p:nvSpPr>
          <p:cNvPr id="13" name="Shape 13"/>
          <p:cNvSpPr/>
          <p:nvPr/>
        </p:nvSpPr>
        <p:spPr>
          <a:xfrm flipH="1">
            <a:off x="1028474" y="4166400"/>
            <a:ext cx="8369700" cy="228000"/>
          </a:xfrm>
          <a:prstGeom prst="parallelogram">
            <a:avLst>
              <a:gd name="adj" fmla="val 51542"/>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1028475" y="0"/>
            <a:ext cx="5238600" cy="4020000"/>
          </a:xfrm>
          <a:prstGeom prst="rect">
            <a:avLst/>
          </a:prstGeom>
        </p:spPr>
        <p:txBody>
          <a:bodyPr wrap="square" lIns="91425" tIns="91425" rIns="91425" bIns="91425" anchor="b" anchorCtr="0"/>
          <a:lstStyle>
            <a:lvl1pPr lvl="0">
              <a:spcBef>
                <a:spcPts val="0"/>
              </a:spcBef>
              <a:buSzPct val="100000"/>
              <a:defRPr sz="5200"/>
            </a:lvl1pPr>
            <a:lvl2pPr lvl="1">
              <a:spcBef>
                <a:spcPts val="0"/>
              </a:spcBef>
              <a:buSzPct val="100000"/>
              <a:defRPr sz="5200"/>
            </a:lvl2pPr>
            <a:lvl3pPr lvl="2">
              <a:spcBef>
                <a:spcPts val="0"/>
              </a:spcBef>
              <a:buSzPct val="100000"/>
              <a:defRPr sz="5200"/>
            </a:lvl3pPr>
            <a:lvl4pPr lvl="3">
              <a:spcBef>
                <a:spcPts val="0"/>
              </a:spcBef>
              <a:buSzPct val="100000"/>
              <a:defRPr sz="5200"/>
            </a:lvl4pPr>
            <a:lvl5pPr lvl="4">
              <a:spcBef>
                <a:spcPts val="0"/>
              </a:spcBef>
              <a:buSzPct val="100000"/>
              <a:defRPr sz="5200"/>
            </a:lvl5pPr>
            <a:lvl6pPr lvl="5">
              <a:spcBef>
                <a:spcPts val="0"/>
              </a:spcBef>
              <a:buSzPct val="100000"/>
              <a:defRPr sz="5200"/>
            </a:lvl6pPr>
            <a:lvl7pPr lvl="6">
              <a:spcBef>
                <a:spcPts val="0"/>
              </a:spcBef>
              <a:buSzPct val="100000"/>
              <a:defRPr sz="5200"/>
            </a:lvl7pPr>
            <a:lvl8pPr lvl="7">
              <a:spcBef>
                <a:spcPts val="0"/>
              </a:spcBef>
              <a:buSzPct val="100000"/>
              <a:defRPr sz="5200"/>
            </a:lvl8pPr>
            <a:lvl9pPr lvl="8">
              <a:spcBef>
                <a:spcPts val="0"/>
              </a:spcBef>
              <a:buSzPct val="100000"/>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lank inverted">
    <p:bg>
      <p:bgPr>
        <a:solidFill>
          <a:srgbClr val="222222"/>
        </a:solidFill>
        <a:effectLst/>
      </p:bgPr>
    </p:bg>
    <p:spTree>
      <p:nvGrpSpPr>
        <p:cNvPr id="1" name="Shape 95"/>
        <p:cNvGrpSpPr/>
        <p:nvPr/>
      </p:nvGrpSpPr>
      <p:grpSpPr>
        <a:xfrm>
          <a:off x="0" y="0"/>
          <a:ext cx="0" cy="0"/>
          <a:chOff x="0" y="0"/>
          <a:chExt cx="0" cy="0"/>
        </a:xfrm>
      </p:grpSpPr>
      <p:sp>
        <p:nvSpPr>
          <p:cNvPr id="96" name="Shape 96"/>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Shape 97"/>
          <p:cNvSpPr/>
          <p:nvPr/>
        </p:nvSpPr>
        <p:spPr>
          <a:xfrm flipH="1">
            <a:off x="-903537" y="-17561"/>
            <a:ext cx="1759200" cy="749100"/>
          </a:xfrm>
          <a:prstGeom prst="parallelogram">
            <a:avLst>
              <a:gd name="adj" fmla="val 51542"/>
            </a:avLst>
          </a:prstGeom>
          <a:solidFill>
            <a:srgbClr val="FF8700"/>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flipH="1">
            <a:off x="472133" y="-9525"/>
            <a:ext cx="518400" cy="749100"/>
          </a:xfrm>
          <a:prstGeom prst="parallelogram">
            <a:avLst>
              <a:gd name="adj" fmla="val 75009"/>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99" name="Shape 99"/>
          <p:cNvSpPr/>
          <p:nvPr/>
        </p:nvSpPr>
        <p:spPr>
          <a:xfrm flipH="1">
            <a:off x="990374" y="4925850"/>
            <a:ext cx="8369700" cy="228000"/>
          </a:xfrm>
          <a:prstGeom prst="parallelogram">
            <a:avLst>
              <a:gd name="adj" fmla="val 51542"/>
            </a:avLst>
          </a:prstGeom>
          <a:solidFill>
            <a:srgbClr val="FF8700"/>
          </a:solidFill>
          <a:ln>
            <a:noFill/>
          </a:ln>
        </p:spPr>
        <p:txBody>
          <a:bodyPr wrap="square" lIns="91425" tIns="91425" rIns="91425" bIns="91425" anchor="ctr" anchorCtr="0">
            <a:noAutofit/>
          </a:bodyPr>
          <a:lstStyle/>
          <a:p>
            <a:pPr lvl="0">
              <a:spcBef>
                <a:spcPts val="0"/>
              </a:spcBef>
              <a:buNone/>
            </a:pPr>
            <a:endParaRPr/>
          </a:p>
        </p:txBody>
      </p:sp>
      <p:sp>
        <p:nvSpPr>
          <p:cNvPr id="100" name="Shape 100"/>
          <p:cNvSpPr txBox="1">
            <a:spLocks noGrp="1"/>
          </p:cNvSpPr>
          <p:nvPr>
            <p:ph type="sldNum" idx="12"/>
          </p:nvPr>
        </p:nvSpPr>
        <p:spPr>
          <a:xfrm>
            <a:off x="0" y="0"/>
            <a:ext cx="594900" cy="7317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wrap="square" lIns="91425" tIns="91425" rIns="91425" bIns="91425" anchor="ctr" anchorCtr="0"/>
          <a:lstStyle>
            <a:lvl1pPr lvl="0">
              <a:spcBef>
                <a:spcPts val="0"/>
              </a:spcBef>
              <a:buClr>
                <a:srgbClr val="FFFFFF"/>
              </a:buClr>
              <a:buSzPct val="100000"/>
              <a:buFont typeface="Dosis"/>
              <a:buNone/>
              <a:defRPr sz="2400">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wrap="square" lIns="91425" tIns="91425" rIns="91425" bIns="91425" anchor="t" anchorCtr="0"/>
          <a:lstStyle>
            <a:lvl1pPr lvl="0">
              <a:spcBef>
                <a:spcPts val="600"/>
              </a:spcBef>
              <a:buClr>
                <a:srgbClr val="FF8700"/>
              </a:buClr>
              <a:buSzPct val="100000"/>
              <a:buFont typeface="Roboto"/>
              <a:buChar char="▸"/>
              <a:defRPr sz="3000">
                <a:solidFill>
                  <a:srgbClr val="222222"/>
                </a:solidFill>
                <a:latin typeface="Roboto"/>
                <a:ea typeface="Roboto"/>
                <a:cs typeface="Roboto"/>
                <a:sym typeface="Roboto"/>
              </a:defRPr>
            </a:lvl1pPr>
            <a:lvl2pPr lvl="1">
              <a:spcBef>
                <a:spcPts val="480"/>
              </a:spcBef>
              <a:buClr>
                <a:srgbClr val="FF8700"/>
              </a:buClr>
              <a:buSzPct val="100000"/>
              <a:buFont typeface="Roboto"/>
              <a:buChar char="▹"/>
              <a:defRPr sz="2400">
                <a:solidFill>
                  <a:srgbClr val="222222"/>
                </a:solidFill>
                <a:latin typeface="Roboto"/>
                <a:ea typeface="Roboto"/>
                <a:cs typeface="Roboto"/>
                <a:sym typeface="Roboto"/>
              </a:defRPr>
            </a:lvl2pPr>
            <a:lvl3pPr lvl="2">
              <a:spcBef>
                <a:spcPts val="480"/>
              </a:spcBef>
              <a:buClr>
                <a:srgbClr val="FF8700"/>
              </a:buClr>
              <a:buSzPct val="100000"/>
              <a:buFont typeface="Roboto"/>
              <a:buChar char="▹"/>
              <a:defRPr sz="2400">
                <a:solidFill>
                  <a:srgbClr val="222222"/>
                </a:solidFill>
                <a:latin typeface="Roboto"/>
                <a:ea typeface="Roboto"/>
                <a:cs typeface="Roboto"/>
                <a:sym typeface="Roboto"/>
              </a:defRPr>
            </a:lvl3pPr>
            <a:lvl4pPr lvl="3">
              <a:spcBef>
                <a:spcPts val="360"/>
              </a:spcBef>
              <a:buClr>
                <a:srgbClr val="FF8700"/>
              </a:buClr>
              <a:buSzPct val="100000"/>
              <a:buFont typeface="Roboto"/>
              <a:buChar char="▹"/>
              <a:defRPr sz="1800">
                <a:solidFill>
                  <a:srgbClr val="222222"/>
                </a:solidFill>
                <a:latin typeface="Roboto"/>
                <a:ea typeface="Roboto"/>
                <a:cs typeface="Roboto"/>
                <a:sym typeface="Roboto"/>
              </a:defRPr>
            </a:lvl4pPr>
            <a:lvl5pPr lvl="4">
              <a:spcBef>
                <a:spcPts val="360"/>
              </a:spcBef>
              <a:buClr>
                <a:srgbClr val="FF8700"/>
              </a:buClr>
              <a:buSzPct val="100000"/>
              <a:buFont typeface="Roboto"/>
              <a:buChar char="▹"/>
              <a:defRPr sz="1800">
                <a:solidFill>
                  <a:srgbClr val="222222"/>
                </a:solidFill>
                <a:latin typeface="Roboto"/>
                <a:ea typeface="Roboto"/>
                <a:cs typeface="Roboto"/>
                <a:sym typeface="Roboto"/>
              </a:defRPr>
            </a:lvl5pPr>
            <a:lvl6pPr lvl="5">
              <a:spcBef>
                <a:spcPts val="360"/>
              </a:spcBef>
              <a:buClr>
                <a:srgbClr val="FF8700"/>
              </a:buClr>
              <a:buSzPct val="100000"/>
              <a:buFont typeface="Roboto"/>
              <a:buChar char="▹"/>
              <a:defRPr sz="1800">
                <a:solidFill>
                  <a:srgbClr val="222222"/>
                </a:solidFill>
                <a:latin typeface="Roboto"/>
                <a:ea typeface="Roboto"/>
                <a:cs typeface="Roboto"/>
                <a:sym typeface="Roboto"/>
              </a:defRPr>
            </a:lvl6pPr>
            <a:lvl7pPr lvl="6">
              <a:spcBef>
                <a:spcPts val="360"/>
              </a:spcBef>
              <a:buClr>
                <a:srgbClr val="FF8700"/>
              </a:buClr>
              <a:buSzPct val="100000"/>
              <a:buFont typeface="Roboto"/>
              <a:buChar char="▹"/>
              <a:defRPr sz="1800">
                <a:solidFill>
                  <a:srgbClr val="222222"/>
                </a:solidFill>
                <a:latin typeface="Roboto"/>
                <a:ea typeface="Roboto"/>
                <a:cs typeface="Roboto"/>
                <a:sym typeface="Roboto"/>
              </a:defRPr>
            </a:lvl7pPr>
            <a:lvl8pPr lvl="7">
              <a:spcBef>
                <a:spcPts val="360"/>
              </a:spcBef>
              <a:buClr>
                <a:srgbClr val="FF8700"/>
              </a:buClr>
              <a:buSzPct val="100000"/>
              <a:buFont typeface="Roboto"/>
              <a:buChar char="▹"/>
              <a:defRPr sz="1800">
                <a:solidFill>
                  <a:srgbClr val="222222"/>
                </a:solidFill>
                <a:latin typeface="Roboto"/>
                <a:ea typeface="Roboto"/>
                <a:cs typeface="Roboto"/>
                <a:sym typeface="Roboto"/>
              </a:defRPr>
            </a:lvl8pPr>
            <a:lvl9pPr lvl="8">
              <a:spcBef>
                <a:spcPts val="360"/>
              </a:spcBef>
              <a:buClr>
                <a:srgbClr val="FF8700"/>
              </a:buClr>
              <a:buSzPct val="1000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wrap="square" lIns="91425" tIns="91425" rIns="91425" bIns="91425" anchor="ctr" anchorCtr="0">
            <a:noAutofit/>
          </a:bodyPr>
          <a:lstStyle/>
          <a:p>
            <a:pPr lvl="0" algn="ctr">
              <a:spcBef>
                <a:spcPts val="0"/>
              </a:spcBef>
              <a:buNone/>
            </a:pPr>
            <a:fld id="{00000000-1234-1234-1234-123412341234}" type="slidenum">
              <a:rPr lang="en" sz="1300" b="1">
                <a:solidFill>
                  <a:srgbClr val="FFFFFF"/>
                </a:solidFill>
                <a:latin typeface="Roboto"/>
                <a:ea typeface="Roboto"/>
                <a:cs typeface="Roboto"/>
                <a:sym typeface="Roboto"/>
              </a:rPr>
              <a:t>‹#›</a:t>
            </a:fld>
            <a:endParaRPr lang="en" sz="1300" b="1">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1028475" y="0"/>
            <a:ext cx="5238600" cy="4020000"/>
          </a:xfrm>
          <a:prstGeom prst="rect">
            <a:avLst/>
          </a:prstGeom>
        </p:spPr>
        <p:txBody>
          <a:bodyPr wrap="square" lIns="91425" tIns="91425" rIns="91425" bIns="91425" anchor="b" anchorCtr="0">
            <a:noAutofit/>
          </a:bodyPr>
          <a:lstStyle/>
          <a:p>
            <a:pPr lvl="0">
              <a:spcBef>
                <a:spcPts val="0"/>
              </a:spcBef>
              <a:buNone/>
            </a:pPr>
            <a:r>
              <a:rPr lang="en-IN" dirty="0"/>
              <a:t>LOAN PREDICTION ANALYSIS</a:t>
            </a:r>
            <a:endParaRPr lang="en" dirty="0"/>
          </a:p>
        </p:txBody>
      </p:sp>
      <p:sp>
        <p:nvSpPr>
          <p:cNvPr id="2" name="TextBox 1">
            <a:extLst>
              <a:ext uri="{FF2B5EF4-FFF2-40B4-BE49-F238E27FC236}">
                <a16:creationId xmlns:a16="http://schemas.microsoft.com/office/drawing/2014/main" id="{650EBB7E-8BBB-4AC4-A9C8-437A04D94EBB}"/>
              </a:ext>
            </a:extLst>
          </p:cNvPr>
          <p:cNvSpPr txBox="1"/>
          <p:nvPr/>
        </p:nvSpPr>
        <p:spPr>
          <a:xfrm>
            <a:off x="1082264" y="2023447"/>
            <a:ext cx="3778849" cy="400110"/>
          </a:xfrm>
          <a:prstGeom prst="rect">
            <a:avLst/>
          </a:prstGeom>
          <a:noFill/>
        </p:spPr>
        <p:txBody>
          <a:bodyPr wrap="square" rtlCol="0">
            <a:spAutoFit/>
          </a:bodyPr>
          <a:lstStyle/>
          <a:p>
            <a:r>
              <a:rPr lang="en-IN" sz="2000" dirty="0">
                <a:solidFill>
                  <a:schemeClr val="bg1"/>
                </a:solidFill>
                <a:latin typeface="Dosis" panose="020B0604020202020204" charset="0"/>
              </a:rPr>
              <a:t>GROUP 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10</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2" y="0"/>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METHODOLOGY</a:t>
            </a:r>
            <a:endParaRPr lang="en" sz="4000" dirty="0">
              <a:solidFill>
                <a:srgbClr val="FF8700"/>
              </a:solidFill>
            </a:endParaRPr>
          </a:p>
        </p:txBody>
      </p:sp>
      <p:sp>
        <p:nvSpPr>
          <p:cNvPr id="5" name="Text Placeholder 2">
            <a:extLst>
              <a:ext uri="{FF2B5EF4-FFF2-40B4-BE49-F238E27FC236}">
                <a16:creationId xmlns:a16="http://schemas.microsoft.com/office/drawing/2014/main" id="{B9F32D1C-1C76-4051-AD51-6EBFFD389F34}"/>
              </a:ext>
            </a:extLst>
          </p:cNvPr>
          <p:cNvSpPr txBox="1">
            <a:spLocks/>
          </p:cNvSpPr>
          <p:nvPr/>
        </p:nvSpPr>
        <p:spPr>
          <a:xfrm>
            <a:off x="594900" y="1013599"/>
            <a:ext cx="8549100" cy="7903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8700"/>
              </a:buClr>
              <a:buSzPct val="100000"/>
              <a:buFont typeface="Roboto"/>
              <a:buChar char="▸"/>
              <a:defRPr sz="3000" b="0" i="0" u="none" strike="noStrike" cap="none">
                <a:solidFill>
                  <a:srgbClr val="222222"/>
                </a:solidFill>
                <a:latin typeface="Roboto"/>
                <a:ea typeface="Roboto"/>
                <a:cs typeface="Roboto"/>
                <a:sym typeface="Roboto"/>
              </a:defRPr>
            </a:lvl1pPr>
            <a:lvl2pPr marR="0" lvl="1"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2pPr>
            <a:lvl3pPr marR="0" lvl="2"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3pPr>
            <a:lvl4pPr marR="0" lvl="3"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4pPr>
            <a:lvl5pPr marR="0" lvl="4"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5pPr>
            <a:lvl6pPr marR="0" lvl="5"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6pPr>
            <a:lvl7pPr marR="0" lvl="6"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7pPr>
            <a:lvl8pPr marR="0" lvl="7"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8pPr>
            <a:lvl9pPr marR="0" lvl="8"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9pPr>
          </a:lstStyle>
          <a:p>
            <a:r>
              <a:rPr lang="en-IN" dirty="0">
                <a:solidFill>
                  <a:schemeClr val="bg1"/>
                </a:solidFill>
                <a:latin typeface="Dosis" panose="020B0604020202020204" charset="0"/>
              </a:rPr>
              <a:t> LOGISTIC REGRESSION MODEL</a:t>
            </a:r>
          </a:p>
          <a:p>
            <a:pPr>
              <a:buNone/>
            </a:pPr>
            <a:endParaRPr lang="en-IN" dirty="0">
              <a:solidFill>
                <a:schemeClr val="bg1"/>
              </a:solidFill>
              <a:latin typeface="Dosis" panose="020B0604020202020204" charset="0"/>
            </a:endParaRPr>
          </a:p>
          <a:p>
            <a:pPr>
              <a:buNone/>
            </a:pPr>
            <a:r>
              <a:rPr lang="en-IN" sz="2400" dirty="0">
                <a:solidFill>
                  <a:schemeClr val="bg1"/>
                </a:solidFill>
                <a:latin typeface="Dosis" panose="020B0604020202020204" charset="0"/>
              </a:rPr>
              <a:t>     </a:t>
            </a:r>
            <a:endParaRPr lang="en-IN" dirty="0">
              <a:solidFill>
                <a:srgbClr val="FF8700"/>
              </a:solidFill>
              <a:latin typeface="Dosis" panose="020B0604020202020204" charset="0"/>
            </a:endParaRPr>
          </a:p>
        </p:txBody>
      </p:sp>
      <p:sp>
        <p:nvSpPr>
          <p:cNvPr id="6" name="TextBox 5">
            <a:extLst>
              <a:ext uri="{FF2B5EF4-FFF2-40B4-BE49-F238E27FC236}">
                <a16:creationId xmlns:a16="http://schemas.microsoft.com/office/drawing/2014/main" id="{1CCC96A9-1F24-444B-9CA2-CC30472E9A15}"/>
              </a:ext>
            </a:extLst>
          </p:cNvPr>
          <p:cNvSpPr txBox="1"/>
          <p:nvPr/>
        </p:nvSpPr>
        <p:spPr>
          <a:xfrm>
            <a:off x="914400" y="1540800"/>
            <a:ext cx="3621163" cy="338554"/>
          </a:xfrm>
          <a:prstGeom prst="rect">
            <a:avLst/>
          </a:prstGeom>
          <a:noFill/>
        </p:spPr>
        <p:txBody>
          <a:bodyPr wrap="square" rtlCol="0">
            <a:spAutoFit/>
          </a:bodyPr>
          <a:lstStyle/>
          <a:p>
            <a:r>
              <a:rPr lang="en-IN" sz="1600" dirty="0">
                <a:solidFill>
                  <a:srgbClr val="FF8700"/>
                </a:solidFill>
                <a:latin typeface="Dosis" panose="020B0604020202020204" charset="0"/>
              </a:rPr>
              <a:t>ADJUSTED BY AIC CRITERIA</a:t>
            </a:r>
            <a:endParaRPr lang="en-IN" sz="1600" dirty="0"/>
          </a:p>
        </p:txBody>
      </p:sp>
      <p:pic>
        <p:nvPicPr>
          <p:cNvPr id="7" name="Picture 6">
            <a:extLst>
              <a:ext uri="{FF2B5EF4-FFF2-40B4-BE49-F238E27FC236}">
                <a16:creationId xmlns:a16="http://schemas.microsoft.com/office/drawing/2014/main" id="{943A7BF5-9765-4569-9D61-09F6FF402BCA}"/>
              </a:ext>
            </a:extLst>
          </p:cNvPr>
          <p:cNvPicPr>
            <a:picLocks noChangeAspect="1"/>
          </p:cNvPicPr>
          <p:nvPr/>
        </p:nvPicPr>
        <p:blipFill>
          <a:blip r:embed="rId3"/>
          <a:stretch>
            <a:fillRect/>
          </a:stretch>
        </p:blipFill>
        <p:spPr>
          <a:xfrm>
            <a:off x="5454736" y="523512"/>
            <a:ext cx="3689264" cy="4404476"/>
          </a:xfrm>
          <a:prstGeom prst="rect">
            <a:avLst/>
          </a:prstGeom>
        </p:spPr>
      </p:pic>
      <p:sp>
        <p:nvSpPr>
          <p:cNvPr id="8" name="TextBox 7">
            <a:extLst>
              <a:ext uri="{FF2B5EF4-FFF2-40B4-BE49-F238E27FC236}">
                <a16:creationId xmlns:a16="http://schemas.microsoft.com/office/drawing/2014/main" id="{6E5B0CAE-8684-4C43-BF69-7FCC6359B991}"/>
              </a:ext>
            </a:extLst>
          </p:cNvPr>
          <p:cNvSpPr txBox="1"/>
          <p:nvPr/>
        </p:nvSpPr>
        <p:spPr>
          <a:xfrm>
            <a:off x="914400" y="1963116"/>
            <a:ext cx="4540336" cy="2462213"/>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Dosis" panose="020B0604020202020204" charset="0"/>
              </a:rPr>
              <a:t>One of the metrics that determines quality of econometric model is AIC criteria.</a:t>
            </a:r>
          </a:p>
          <a:p>
            <a:pPr marL="285750" indent="-285750">
              <a:buFont typeface="Arial" panose="020B0604020202020204" pitchFamily="34" charset="0"/>
              <a:buChar char="•"/>
            </a:pPr>
            <a:endParaRPr lang="en-IN" dirty="0">
              <a:solidFill>
                <a:schemeClr val="bg1"/>
              </a:solidFill>
              <a:latin typeface="Dosis" panose="020B0604020202020204" charset="0"/>
            </a:endParaRPr>
          </a:p>
          <a:p>
            <a:pPr marL="285750" indent="-285750">
              <a:buFont typeface="Arial" panose="020B0604020202020204" pitchFamily="34" charset="0"/>
              <a:buChar char="•"/>
            </a:pPr>
            <a:r>
              <a:rPr lang="en-IN" dirty="0">
                <a:solidFill>
                  <a:schemeClr val="bg1"/>
                </a:solidFill>
                <a:latin typeface="Dosis" panose="020B0604020202020204" charset="0"/>
              </a:rPr>
              <a:t>We use </a:t>
            </a:r>
            <a:r>
              <a:rPr lang="en-IN" dirty="0" err="1">
                <a:solidFill>
                  <a:schemeClr val="bg1"/>
                </a:solidFill>
                <a:latin typeface="Dosis" panose="020B0604020202020204" charset="0"/>
              </a:rPr>
              <a:t>stepAIC</a:t>
            </a:r>
            <a:r>
              <a:rPr lang="en-IN" dirty="0">
                <a:solidFill>
                  <a:schemeClr val="bg1"/>
                </a:solidFill>
                <a:latin typeface="Dosis" panose="020B0604020202020204" charset="0"/>
              </a:rPr>
              <a:t> algorithm to gain model with the lowest possible AIC score which gives us best possible model </a:t>
            </a:r>
          </a:p>
          <a:p>
            <a:pPr marL="285750" indent="-285750">
              <a:buFont typeface="Arial" panose="020B0604020202020204" pitchFamily="34" charset="0"/>
              <a:buChar char="•"/>
            </a:pPr>
            <a:endParaRPr lang="en-IN" dirty="0">
              <a:solidFill>
                <a:schemeClr val="bg1"/>
              </a:solidFill>
              <a:latin typeface="Dosis" panose="020B0604020202020204" charset="0"/>
            </a:endParaRPr>
          </a:p>
          <a:p>
            <a:pPr marL="285750" indent="-285750">
              <a:buFont typeface="Arial" panose="020B0604020202020204" pitchFamily="34" charset="0"/>
              <a:buChar char="•"/>
            </a:pPr>
            <a:r>
              <a:rPr lang="en-IN" dirty="0">
                <a:solidFill>
                  <a:schemeClr val="bg1"/>
                </a:solidFill>
                <a:latin typeface="Dosis" panose="020B0604020202020204" charset="0"/>
              </a:rPr>
              <a:t>The variables which have p value greater than 0.05 have been removed as they have no significance.</a:t>
            </a:r>
          </a:p>
          <a:p>
            <a:pPr marL="285750" indent="-285750">
              <a:buFont typeface="Arial" panose="020B0604020202020204" pitchFamily="34" charset="0"/>
              <a:buChar char="•"/>
            </a:pPr>
            <a:endParaRPr lang="en-IN" dirty="0">
              <a:solidFill>
                <a:schemeClr val="bg1"/>
              </a:solidFill>
              <a:latin typeface="Dosis" panose="020B0604020202020204" charset="0"/>
            </a:endParaRPr>
          </a:p>
          <a:p>
            <a:pPr marL="285750" indent="-285750">
              <a:buFont typeface="Arial" panose="020B0604020202020204" pitchFamily="34" charset="0"/>
              <a:buChar char="•"/>
            </a:pPr>
            <a:r>
              <a:rPr lang="en-IN" dirty="0">
                <a:solidFill>
                  <a:schemeClr val="bg1"/>
                </a:solidFill>
                <a:latin typeface="Dosis" panose="020B0604020202020204" charset="0"/>
              </a:rPr>
              <a:t>After applying the AIC, We gain a model where AIC score is lower and we have just one irrelevant variable. </a:t>
            </a:r>
          </a:p>
        </p:txBody>
      </p:sp>
      <p:sp>
        <p:nvSpPr>
          <p:cNvPr id="9" name="Rectangle 8">
            <a:extLst>
              <a:ext uri="{FF2B5EF4-FFF2-40B4-BE49-F238E27FC236}">
                <a16:creationId xmlns:a16="http://schemas.microsoft.com/office/drawing/2014/main" id="{DCC8E2AD-A3E9-4B76-A5A6-156E7CC62D95}"/>
              </a:ext>
            </a:extLst>
          </p:cNvPr>
          <p:cNvSpPr/>
          <p:nvPr/>
        </p:nvSpPr>
        <p:spPr>
          <a:xfrm>
            <a:off x="5454736" y="4518212"/>
            <a:ext cx="3642199" cy="161364"/>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1353474797"/>
      </p:ext>
    </p:extLst>
  </p:cSld>
  <p:clrMapOvr>
    <a:masterClrMapping/>
  </p:clrMapOvr>
  <p:transition advTm="59603">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11</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2" y="0"/>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METHODOLOGY</a:t>
            </a:r>
            <a:endParaRPr lang="en" sz="4000" dirty="0">
              <a:solidFill>
                <a:srgbClr val="FF8700"/>
              </a:solidFill>
            </a:endParaRPr>
          </a:p>
        </p:txBody>
      </p:sp>
      <p:sp>
        <p:nvSpPr>
          <p:cNvPr id="5" name="Text Placeholder 2">
            <a:extLst>
              <a:ext uri="{FF2B5EF4-FFF2-40B4-BE49-F238E27FC236}">
                <a16:creationId xmlns:a16="http://schemas.microsoft.com/office/drawing/2014/main" id="{B9F32D1C-1C76-4051-AD51-6EBFFD389F34}"/>
              </a:ext>
            </a:extLst>
          </p:cNvPr>
          <p:cNvSpPr txBox="1">
            <a:spLocks/>
          </p:cNvSpPr>
          <p:nvPr/>
        </p:nvSpPr>
        <p:spPr>
          <a:xfrm>
            <a:off x="594900" y="1013599"/>
            <a:ext cx="8549100" cy="7903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8700"/>
              </a:buClr>
              <a:buSzPct val="100000"/>
              <a:buFont typeface="Roboto"/>
              <a:buChar char="▸"/>
              <a:defRPr sz="3000" b="0" i="0" u="none" strike="noStrike" cap="none">
                <a:solidFill>
                  <a:srgbClr val="222222"/>
                </a:solidFill>
                <a:latin typeface="Roboto"/>
                <a:ea typeface="Roboto"/>
                <a:cs typeface="Roboto"/>
                <a:sym typeface="Roboto"/>
              </a:defRPr>
            </a:lvl1pPr>
            <a:lvl2pPr marR="0" lvl="1"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2pPr>
            <a:lvl3pPr marR="0" lvl="2"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3pPr>
            <a:lvl4pPr marR="0" lvl="3"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4pPr>
            <a:lvl5pPr marR="0" lvl="4"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5pPr>
            <a:lvl6pPr marR="0" lvl="5"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6pPr>
            <a:lvl7pPr marR="0" lvl="6"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7pPr>
            <a:lvl8pPr marR="0" lvl="7"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8pPr>
            <a:lvl9pPr marR="0" lvl="8"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9pPr>
          </a:lstStyle>
          <a:p>
            <a:r>
              <a:rPr lang="en-IN" dirty="0">
                <a:solidFill>
                  <a:schemeClr val="bg1"/>
                </a:solidFill>
                <a:latin typeface="Dosis" panose="020B0604020202020204" charset="0"/>
              </a:rPr>
              <a:t> COMPARING BOTH THE MODELS</a:t>
            </a:r>
          </a:p>
          <a:p>
            <a:pPr>
              <a:buNone/>
            </a:pPr>
            <a:endParaRPr lang="en-IN" dirty="0">
              <a:solidFill>
                <a:schemeClr val="bg1"/>
              </a:solidFill>
              <a:latin typeface="Dosis" panose="020B0604020202020204" charset="0"/>
            </a:endParaRPr>
          </a:p>
          <a:p>
            <a:pPr>
              <a:buNone/>
            </a:pPr>
            <a:r>
              <a:rPr lang="en-IN" sz="2400" dirty="0">
                <a:solidFill>
                  <a:schemeClr val="bg1"/>
                </a:solidFill>
                <a:latin typeface="Dosis" panose="020B0604020202020204" charset="0"/>
              </a:rPr>
              <a:t>     </a:t>
            </a:r>
            <a:endParaRPr lang="en-IN" dirty="0">
              <a:solidFill>
                <a:srgbClr val="FF8700"/>
              </a:solidFill>
              <a:latin typeface="Dosis" panose="020B0604020202020204" charset="0"/>
            </a:endParaRPr>
          </a:p>
        </p:txBody>
      </p:sp>
      <p:sp>
        <p:nvSpPr>
          <p:cNvPr id="8" name="TextBox 7">
            <a:extLst>
              <a:ext uri="{FF2B5EF4-FFF2-40B4-BE49-F238E27FC236}">
                <a16:creationId xmlns:a16="http://schemas.microsoft.com/office/drawing/2014/main" id="{6E5B0CAE-8684-4C43-BF69-7FCC6359B991}"/>
              </a:ext>
            </a:extLst>
          </p:cNvPr>
          <p:cNvSpPr txBox="1"/>
          <p:nvPr/>
        </p:nvSpPr>
        <p:spPr>
          <a:xfrm>
            <a:off x="665630" y="1653834"/>
            <a:ext cx="8216152" cy="2462213"/>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Dosis" panose="020B0604020202020204" charset="0"/>
              </a:rPr>
              <a:t>Comparing the coefficients of both the models</a:t>
            </a:r>
          </a:p>
          <a:p>
            <a:pPr marL="285750" indent="-285750">
              <a:buFont typeface="Arial" panose="020B0604020202020204" pitchFamily="34" charset="0"/>
              <a:buChar char="•"/>
            </a:pPr>
            <a:endParaRPr lang="en-IN" dirty="0">
              <a:solidFill>
                <a:schemeClr val="bg1"/>
              </a:solidFill>
              <a:latin typeface="Dosis" panose="020B0604020202020204" charset="0"/>
            </a:endParaRPr>
          </a:p>
          <a:p>
            <a:endParaRPr lang="en-IN" dirty="0">
              <a:solidFill>
                <a:schemeClr val="bg1"/>
              </a:solidFill>
              <a:latin typeface="Dosis" panose="020B0604020202020204" charset="0"/>
            </a:endParaRPr>
          </a:p>
          <a:p>
            <a:pPr marL="285750" indent="-285750">
              <a:buFont typeface="Arial" panose="020B0604020202020204" pitchFamily="34" charset="0"/>
              <a:buChar char="•"/>
            </a:pPr>
            <a:endParaRPr lang="en-IN" dirty="0">
              <a:solidFill>
                <a:schemeClr val="bg1"/>
              </a:solidFill>
              <a:latin typeface="Dosis" panose="020B0604020202020204" charset="0"/>
            </a:endParaRPr>
          </a:p>
          <a:p>
            <a:endParaRPr lang="en-IN" dirty="0">
              <a:solidFill>
                <a:schemeClr val="bg1"/>
              </a:solidFill>
              <a:latin typeface="Dosis" panose="020B0604020202020204" charset="0"/>
            </a:endParaRPr>
          </a:p>
          <a:p>
            <a:pPr marL="285750" indent="-285750">
              <a:buFont typeface="Arial" panose="020B0604020202020204" pitchFamily="34" charset="0"/>
              <a:buChar char="•"/>
            </a:pPr>
            <a:endParaRPr lang="en-IN" dirty="0">
              <a:solidFill>
                <a:schemeClr val="bg1"/>
              </a:solidFill>
              <a:latin typeface="Dosis" panose="020B0604020202020204" charset="0"/>
            </a:endParaRPr>
          </a:p>
          <a:p>
            <a:endParaRPr lang="en-IN" dirty="0">
              <a:solidFill>
                <a:schemeClr val="bg1"/>
              </a:solidFill>
              <a:latin typeface="Dosis" panose="020B0604020202020204" charset="0"/>
            </a:endParaRPr>
          </a:p>
          <a:p>
            <a:pPr marL="285750" indent="-285750">
              <a:buFont typeface="Arial" panose="020B0604020202020204" pitchFamily="34" charset="0"/>
              <a:buChar char="•"/>
            </a:pPr>
            <a:endParaRPr lang="en-IN" dirty="0">
              <a:solidFill>
                <a:schemeClr val="bg1"/>
              </a:solidFill>
              <a:latin typeface="Dosis" panose="020B0604020202020204" charset="0"/>
            </a:endParaRPr>
          </a:p>
          <a:p>
            <a:pPr marL="285750" indent="-285750">
              <a:buFont typeface="Arial" panose="020B0604020202020204" pitchFamily="34" charset="0"/>
              <a:buChar char="•"/>
            </a:pPr>
            <a:endParaRPr lang="en-IN" dirty="0">
              <a:solidFill>
                <a:schemeClr val="bg1"/>
              </a:solidFill>
              <a:latin typeface="Dosis" panose="020B0604020202020204" charset="0"/>
            </a:endParaRPr>
          </a:p>
          <a:p>
            <a:pPr marL="285750" indent="-285750">
              <a:buFont typeface="Arial" panose="020B0604020202020204" pitchFamily="34" charset="0"/>
              <a:buChar char="•"/>
            </a:pPr>
            <a:endParaRPr lang="en-IN" dirty="0">
              <a:solidFill>
                <a:schemeClr val="bg1"/>
              </a:solidFill>
              <a:latin typeface="Dosis" panose="020B0604020202020204" charset="0"/>
            </a:endParaRPr>
          </a:p>
          <a:p>
            <a:pPr marL="285750" indent="-285750">
              <a:buFont typeface="Arial" panose="020B0604020202020204" pitchFamily="34" charset="0"/>
              <a:buChar char="•"/>
            </a:pPr>
            <a:endParaRPr lang="en-IN" dirty="0">
              <a:solidFill>
                <a:schemeClr val="bg1"/>
              </a:solidFill>
              <a:latin typeface="Dosis" panose="020B0604020202020204" charset="0"/>
            </a:endParaRPr>
          </a:p>
        </p:txBody>
      </p:sp>
      <p:sp>
        <p:nvSpPr>
          <p:cNvPr id="4" name="AutoShape 2" descr="Capture.PNG">
            <a:extLst>
              <a:ext uri="{FF2B5EF4-FFF2-40B4-BE49-F238E27FC236}">
                <a16:creationId xmlns:a16="http://schemas.microsoft.com/office/drawing/2014/main" id="{89970AB0-5976-4907-9B57-19BD5FDED66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358332FD-2032-4D50-9B77-0D2414DA3731}"/>
              </a:ext>
            </a:extLst>
          </p:cNvPr>
          <p:cNvPicPr>
            <a:picLocks noChangeAspect="1"/>
          </p:cNvPicPr>
          <p:nvPr/>
        </p:nvPicPr>
        <p:blipFill>
          <a:blip r:embed="rId3"/>
          <a:stretch>
            <a:fillRect/>
          </a:stretch>
        </p:blipFill>
        <p:spPr>
          <a:xfrm>
            <a:off x="4217428" y="1653834"/>
            <a:ext cx="4861578" cy="3222409"/>
          </a:xfrm>
          <a:prstGeom prst="rect">
            <a:avLst/>
          </a:prstGeom>
        </p:spPr>
      </p:pic>
    </p:spTree>
    <p:custDataLst>
      <p:tags r:id="rId1"/>
    </p:custDataLst>
    <p:extLst>
      <p:ext uri="{BB962C8B-B14F-4D97-AF65-F5344CB8AC3E}">
        <p14:creationId xmlns:p14="http://schemas.microsoft.com/office/powerpoint/2010/main" val="4233837733"/>
      </p:ext>
    </p:extLst>
  </p:cSld>
  <p:clrMapOvr>
    <a:masterClrMapping/>
  </p:clrMapOvr>
  <p:transition advTm="59603">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12</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2" y="0"/>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METHODOLOGY</a:t>
            </a:r>
            <a:endParaRPr lang="en" sz="4000" dirty="0">
              <a:solidFill>
                <a:srgbClr val="FF8700"/>
              </a:solidFill>
            </a:endParaRPr>
          </a:p>
        </p:txBody>
      </p:sp>
      <p:sp>
        <p:nvSpPr>
          <p:cNvPr id="5" name="Text Placeholder 2">
            <a:extLst>
              <a:ext uri="{FF2B5EF4-FFF2-40B4-BE49-F238E27FC236}">
                <a16:creationId xmlns:a16="http://schemas.microsoft.com/office/drawing/2014/main" id="{B9F32D1C-1C76-4051-AD51-6EBFFD389F34}"/>
              </a:ext>
            </a:extLst>
          </p:cNvPr>
          <p:cNvSpPr txBox="1">
            <a:spLocks/>
          </p:cNvSpPr>
          <p:nvPr/>
        </p:nvSpPr>
        <p:spPr>
          <a:xfrm>
            <a:off x="594900" y="1013599"/>
            <a:ext cx="8549100" cy="7903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8700"/>
              </a:buClr>
              <a:buSzPct val="100000"/>
              <a:buFont typeface="Roboto"/>
              <a:buChar char="▸"/>
              <a:defRPr sz="3000" b="0" i="0" u="none" strike="noStrike" cap="none">
                <a:solidFill>
                  <a:srgbClr val="222222"/>
                </a:solidFill>
                <a:latin typeface="Roboto"/>
                <a:ea typeface="Roboto"/>
                <a:cs typeface="Roboto"/>
                <a:sym typeface="Roboto"/>
              </a:defRPr>
            </a:lvl1pPr>
            <a:lvl2pPr marR="0" lvl="1"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2pPr>
            <a:lvl3pPr marR="0" lvl="2"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3pPr>
            <a:lvl4pPr marR="0" lvl="3"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4pPr>
            <a:lvl5pPr marR="0" lvl="4"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5pPr>
            <a:lvl6pPr marR="0" lvl="5"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6pPr>
            <a:lvl7pPr marR="0" lvl="6"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7pPr>
            <a:lvl8pPr marR="0" lvl="7"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8pPr>
            <a:lvl9pPr marR="0" lvl="8"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9pPr>
          </a:lstStyle>
          <a:p>
            <a:r>
              <a:rPr lang="en-IN" dirty="0">
                <a:solidFill>
                  <a:schemeClr val="bg1"/>
                </a:solidFill>
                <a:latin typeface="Dosis" panose="020B0604020202020204" charset="0"/>
              </a:rPr>
              <a:t> OPTIMIZING THE MODEL 2</a:t>
            </a:r>
          </a:p>
          <a:p>
            <a:pPr>
              <a:buNone/>
            </a:pPr>
            <a:endParaRPr lang="en-IN" dirty="0">
              <a:solidFill>
                <a:schemeClr val="bg1"/>
              </a:solidFill>
              <a:latin typeface="Dosis" panose="020B0604020202020204" charset="0"/>
            </a:endParaRPr>
          </a:p>
          <a:p>
            <a:pPr>
              <a:buNone/>
            </a:pPr>
            <a:r>
              <a:rPr lang="en-IN" sz="2400" dirty="0">
                <a:solidFill>
                  <a:schemeClr val="bg1"/>
                </a:solidFill>
                <a:latin typeface="Dosis" panose="020B0604020202020204" charset="0"/>
              </a:rPr>
              <a:t>     </a:t>
            </a:r>
            <a:endParaRPr lang="en-IN" dirty="0">
              <a:solidFill>
                <a:srgbClr val="FF8700"/>
              </a:solidFill>
              <a:latin typeface="Dosis" panose="020B0604020202020204" charset="0"/>
            </a:endParaRPr>
          </a:p>
        </p:txBody>
      </p:sp>
      <p:sp>
        <p:nvSpPr>
          <p:cNvPr id="8" name="TextBox 7">
            <a:extLst>
              <a:ext uri="{FF2B5EF4-FFF2-40B4-BE49-F238E27FC236}">
                <a16:creationId xmlns:a16="http://schemas.microsoft.com/office/drawing/2014/main" id="{6E5B0CAE-8684-4C43-BF69-7FCC6359B991}"/>
              </a:ext>
            </a:extLst>
          </p:cNvPr>
          <p:cNvSpPr txBox="1"/>
          <p:nvPr/>
        </p:nvSpPr>
        <p:spPr>
          <a:xfrm>
            <a:off x="665629" y="1653834"/>
            <a:ext cx="8323729" cy="2031325"/>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Dosis" panose="020B0604020202020204" charset="0"/>
              </a:rPr>
              <a:t>Excluding the records whose hat-value is greater than </a:t>
            </a:r>
            <a:r>
              <a:rPr lang="en-IN" dirty="0">
                <a:solidFill>
                  <a:srgbClr val="FF8700"/>
                </a:solidFill>
                <a:latin typeface="Dosis" panose="020B0604020202020204" charset="0"/>
              </a:rPr>
              <a:t>0.003 (cook’s distance) </a:t>
            </a:r>
            <a:r>
              <a:rPr lang="en-IN" dirty="0">
                <a:solidFill>
                  <a:schemeClr val="bg1"/>
                </a:solidFill>
                <a:latin typeface="Dosis" panose="020B0604020202020204" charset="0"/>
              </a:rPr>
              <a:t>and creating new model. </a:t>
            </a:r>
          </a:p>
          <a:p>
            <a:pPr marL="285750" indent="-285750">
              <a:buFont typeface="Arial" panose="020B0604020202020204" pitchFamily="34" charset="0"/>
              <a:buChar char="•"/>
            </a:pPr>
            <a:endParaRPr lang="en-IN" dirty="0">
              <a:solidFill>
                <a:schemeClr val="bg1"/>
              </a:solidFill>
              <a:latin typeface="Dosis" panose="020B0604020202020204" charset="0"/>
            </a:endParaRPr>
          </a:p>
          <a:p>
            <a:endParaRPr lang="en-IN" dirty="0">
              <a:solidFill>
                <a:schemeClr val="bg1"/>
              </a:solidFill>
              <a:latin typeface="Dosis" panose="020B0604020202020204" charset="0"/>
            </a:endParaRPr>
          </a:p>
          <a:p>
            <a:pPr marL="285750" indent="-285750">
              <a:buFont typeface="Arial" panose="020B0604020202020204" pitchFamily="34" charset="0"/>
              <a:buChar char="•"/>
            </a:pPr>
            <a:endParaRPr lang="en-IN" dirty="0">
              <a:solidFill>
                <a:schemeClr val="bg1"/>
              </a:solidFill>
              <a:latin typeface="Dosis" panose="020B0604020202020204" charset="0"/>
            </a:endParaRPr>
          </a:p>
          <a:p>
            <a:endParaRPr lang="en-IN" dirty="0">
              <a:solidFill>
                <a:schemeClr val="bg1"/>
              </a:solidFill>
              <a:latin typeface="Dosis" panose="020B0604020202020204" charset="0"/>
            </a:endParaRPr>
          </a:p>
          <a:p>
            <a:pPr marL="285750" indent="-285750">
              <a:buFont typeface="Arial" panose="020B0604020202020204" pitchFamily="34" charset="0"/>
              <a:buChar char="•"/>
            </a:pPr>
            <a:endParaRPr lang="en-IN" dirty="0">
              <a:solidFill>
                <a:schemeClr val="bg1"/>
              </a:solidFill>
              <a:latin typeface="Dosis" panose="020B0604020202020204" charset="0"/>
            </a:endParaRPr>
          </a:p>
          <a:p>
            <a:pPr marL="285750" indent="-285750">
              <a:buFont typeface="Arial" panose="020B0604020202020204" pitchFamily="34" charset="0"/>
              <a:buChar char="•"/>
            </a:pPr>
            <a:endParaRPr lang="en-IN" dirty="0">
              <a:solidFill>
                <a:schemeClr val="bg1"/>
              </a:solidFill>
              <a:latin typeface="Dosis" panose="020B0604020202020204" charset="0"/>
            </a:endParaRPr>
          </a:p>
          <a:p>
            <a:pPr marL="285750" indent="-285750">
              <a:buFont typeface="Arial" panose="020B0604020202020204" pitchFamily="34" charset="0"/>
              <a:buChar char="•"/>
            </a:pPr>
            <a:endParaRPr lang="en-IN" dirty="0">
              <a:solidFill>
                <a:schemeClr val="bg1"/>
              </a:solidFill>
              <a:latin typeface="Dosis" panose="020B0604020202020204" charset="0"/>
            </a:endParaRPr>
          </a:p>
          <a:p>
            <a:pPr marL="285750" indent="-285750">
              <a:buFont typeface="Arial" panose="020B0604020202020204" pitchFamily="34" charset="0"/>
              <a:buChar char="•"/>
            </a:pPr>
            <a:endParaRPr lang="en-IN" dirty="0">
              <a:solidFill>
                <a:schemeClr val="bg1"/>
              </a:solidFill>
              <a:latin typeface="Dosis" panose="020B0604020202020204" charset="0"/>
            </a:endParaRPr>
          </a:p>
        </p:txBody>
      </p:sp>
      <p:sp>
        <p:nvSpPr>
          <p:cNvPr id="4" name="AutoShape 2" descr="Capture.PNG">
            <a:extLst>
              <a:ext uri="{FF2B5EF4-FFF2-40B4-BE49-F238E27FC236}">
                <a16:creationId xmlns:a16="http://schemas.microsoft.com/office/drawing/2014/main" id="{89970AB0-5976-4907-9B57-19BD5FDED66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F93513DA-C759-497D-A662-9A19FA0AD467}"/>
              </a:ext>
            </a:extLst>
          </p:cNvPr>
          <p:cNvPicPr>
            <a:picLocks noChangeAspect="1"/>
          </p:cNvPicPr>
          <p:nvPr/>
        </p:nvPicPr>
        <p:blipFill>
          <a:blip r:embed="rId3"/>
          <a:stretch>
            <a:fillRect/>
          </a:stretch>
        </p:blipFill>
        <p:spPr>
          <a:xfrm>
            <a:off x="4511488" y="2212041"/>
            <a:ext cx="4276165" cy="2652647"/>
          </a:xfrm>
          <a:prstGeom prst="rect">
            <a:avLst/>
          </a:prstGeom>
        </p:spPr>
      </p:pic>
      <p:pic>
        <p:nvPicPr>
          <p:cNvPr id="9" name="Picture 8">
            <a:extLst>
              <a:ext uri="{FF2B5EF4-FFF2-40B4-BE49-F238E27FC236}">
                <a16:creationId xmlns:a16="http://schemas.microsoft.com/office/drawing/2014/main" id="{FF3DFD17-2AAC-4D5E-9ADC-B1F62953764C}"/>
              </a:ext>
            </a:extLst>
          </p:cNvPr>
          <p:cNvPicPr>
            <a:picLocks noChangeAspect="1"/>
          </p:cNvPicPr>
          <p:nvPr/>
        </p:nvPicPr>
        <p:blipFill rotWithShape="1">
          <a:blip r:embed="rId4"/>
          <a:srcRect l="6788" t="19335" r="27885" b="24430"/>
          <a:stretch/>
        </p:blipFill>
        <p:spPr>
          <a:xfrm>
            <a:off x="484826" y="2212041"/>
            <a:ext cx="3762997" cy="2589681"/>
          </a:xfrm>
          <a:prstGeom prst="rect">
            <a:avLst/>
          </a:prstGeom>
        </p:spPr>
      </p:pic>
    </p:spTree>
    <p:custDataLst>
      <p:tags r:id="rId1"/>
    </p:custDataLst>
    <p:extLst>
      <p:ext uri="{BB962C8B-B14F-4D97-AF65-F5344CB8AC3E}">
        <p14:creationId xmlns:p14="http://schemas.microsoft.com/office/powerpoint/2010/main" val="4069778922"/>
      </p:ext>
    </p:extLst>
  </p:cSld>
  <p:clrMapOvr>
    <a:masterClrMapping/>
  </p:clrMapOvr>
  <p:transition advTm="59603">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13</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934637" y="6136"/>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TRAINING AND TESTING</a:t>
            </a:r>
            <a:endParaRPr lang="en" sz="4000" dirty="0">
              <a:solidFill>
                <a:srgbClr val="FF8700"/>
              </a:solidFill>
            </a:endParaRPr>
          </a:p>
        </p:txBody>
      </p:sp>
      <p:sp>
        <p:nvSpPr>
          <p:cNvPr id="8" name="TextBox 7">
            <a:extLst>
              <a:ext uri="{FF2B5EF4-FFF2-40B4-BE49-F238E27FC236}">
                <a16:creationId xmlns:a16="http://schemas.microsoft.com/office/drawing/2014/main" id="{6E5B0CAE-8684-4C43-BF69-7FCC6359B991}"/>
              </a:ext>
            </a:extLst>
          </p:cNvPr>
          <p:cNvSpPr txBox="1"/>
          <p:nvPr/>
        </p:nvSpPr>
        <p:spPr>
          <a:xfrm>
            <a:off x="562535" y="1187688"/>
            <a:ext cx="8323729" cy="523220"/>
          </a:xfrm>
          <a:prstGeom prst="rect">
            <a:avLst/>
          </a:prstGeom>
          <a:noFill/>
        </p:spPr>
        <p:txBody>
          <a:bodyPr wrap="square" rtlCol="0">
            <a:spAutoFit/>
          </a:bodyPr>
          <a:lstStyle/>
          <a:p>
            <a:endParaRPr lang="en-IN" dirty="0">
              <a:solidFill>
                <a:schemeClr val="bg1"/>
              </a:solidFill>
              <a:latin typeface="Dosis" panose="020B0604020202020204" charset="0"/>
            </a:endParaRPr>
          </a:p>
          <a:p>
            <a:endParaRPr lang="en-IN" dirty="0">
              <a:solidFill>
                <a:schemeClr val="bg1"/>
              </a:solidFill>
              <a:latin typeface="Dosis" panose="020B0604020202020204" charset="0"/>
            </a:endParaRPr>
          </a:p>
        </p:txBody>
      </p:sp>
      <p:sp>
        <p:nvSpPr>
          <p:cNvPr id="4" name="AutoShape 2" descr="Capture.PNG">
            <a:extLst>
              <a:ext uri="{FF2B5EF4-FFF2-40B4-BE49-F238E27FC236}">
                <a16:creationId xmlns:a16="http://schemas.microsoft.com/office/drawing/2014/main" id="{89970AB0-5976-4907-9B57-19BD5FDED66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2" descr="Image result for database png">
            <a:extLst>
              <a:ext uri="{FF2B5EF4-FFF2-40B4-BE49-F238E27FC236}">
                <a16:creationId xmlns:a16="http://schemas.microsoft.com/office/drawing/2014/main" id="{2359A1C7-4701-4EF7-9E42-11F6D19BF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5700" y="1187688"/>
            <a:ext cx="1075765" cy="1075765"/>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1B727D2F-9E38-4477-880F-1011B8848317}"/>
              </a:ext>
            </a:extLst>
          </p:cNvPr>
          <p:cNvSpPr/>
          <p:nvPr/>
        </p:nvSpPr>
        <p:spPr>
          <a:xfrm flipV="1">
            <a:off x="4707338" y="1455158"/>
            <a:ext cx="107576" cy="45719"/>
          </a:xfrm>
          <a:custGeom>
            <a:avLst/>
            <a:gdLst>
              <a:gd name="connsiteX0" fmla="*/ 0 w 215153"/>
              <a:gd name="connsiteY0" fmla="*/ 0 h 0"/>
              <a:gd name="connsiteX1" fmla="*/ 215153 w 215153"/>
              <a:gd name="connsiteY1" fmla="*/ 0 h 0"/>
            </a:gdLst>
            <a:ahLst/>
            <a:cxnLst>
              <a:cxn ang="0">
                <a:pos x="connsiteX0" y="connsiteY0"/>
              </a:cxn>
              <a:cxn ang="0">
                <a:pos x="connsiteX1" y="connsiteY1"/>
              </a:cxn>
            </a:cxnLst>
            <a:rect l="l" t="t" r="r" b="b"/>
            <a:pathLst>
              <a:path w="215153">
                <a:moveTo>
                  <a:pt x="0" y="0"/>
                </a:moveTo>
                <a:lnTo>
                  <a:pt x="215153" y="0"/>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Shape 11">
            <a:extLst>
              <a:ext uri="{FF2B5EF4-FFF2-40B4-BE49-F238E27FC236}">
                <a16:creationId xmlns:a16="http://schemas.microsoft.com/office/drawing/2014/main" id="{2C2501FA-9914-40A4-83D6-A1B4F82F3C16}"/>
              </a:ext>
            </a:extLst>
          </p:cNvPr>
          <p:cNvSpPr/>
          <p:nvPr/>
        </p:nvSpPr>
        <p:spPr>
          <a:xfrm>
            <a:off x="4707338" y="1303652"/>
            <a:ext cx="107576" cy="45719"/>
          </a:xfrm>
          <a:custGeom>
            <a:avLst/>
            <a:gdLst>
              <a:gd name="connsiteX0" fmla="*/ 0 w 215153"/>
              <a:gd name="connsiteY0" fmla="*/ 0 h 0"/>
              <a:gd name="connsiteX1" fmla="*/ 215153 w 215153"/>
              <a:gd name="connsiteY1" fmla="*/ 0 h 0"/>
            </a:gdLst>
            <a:ahLst/>
            <a:cxnLst>
              <a:cxn ang="0">
                <a:pos x="connsiteX0" y="connsiteY0"/>
              </a:cxn>
              <a:cxn ang="0">
                <a:pos x="connsiteX1" y="connsiteY1"/>
              </a:cxn>
            </a:cxnLst>
            <a:rect l="l" t="t" r="r" b="b"/>
            <a:pathLst>
              <a:path w="215153">
                <a:moveTo>
                  <a:pt x="0" y="0"/>
                </a:moveTo>
                <a:lnTo>
                  <a:pt x="215153" y="0"/>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58B0290B-7C31-4C16-9AF8-272E5945152B}"/>
              </a:ext>
            </a:extLst>
          </p:cNvPr>
          <p:cNvCxnSpPr>
            <a:cxnSpLocks/>
            <a:endCxn id="11" idx="1"/>
          </p:cNvCxnSpPr>
          <p:nvPr/>
        </p:nvCxnSpPr>
        <p:spPr>
          <a:xfrm>
            <a:off x="4814913" y="1303652"/>
            <a:ext cx="1" cy="1972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F06D2EEC-27A4-475A-855F-A60C39B321C9}"/>
              </a:ext>
            </a:extLst>
          </p:cNvPr>
          <p:cNvSpPr/>
          <p:nvPr/>
        </p:nvSpPr>
        <p:spPr>
          <a:xfrm flipV="1">
            <a:off x="4703854" y="2026979"/>
            <a:ext cx="107576" cy="45719"/>
          </a:xfrm>
          <a:custGeom>
            <a:avLst/>
            <a:gdLst>
              <a:gd name="connsiteX0" fmla="*/ 0 w 215153"/>
              <a:gd name="connsiteY0" fmla="*/ 0 h 0"/>
              <a:gd name="connsiteX1" fmla="*/ 215153 w 215153"/>
              <a:gd name="connsiteY1" fmla="*/ 0 h 0"/>
            </a:gdLst>
            <a:ahLst/>
            <a:cxnLst>
              <a:cxn ang="0">
                <a:pos x="connsiteX0" y="connsiteY0"/>
              </a:cxn>
              <a:cxn ang="0">
                <a:pos x="connsiteX1" y="connsiteY1"/>
              </a:cxn>
            </a:cxnLst>
            <a:rect l="l" t="t" r="r" b="b"/>
            <a:pathLst>
              <a:path w="215153">
                <a:moveTo>
                  <a:pt x="0" y="0"/>
                </a:moveTo>
                <a:lnTo>
                  <a:pt x="215153" y="0"/>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reeform: Shape 14">
            <a:extLst>
              <a:ext uri="{FF2B5EF4-FFF2-40B4-BE49-F238E27FC236}">
                <a16:creationId xmlns:a16="http://schemas.microsoft.com/office/drawing/2014/main" id="{50B87CEF-782F-492D-B42A-B4178A0AFC6F}"/>
              </a:ext>
            </a:extLst>
          </p:cNvPr>
          <p:cNvSpPr/>
          <p:nvPr/>
        </p:nvSpPr>
        <p:spPr>
          <a:xfrm>
            <a:off x="4700951" y="1636862"/>
            <a:ext cx="107576" cy="45719"/>
          </a:xfrm>
          <a:custGeom>
            <a:avLst/>
            <a:gdLst>
              <a:gd name="connsiteX0" fmla="*/ 0 w 215153"/>
              <a:gd name="connsiteY0" fmla="*/ 0 h 0"/>
              <a:gd name="connsiteX1" fmla="*/ 215153 w 215153"/>
              <a:gd name="connsiteY1" fmla="*/ 0 h 0"/>
            </a:gdLst>
            <a:ahLst/>
            <a:cxnLst>
              <a:cxn ang="0">
                <a:pos x="connsiteX0" y="connsiteY0"/>
              </a:cxn>
              <a:cxn ang="0">
                <a:pos x="connsiteX1" y="connsiteY1"/>
              </a:cxn>
            </a:cxnLst>
            <a:rect l="l" t="t" r="r" b="b"/>
            <a:pathLst>
              <a:path w="215153">
                <a:moveTo>
                  <a:pt x="0" y="0"/>
                </a:moveTo>
                <a:lnTo>
                  <a:pt x="215153" y="0"/>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4A3A8727-22FD-48E7-9BF5-050E320AA4CE}"/>
              </a:ext>
            </a:extLst>
          </p:cNvPr>
          <p:cNvCxnSpPr>
            <a:cxnSpLocks/>
          </p:cNvCxnSpPr>
          <p:nvPr/>
        </p:nvCxnSpPr>
        <p:spPr>
          <a:xfrm>
            <a:off x="4811242" y="1635518"/>
            <a:ext cx="2906" cy="44063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C35DCCC-9D56-458B-9B6E-A3F7DF470822}"/>
              </a:ext>
            </a:extLst>
          </p:cNvPr>
          <p:cNvSpPr txBox="1"/>
          <p:nvPr/>
        </p:nvSpPr>
        <p:spPr>
          <a:xfrm>
            <a:off x="4791465" y="1248375"/>
            <a:ext cx="1997319" cy="307777"/>
          </a:xfrm>
          <a:prstGeom prst="rect">
            <a:avLst/>
          </a:prstGeom>
          <a:noFill/>
        </p:spPr>
        <p:txBody>
          <a:bodyPr wrap="square" rtlCol="0">
            <a:spAutoFit/>
          </a:bodyPr>
          <a:lstStyle/>
          <a:p>
            <a:r>
              <a:rPr lang="en-IN" dirty="0">
                <a:solidFill>
                  <a:schemeClr val="bg1"/>
                </a:solidFill>
                <a:latin typeface="Dosis" panose="020B0604020202020204" charset="0"/>
              </a:rPr>
              <a:t>20% TESTING SET</a:t>
            </a:r>
          </a:p>
        </p:txBody>
      </p:sp>
      <p:sp>
        <p:nvSpPr>
          <p:cNvPr id="19" name="TextBox 18">
            <a:extLst>
              <a:ext uri="{FF2B5EF4-FFF2-40B4-BE49-F238E27FC236}">
                <a16:creationId xmlns:a16="http://schemas.microsoft.com/office/drawing/2014/main" id="{333C8C8E-5C56-4104-AF01-097F619843C9}"/>
              </a:ext>
            </a:extLst>
          </p:cNvPr>
          <p:cNvSpPr txBox="1"/>
          <p:nvPr/>
        </p:nvSpPr>
        <p:spPr>
          <a:xfrm>
            <a:off x="4814914" y="1654745"/>
            <a:ext cx="1976776" cy="307777"/>
          </a:xfrm>
          <a:prstGeom prst="rect">
            <a:avLst/>
          </a:prstGeom>
          <a:noFill/>
        </p:spPr>
        <p:txBody>
          <a:bodyPr wrap="square" rtlCol="0">
            <a:spAutoFit/>
          </a:bodyPr>
          <a:lstStyle/>
          <a:p>
            <a:r>
              <a:rPr lang="en-IN" dirty="0">
                <a:solidFill>
                  <a:schemeClr val="bg1"/>
                </a:solidFill>
                <a:latin typeface="Dosis" panose="020B0604020202020204" charset="0"/>
              </a:rPr>
              <a:t>80% TRAINING SET</a:t>
            </a:r>
          </a:p>
        </p:txBody>
      </p:sp>
      <p:sp>
        <p:nvSpPr>
          <p:cNvPr id="6" name="TextBox 5">
            <a:extLst>
              <a:ext uri="{FF2B5EF4-FFF2-40B4-BE49-F238E27FC236}">
                <a16:creationId xmlns:a16="http://schemas.microsoft.com/office/drawing/2014/main" id="{DE3E8D4D-89F9-4DCE-BDD9-FD2D5EFD99F0}"/>
              </a:ext>
            </a:extLst>
          </p:cNvPr>
          <p:cNvSpPr txBox="1"/>
          <p:nvPr/>
        </p:nvSpPr>
        <p:spPr>
          <a:xfrm>
            <a:off x="901127" y="2263453"/>
            <a:ext cx="7599648"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Dosis" panose="020B0604020202020204" charset="0"/>
              </a:rPr>
              <a:t>To make a prediction, at first we need to split our database on train and test datasets. To check if model built on one set of data will predict correctly data that were not used to built one. We split data with proportion 20% test, 80% train.</a:t>
            </a:r>
            <a:endParaRPr lang="en-IN" sz="1600" dirty="0">
              <a:solidFill>
                <a:schemeClr val="bg1"/>
              </a:solidFill>
              <a:latin typeface="Dosis" panose="020B0604020202020204" charset="0"/>
            </a:endParaRPr>
          </a:p>
          <a:p>
            <a:pPr marL="285750" indent="-285750">
              <a:buFont typeface="Arial" panose="020B0604020202020204" pitchFamily="34" charset="0"/>
              <a:buChar char="•"/>
            </a:pPr>
            <a:endParaRPr lang="en-IN" sz="1600" dirty="0">
              <a:solidFill>
                <a:schemeClr val="bg1"/>
              </a:solidFill>
              <a:latin typeface="Dosis" panose="020B0604020202020204" charset="0"/>
            </a:endParaRPr>
          </a:p>
          <a:p>
            <a:pPr marL="285750" indent="-285750">
              <a:buFont typeface="Arial" panose="020B0604020202020204" pitchFamily="34" charset="0"/>
              <a:buChar char="•"/>
            </a:pPr>
            <a:r>
              <a:rPr lang="en-US" sz="1600" dirty="0">
                <a:solidFill>
                  <a:schemeClr val="bg1"/>
                </a:solidFill>
                <a:latin typeface="Dosis" panose="020B0604020202020204" charset="0"/>
              </a:rPr>
              <a:t>Now we build model with the same variables as we’ve got in model 3, but using train data.</a:t>
            </a:r>
          </a:p>
          <a:p>
            <a:pPr marL="285750" indent="-285750">
              <a:buFont typeface="Arial" panose="020B0604020202020204" pitchFamily="34" charset="0"/>
              <a:buChar char="•"/>
            </a:pPr>
            <a:endParaRPr lang="en-US" sz="1600" dirty="0">
              <a:solidFill>
                <a:schemeClr val="bg1"/>
              </a:solidFill>
              <a:latin typeface="Dosis" panose="020B0604020202020204" charset="0"/>
            </a:endParaRPr>
          </a:p>
          <a:p>
            <a:pPr marL="285750" indent="-285750">
              <a:buFont typeface="Arial" panose="020B0604020202020204" pitchFamily="34" charset="0"/>
              <a:buChar char="•"/>
            </a:pPr>
            <a:r>
              <a:rPr lang="en-US" sz="1600" dirty="0">
                <a:solidFill>
                  <a:schemeClr val="bg1"/>
                </a:solidFill>
                <a:latin typeface="Dosis" panose="020B0604020202020204" charset="0"/>
              </a:rPr>
              <a:t>Confusion matrix of actual vs prediction.</a:t>
            </a:r>
          </a:p>
          <a:p>
            <a:pPr marL="285750" indent="-285750">
              <a:buFont typeface="Arial" panose="020B0604020202020204" pitchFamily="34" charset="0"/>
              <a:buChar char="•"/>
            </a:pPr>
            <a:endParaRPr lang="en-US" sz="1600" dirty="0">
              <a:solidFill>
                <a:schemeClr val="bg1"/>
              </a:solidFill>
              <a:latin typeface="Dosis" panose="020B0604020202020204" charset="0"/>
            </a:endParaRPr>
          </a:p>
          <a:p>
            <a:pPr marL="285750" indent="-285750">
              <a:buFont typeface="Arial" panose="020B0604020202020204" pitchFamily="34" charset="0"/>
              <a:buChar char="•"/>
            </a:pPr>
            <a:endParaRPr lang="en-US" sz="1600" dirty="0">
              <a:solidFill>
                <a:schemeClr val="bg1"/>
              </a:solidFill>
              <a:latin typeface="Dosis" panose="020B0604020202020204" charset="0"/>
            </a:endParaRPr>
          </a:p>
          <a:p>
            <a:pPr marL="285750" indent="-285750">
              <a:buFont typeface="Arial" panose="020B0604020202020204" pitchFamily="34" charset="0"/>
              <a:buChar char="•"/>
            </a:pPr>
            <a:endParaRPr lang="en-US" sz="1600" dirty="0">
              <a:solidFill>
                <a:schemeClr val="bg1"/>
              </a:solidFill>
              <a:latin typeface="Dosis" panose="020B0604020202020204" charset="0"/>
            </a:endParaRPr>
          </a:p>
          <a:p>
            <a:pPr marL="285750" indent="-285750">
              <a:buFont typeface="Arial" panose="020B0604020202020204" pitchFamily="34" charset="0"/>
              <a:buChar char="•"/>
            </a:pPr>
            <a:endParaRPr lang="en-IN" sz="1600" dirty="0">
              <a:solidFill>
                <a:schemeClr val="bg1"/>
              </a:solidFill>
              <a:latin typeface="Dosis" panose="020B0604020202020204" charset="0"/>
            </a:endParaRPr>
          </a:p>
        </p:txBody>
      </p:sp>
      <p:pic>
        <p:nvPicPr>
          <p:cNvPr id="25" name="Picture 24">
            <a:extLst>
              <a:ext uri="{FF2B5EF4-FFF2-40B4-BE49-F238E27FC236}">
                <a16:creationId xmlns:a16="http://schemas.microsoft.com/office/drawing/2014/main" id="{391EED08-144E-4510-AFF0-D8DF808DF1B2}"/>
              </a:ext>
            </a:extLst>
          </p:cNvPr>
          <p:cNvPicPr>
            <a:picLocks noChangeAspect="1"/>
          </p:cNvPicPr>
          <p:nvPr/>
        </p:nvPicPr>
        <p:blipFill rotWithShape="1">
          <a:blip r:embed="rId4"/>
          <a:srcRect t="22336"/>
          <a:stretch/>
        </p:blipFill>
        <p:spPr>
          <a:xfrm>
            <a:off x="5137392" y="3647941"/>
            <a:ext cx="3018066" cy="1278518"/>
          </a:xfrm>
          <a:prstGeom prst="rect">
            <a:avLst/>
          </a:prstGeom>
        </p:spPr>
      </p:pic>
    </p:spTree>
    <p:custDataLst>
      <p:tags r:id="rId1"/>
    </p:custDataLst>
    <p:extLst>
      <p:ext uri="{BB962C8B-B14F-4D97-AF65-F5344CB8AC3E}">
        <p14:creationId xmlns:p14="http://schemas.microsoft.com/office/powerpoint/2010/main" val="1615610525"/>
      </p:ext>
    </p:extLst>
  </p:cSld>
  <p:clrMapOvr>
    <a:masterClrMapping/>
  </p:clrMapOvr>
  <p:transition advTm="59603">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14</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934636" y="6136"/>
            <a:ext cx="7106499"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ACCURACY OF THE FINAL MODEL</a:t>
            </a:r>
            <a:endParaRPr lang="en" sz="4000" dirty="0">
              <a:solidFill>
                <a:srgbClr val="FF8700"/>
              </a:solidFill>
            </a:endParaRPr>
          </a:p>
        </p:txBody>
      </p:sp>
      <p:pic>
        <p:nvPicPr>
          <p:cNvPr id="7" name="Picture 6">
            <a:extLst>
              <a:ext uri="{FF2B5EF4-FFF2-40B4-BE49-F238E27FC236}">
                <a16:creationId xmlns:a16="http://schemas.microsoft.com/office/drawing/2014/main" id="{8CD00B12-75BB-4CFE-87F4-5DB43079E618}"/>
              </a:ext>
            </a:extLst>
          </p:cNvPr>
          <p:cNvPicPr>
            <a:picLocks noChangeAspect="1"/>
          </p:cNvPicPr>
          <p:nvPr/>
        </p:nvPicPr>
        <p:blipFill>
          <a:blip r:embed="rId3"/>
          <a:stretch>
            <a:fillRect/>
          </a:stretch>
        </p:blipFill>
        <p:spPr>
          <a:xfrm>
            <a:off x="4572000" y="1176865"/>
            <a:ext cx="4430662" cy="2789770"/>
          </a:xfrm>
          <a:prstGeom prst="rect">
            <a:avLst/>
          </a:prstGeom>
        </p:spPr>
      </p:pic>
      <p:sp>
        <p:nvSpPr>
          <p:cNvPr id="9" name="TextBox 8">
            <a:extLst>
              <a:ext uri="{FF2B5EF4-FFF2-40B4-BE49-F238E27FC236}">
                <a16:creationId xmlns:a16="http://schemas.microsoft.com/office/drawing/2014/main" id="{F5B5A6ED-8C50-49FE-8355-6BF4493CE9D8}"/>
              </a:ext>
            </a:extLst>
          </p:cNvPr>
          <p:cNvSpPr txBox="1"/>
          <p:nvPr/>
        </p:nvSpPr>
        <p:spPr>
          <a:xfrm>
            <a:off x="4572000" y="3966635"/>
            <a:ext cx="4430662" cy="584775"/>
          </a:xfrm>
          <a:prstGeom prst="rect">
            <a:avLst/>
          </a:prstGeom>
          <a:noFill/>
        </p:spPr>
        <p:txBody>
          <a:bodyPr wrap="square" rtlCol="0">
            <a:spAutoFit/>
          </a:bodyPr>
          <a:lstStyle/>
          <a:p>
            <a:pPr algn="ctr"/>
            <a:r>
              <a:rPr lang="en-IN" sz="1600" dirty="0">
                <a:solidFill>
                  <a:schemeClr val="bg1"/>
                </a:solidFill>
                <a:latin typeface="Dosis" panose="020B0604020202020204" charset="0"/>
              </a:rPr>
              <a:t>ROC Curve</a:t>
            </a:r>
          </a:p>
          <a:p>
            <a:pPr algn="ctr"/>
            <a:r>
              <a:rPr lang="en-IN" sz="1600" dirty="0">
                <a:solidFill>
                  <a:schemeClr val="bg1"/>
                </a:solidFill>
                <a:latin typeface="Dosis" panose="020B0604020202020204" charset="0"/>
              </a:rPr>
              <a:t>Area under the curve = 0.83 </a:t>
            </a:r>
          </a:p>
        </p:txBody>
      </p:sp>
      <p:sp>
        <p:nvSpPr>
          <p:cNvPr id="17" name="TextBox 16">
            <a:extLst>
              <a:ext uri="{FF2B5EF4-FFF2-40B4-BE49-F238E27FC236}">
                <a16:creationId xmlns:a16="http://schemas.microsoft.com/office/drawing/2014/main" id="{2D3610E0-B4D9-4AB6-BFD0-4A21E2C00513}"/>
              </a:ext>
            </a:extLst>
          </p:cNvPr>
          <p:cNvSpPr txBox="1"/>
          <p:nvPr/>
        </p:nvSpPr>
        <p:spPr>
          <a:xfrm>
            <a:off x="180808" y="1176865"/>
            <a:ext cx="4167827" cy="338554"/>
          </a:xfrm>
          <a:prstGeom prst="rect">
            <a:avLst/>
          </a:prstGeom>
          <a:noFill/>
        </p:spPr>
        <p:txBody>
          <a:bodyPr wrap="square" rtlCol="0">
            <a:spAutoFit/>
          </a:bodyPr>
          <a:lstStyle/>
          <a:p>
            <a:pPr algn="ctr"/>
            <a:r>
              <a:rPr lang="en-IN" sz="1600" dirty="0">
                <a:solidFill>
                  <a:schemeClr val="bg1"/>
                </a:solidFill>
                <a:latin typeface="Dosis" panose="020B0604020202020204" charset="0"/>
              </a:rPr>
              <a:t>Accuracy of the model is 90.5 %</a:t>
            </a:r>
          </a:p>
        </p:txBody>
      </p:sp>
      <p:pic>
        <p:nvPicPr>
          <p:cNvPr id="20" name="Picture 19">
            <a:extLst>
              <a:ext uri="{FF2B5EF4-FFF2-40B4-BE49-F238E27FC236}">
                <a16:creationId xmlns:a16="http://schemas.microsoft.com/office/drawing/2014/main" id="{9FFECC3F-D68A-4699-9B21-2855BE690264}"/>
              </a:ext>
            </a:extLst>
          </p:cNvPr>
          <p:cNvPicPr>
            <a:picLocks noChangeAspect="1"/>
          </p:cNvPicPr>
          <p:nvPr/>
        </p:nvPicPr>
        <p:blipFill rotWithShape="1">
          <a:blip r:embed="rId4"/>
          <a:srcRect r="9728"/>
          <a:stretch/>
        </p:blipFill>
        <p:spPr>
          <a:xfrm>
            <a:off x="180808" y="1610383"/>
            <a:ext cx="4307078" cy="532524"/>
          </a:xfrm>
          <a:prstGeom prst="rect">
            <a:avLst/>
          </a:prstGeom>
        </p:spPr>
      </p:pic>
    </p:spTree>
    <p:custDataLst>
      <p:tags r:id="rId1"/>
    </p:custDataLst>
    <p:extLst>
      <p:ext uri="{BB962C8B-B14F-4D97-AF65-F5344CB8AC3E}">
        <p14:creationId xmlns:p14="http://schemas.microsoft.com/office/powerpoint/2010/main" val="2834253714"/>
      </p:ext>
    </p:extLst>
  </p:cSld>
  <p:clrMapOvr>
    <a:masterClrMapping/>
  </p:clrMapOvr>
  <p:transition advTm="59603">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15</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322730" y="3644152"/>
            <a:ext cx="9197788"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pPr algn="r"/>
            <a:r>
              <a:rPr lang="en-IN" sz="8000" dirty="0">
                <a:solidFill>
                  <a:srgbClr val="FF8700"/>
                </a:solidFill>
              </a:rPr>
              <a:t>THANK YOU!</a:t>
            </a:r>
            <a:endParaRPr lang="en" sz="8000" dirty="0">
              <a:solidFill>
                <a:srgbClr val="FF8700"/>
              </a:solidFill>
            </a:endParaRPr>
          </a:p>
        </p:txBody>
      </p:sp>
    </p:spTree>
    <p:custDataLst>
      <p:tags r:id="rId1"/>
    </p:custDataLst>
    <p:extLst>
      <p:ext uri="{BB962C8B-B14F-4D97-AF65-F5344CB8AC3E}">
        <p14:creationId xmlns:p14="http://schemas.microsoft.com/office/powerpoint/2010/main" val="3452614741"/>
      </p:ext>
    </p:extLst>
  </p:cSld>
  <p:clrMapOvr>
    <a:masterClrMapping/>
  </p:clrMapOvr>
  <p:transition advTm="59603">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idx="4294967295"/>
          </p:nvPr>
        </p:nvSpPr>
        <p:spPr>
          <a:xfrm>
            <a:off x="1223682" y="0"/>
            <a:ext cx="5646254" cy="1075765"/>
          </a:xfrm>
          <a:prstGeom prst="rect">
            <a:avLst/>
          </a:prstGeom>
        </p:spPr>
        <p:txBody>
          <a:bodyPr wrap="square" lIns="91425" tIns="91425" rIns="91425" bIns="91425" anchor="ctr" anchorCtr="0">
            <a:noAutofit/>
          </a:bodyPr>
          <a:lstStyle/>
          <a:p>
            <a:pPr lvl="0">
              <a:spcBef>
                <a:spcPts val="0"/>
              </a:spcBef>
              <a:buNone/>
            </a:pPr>
            <a:r>
              <a:rPr lang="en-IN" sz="4000" dirty="0">
                <a:solidFill>
                  <a:srgbClr val="FF8700"/>
                </a:solidFill>
              </a:rPr>
              <a:t>AGENDA</a:t>
            </a:r>
            <a:endParaRPr lang="en" sz="4000" dirty="0">
              <a:solidFill>
                <a:srgbClr val="FF8700"/>
              </a:solidFill>
            </a:endParaRPr>
          </a:p>
        </p:txBody>
      </p:sp>
      <p:sp>
        <p:nvSpPr>
          <p:cNvPr id="121" name="Shape 121"/>
          <p:cNvSpPr txBox="1">
            <a:spLocks noGrp="1"/>
          </p:cNvSpPr>
          <p:nvPr>
            <p:ph type="sldNum" idx="12"/>
          </p:nvPr>
        </p:nvSpPr>
        <p:spPr>
          <a:xfrm>
            <a:off x="0" y="0"/>
            <a:ext cx="594900" cy="7317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a:t>
            </a:fld>
            <a:endParaRPr lang="en"/>
          </a:p>
        </p:txBody>
      </p:sp>
      <p:sp>
        <p:nvSpPr>
          <p:cNvPr id="5" name="Shape 245">
            <a:extLst>
              <a:ext uri="{FF2B5EF4-FFF2-40B4-BE49-F238E27FC236}">
                <a16:creationId xmlns:a16="http://schemas.microsoft.com/office/drawing/2014/main" id="{EAF1DE7D-78AA-4C4E-9922-27AC739262BB}"/>
              </a:ext>
            </a:extLst>
          </p:cNvPr>
          <p:cNvSpPr/>
          <p:nvPr/>
        </p:nvSpPr>
        <p:spPr>
          <a:xfrm>
            <a:off x="242047" y="2053698"/>
            <a:ext cx="1670275" cy="790356"/>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a:spcBef>
                <a:spcPts val="0"/>
              </a:spcBef>
              <a:buNone/>
            </a:pPr>
            <a:endParaRPr lang="en" sz="1100" dirty="0">
              <a:solidFill>
                <a:schemeClr val="bg1"/>
              </a:solidFill>
              <a:latin typeface="Dosis" panose="020B0604020202020204" charset="0"/>
              <a:ea typeface="Roboto" panose="020B0604020202020204" charset="0"/>
              <a:cs typeface="DokChampa" panose="020B0604020202020204" pitchFamily="34" charset="-34"/>
              <a:sym typeface="Roboto"/>
            </a:endParaRPr>
          </a:p>
        </p:txBody>
      </p:sp>
      <p:sp>
        <p:nvSpPr>
          <p:cNvPr id="6" name="Shape 247">
            <a:extLst>
              <a:ext uri="{FF2B5EF4-FFF2-40B4-BE49-F238E27FC236}">
                <a16:creationId xmlns:a16="http://schemas.microsoft.com/office/drawing/2014/main" id="{82D8FA89-24F8-4E0A-984A-1494F7FCA8B5}"/>
              </a:ext>
            </a:extLst>
          </p:cNvPr>
          <p:cNvSpPr/>
          <p:nvPr/>
        </p:nvSpPr>
        <p:spPr>
          <a:xfrm>
            <a:off x="2073710" y="2061366"/>
            <a:ext cx="1609753" cy="790356"/>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rtl="0">
              <a:spcBef>
                <a:spcPts val="0"/>
              </a:spcBef>
              <a:buNone/>
            </a:pPr>
            <a:endParaRPr lang="en" dirty="0">
              <a:solidFill>
                <a:schemeClr val="bg1"/>
              </a:solidFill>
              <a:latin typeface="Dosis" panose="020B0604020202020204" charset="0"/>
              <a:ea typeface="Roboto"/>
              <a:cs typeface="Roboto"/>
              <a:sym typeface="Roboto"/>
            </a:endParaRPr>
          </a:p>
        </p:txBody>
      </p:sp>
      <p:sp>
        <p:nvSpPr>
          <p:cNvPr id="7" name="Shape 248">
            <a:extLst>
              <a:ext uri="{FF2B5EF4-FFF2-40B4-BE49-F238E27FC236}">
                <a16:creationId xmlns:a16="http://schemas.microsoft.com/office/drawing/2014/main" id="{F52C6847-E2AF-401A-9839-AE65554C34C1}"/>
              </a:ext>
            </a:extLst>
          </p:cNvPr>
          <p:cNvSpPr/>
          <p:nvPr/>
        </p:nvSpPr>
        <p:spPr>
          <a:xfrm>
            <a:off x="3863194" y="2053698"/>
            <a:ext cx="1609753" cy="790356"/>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rtl="0">
              <a:spcBef>
                <a:spcPts val="0"/>
              </a:spcBef>
              <a:buNone/>
            </a:pPr>
            <a:endParaRPr lang="en" sz="1800" dirty="0">
              <a:solidFill>
                <a:schemeClr val="bg1"/>
              </a:solidFill>
              <a:latin typeface="Dosis" panose="020B0604020202020204" charset="0"/>
              <a:ea typeface="Roboto"/>
              <a:cs typeface="Roboto"/>
              <a:sym typeface="Roboto"/>
            </a:endParaRPr>
          </a:p>
        </p:txBody>
      </p:sp>
      <p:sp>
        <p:nvSpPr>
          <p:cNvPr id="8" name="Shape 247">
            <a:extLst>
              <a:ext uri="{FF2B5EF4-FFF2-40B4-BE49-F238E27FC236}">
                <a16:creationId xmlns:a16="http://schemas.microsoft.com/office/drawing/2014/main" id="{5286E4EF-F64F-406F-A64E-E07DBE2CE64F}"/>
              </a:ext>
            </a:extLst>
          </p:cNvPr>
          <p:cNvSpPr/>
          <p:nvPr/>
        </p:nvSpPr>
        <p:spPr>
          <a:xfrm>
            <a:off x="5686660" y="2053698"/>
            <a:ext cx="1670275" cy="790356"/>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rtl="0">
              <a:spcBef>
                <a:spcPts val="0"/>
              </a:spcBef>
              <a:buNone/>
            </a:pPr>
            <a:endParaRPr lang="en" sz="1800" dirty="0">
              <a:solidFill>
                <a:schemeClr val="bg1"/>
              </a:solidFill>
              <a:latin typeface="Roboto"/>
              <a:ea typeface="Roboto"/>
              <a:cs typeface="Roboto"/>
              <a:sym typeface="Roboto"/>
            </a:endParaRPr>
          </a:p>
        </p:txBody>
      </p:sp>
      <p:sp>
        <p:nvSpPr>
          <p:cNvPr id="9" name="Shape 248">
            <a:extLst>
              <a:ext uri="{FF2B5EF4-FFF2-40B4-BE49-F238E27FC236}">
                <a16:creationId xmlns:a16="http://schemas.microsoft.com/office/drawing/2014/main" id="{80CAD2BD-ECAF-4195-B316-314B3614FE2A}"/>
              </a:ext>
            </a:extLst>
          </p:cNvPr>
          <p:cNvSpPr/>
          <p:nvPr/>
        </p:nvSpPr>
        <p:spPr>
          <a:xfrm>
            <a:off x="7531575" y="2053698"/>
            <a:ext cx="1609753" cy="790356"/>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a:endParaRPr lang="en" dirty="0">
              <a:solidFill>
                <a:schemeClr val="bg1"/>
              </a:solidFill>
              <a:latin typeface="Roboto"/>
              <a:ea typeface="Roboto"/>
              <a:cs typeface="Roboto"/>
              <a:sym typeface="Roboto"/>
            </a:endParaRPr>
          </a:p>
        </p:txBody>
      </p:sp>
      <p:grpSp>
        <p:nvGrpSpPr>
          <p:cNvPr id="21" name="Shape 361">
            <a:extLst>
              <a:ext uri="{FF2B5EF4-FFF2-40B4-BE49-F238E27FC236}">
                <a16:creationId xmlns:a16="http://schemas.microsoft.com/office/drawing/2014/main" id="{131FF6B9-AB6A-4F25-AB7A-ECC6B46A8831}"/>
              </a:ext>
            </a:extLst>
          </p:cNvPr>
          <p:cNvGrpSpPr/>
          <p:nvPr/>
        </p:nvGrpSpPr>
        <p:grpSpPr>
          <a:xfrm>
            <a:off x="905743" y="2239812"/>
            <a:ext cx="342881" cy="418127"/>
            <a:chOff x="596350" y="929175"/>
            <a:chExt cx="407950" cy="497475"/>
          </a:xfrm>
        </p:grpSpPr>
        <p:sp>
          <p:nvSpPr>
            <p:cNvPr id="22" name="Shape 362">
              <a:extLst>
                <a:ext uri="{FF2B5EF4-FFF2-40B4-BE49-F238E27FC236}">
                  <a16:creationId xmlns:a16="http://schemas.microsoft.com/office/drawing/2014/main" id="{9FEFCDB5-DD6D-4B76-AA81-F5953A6BA6CB}"/>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23" name="Shape 363">
              <a:extLst>
                <a:ext uri="{FF2B5EF4-FFF2-40B4-BE49-F238E27FC236}">
                  <a16:creationId xmlns:a16="http://schemas.microsoft.com/office/drawing/2014/main" id="{7A1A29D6-70E7-49B0-92FF-9FC7B303C684}"/>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24" name="Shape 364">
              <a:extLst>
                <a:ext uri="{FF2B5EF4-FFF2-40B4-BE49-F238E27FC236}">
                  <a16:creationId xmlns:a16="http://schemas.microsoft.com/office/drawing/2014/main" id="{D2843030-02C8-4365-AF71-08DA3B3E46FC}"/>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25" name="Shape 365">
              <a:extLst>
                <a:ext uri="{FF2B5EF4-FFF2-40B4-BE49-F238E27FC236}">
                  <a16:creationId xmlns:a16="http://schemas.microsoft.com/office/drawing/2014/main" id="{A5895EA5-3456-4505-ADD3-187D77D8E295}"/>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26" name="Shape 366">
              <a:extLst>
                <a:ext uri="{FF2B5EF4-FFF2-40B4-BE49-F238E27FC236}">
                  <a16:creationId xmlns:a16="http://schemas.microsoft.com/office/drawing/2014/main" id="{883E20B4-D485-4008-B495-1195E6D31341}"/>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27" name="Shape 367">
              <a:extLst>
                <a:ext uri="{FF2B5EF4-FFF2-40B4-BE49-F238E27FC236}">
                  <a16:creationId xmlns:a16="http://schemas.microsoft.com/office/drawing/2014/main" id="{07D434FB-4C22-4122-AA75-988C593462DF}"/>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28" name="Shape 368">
              <a:extLst>
                <a:ext uri="{FF2B5EF4-FFF2-40B4-BE49-F238E27FC236}">
                  <a16:creationId xmlns:a16="http://schemas.microsoft.com/office/drawing/2014/main" id="{E3E16EA6-ED17-4795-8FF0-5BB4CDC408EA}"/>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bg1"/>
                </a:solidFill>
              </a:endParaRPr>
            </a:p>
          </p:txBody>
        </p:sp>
      </p:grpSp>
      <p:sp>
        <p:nvSpPr>
          <p:cNvPr id="17" name="TextBox 16">
            <a:extLst>
              <a:ext uri="{FF2B5EF4-FFF2-40B4-BE49-F238E27FC236}">
                <a16:creationId xmlns:a16="http://schemas.microsoft.com/office/drawing/2014/main" id="{CE73AF8B-6E0E-419F-92F8-F5F64BBB268E}"/>
              </a:ext>
            </a:extLst>
          </p:cNvPr>
          <p:cNvSpPr txBox="1"/>
          <p:nvPr/>
        </p:nvSpPr>
        <p:spPr>
          <a:xfrm>
            <a:off x="242047" y="2973325"/>
            <a:ext cx="1670275" cy="307777"/>
          </a:xfrm>
          <a:prstGeom prst="rect">
            <a:avLst/>
          </a:prstGeom>
          <a:noFill/>
        </p:spPr>
        <p:txBody>
          <a:bodyPr wrap="square" rtlCol="0">
            <a:spAutoFit/>
          </a:bodyPr>
          <a:lstStyle/>
          <a:p>
            <a:pPr algn="ctr"/>
            <a:r>
              <a:rPr lang="en-IN" dirty="0">
                <a:solidFill>
                  <a:schemeClr val="bg1"/>
                </a:solidFill>
                <a:latin typeface="Dosis" panose="020B0604020202020204" charset="0"/>
                <a:ea typeface="Roboto" panose="020B0604020202020204" charset="0"/>
                <a:cs typeface="DokChampa" panose="020B0604020202020204" pitchFamily="34" charset="-34"/>
                <a:sym typeface="Roboto"/>
              </a:rPr>
              <a:t>OBJECTIVE</a:t>
            </a:r>
            <a:endParaRPr lang="en-IN" dirty="0"/>
          </a:p>
        </p:txBody>
      </p:sp>
      <p:sp>
        <p:nvSpPr>
          <p:cNvPr id="18" name="TextBox 17">
            <a:extLst>
              <a:ext uri="{FF2B5EF4-FFF2-40B4-BE49-F238E27FC236}">
                <a16:creationId xmlns:a16="http://schemas.microsoft.com/office/drawing/2014/main" id="{C4FB39A8-AA9D-446C-A0D5-CF766D3B9DD9}"/>
              </a:ext>
            </a:extLst>
          </p:cNvPr>
          <p:cNvSpPr txBox="1"/>
          <p:nvPr/>
        </p:nvSpPr>
        <p:spPr>
          <a:xfrm>
            <a:off x="2086239" y="2973326"/>
            <a:ext cx="1609753" cy="307777"/>
          </a:xfrm>
          <a:prstGeom prst="rect">
            <a:avLst/>
          </a:prstGeom>
          <a:noFill/>
        </p:spPr>
        <p:txBody>
          <a:bodyPr wrap="square" rtlCol="0">
            <a:spAutoFit/>
          </a:bodyPr>
          <a:lstStyle/>
          <a:p>
            <a:pPr algn="ctr"/>
            <a:r>
              <a:rPr lang="en-IN" dirty="0">
                <a:solidFill>
                  <a:schemeClr val="bg1"/>
                </a:solidFill>
                <a:latin typeface="Dosis" panose="020B0604020202020204" charset="0"/>
                <a:ea typeface="Roboto"/>
                <a:cs typeface="Roboto"/>
                <a:sym typeface="Roboto"/>
              </a:rPr>
              <a:t>DATASET</a:t>
            </a:r>
            <a:endParaRPr lang="en" dirty="0">
              <a:solidFill>
                <a:schemeClr val="bg1"/>
              </a:solidFill>
              <a:latin typeface="Dosis" panose="020B0604020202020204" charset="0"/>
              <a:ea typeface="Roboto"/>
              <a:cs typeface="Roboto"/>
              <a:sym typeface="Roboto"/>
            </a:endParaRPr>
          </a:p>
        </p:txBody>
      </p:sp>
      <p:sp>
        <p:nvSpPr>
          <p:cNvPr id="19" name="TextBox 18">
            <a:extLst>
              <a:ext uri="{FF2B5EF4-FFF2-40B4-BE49-F238E27FC236}">
                <a16:creationId xmlns:a16="http://schemas.microsoft.com/office/drawing/2014/main" id="{706DC0F4-F480-462B-BE38-E1C5882E6047}"/>
              </a:ext>
            </a:extLst>
          </p:cNvPr>
          <p:cNvSpPr txBox="1"/>
          <p:nvPr/>
        </p:nvSpPr>
        <p:spPr>
          <a:xfrm>
            <a:off x="3869909" y="2973326"/>
            <a:ext cx="1609753" cy="307777"/>
          </a:xfrm>
          <a:prstGeom prst="rect">
            <a:avLst/>
          </a:prstGeom>
          <a:noFill/>
        </p:spPr>
        <p:txBody>
          <a:bodyPr wrap="square" rtlCol="0">
            <a:spAutoFit/>
          </a:bodyPr>
          <a:lstStyle/>
          <a:p>
            <a:pPr algn="ctr"/>
            <a:r>
              <a:rPr lang="en-IN" dirty="0">
                <a:solidFill>
                  <a:schemeClr val="bg1"/>
                </a:solidFill>
                <a:latin typeface="Dosis" panose="020B0604020202020204" charset="0"/>
                <a:ea typeface="Roboto"/>
                <a:cs typeface="Roboto"/>
                <a:sym typeface="Roboto"/>
              </a:rPr>
              <a:t>METHODOLOGY</a:t>
            </a:r>
            <a:endParaRPr lang="en-IN" dirty="0"/>
          </a:p>
        </p:txBody>
      </p:sp>
      <p:sp>
        <p:nvSpPr>
          <p:cNvPr id="37" name="TextBox 36">
            <a:extLst>
              <a:ext uri="{FF2B5EF4-FFF2-40B4-BE49-F238E27FC236}">
                <a16:creationId xmlns:a16="http://schemas.microsoft.com/office/drawing/2014/main" id="{0D027A33-1390-4A4E-B0E5-3B18E6DD7FD4}"/>
              </a:ext>
            </a:extLst>
          </p:cNvPr>
          <p:cNvSpPr txBox="1"/>
          <p:nvPr/>
        </p:nvSpPr>
        <p:spPr>
          <a:xfrm>
            <a:off x="5653579" y="2973325"/>
            <a:ext cx="1609753" cy="523220"/>
          </a:xfrm>
          <a:prstGeom prst="rect">
            <a:avLst/>
          </a:prstGeom>
          <a:noFill/>
        </p:spPr>
        <p:txBody>
          <a:bodyPr wrap="square" rtlCol="0">
            <a:spAutoFit/>
          </a:bodyPr>
          <a:lstStyle/>
          <a:p>
            <a:pPr algn="ctr"/>
            <a:r>
              <a:rPr lang="en-IN" dirty="0">
                <a:solidFill>
                  <a:schemeClr val="bg1"/>
                </a:solidFill>
                <a:latin typeface="Dosis" panose="020B0604020202020204" charset="0"/>
                <a:ea typeface="Roboto"/>
                <a:cs typeface="Roboto"/>
                <a:sym typeface="Roboto"/>
              </a:rPr>
              <a:t>TRAINING AND TESTING</a:t>
            </a:r>
            <a:endParaRPr lang="en-IN" dirty="0"/>
          </a:p>
        </p:txBody>
      </p:sp>
      <p:sp>
        <p:nvSpPr>
          <p:cNvPr id="38" name="TextBox 37">
            <a:extLst>
              <a:ext uri="{FF2B5EF4-FFF2-40B4-BE49-F238E27FC236}">
                <a16:creationId xmlns:a16="http://schemas.microsoft.com/office/drawing/2014/main" id="{9BB36442-A509-4643-B2CA-3042A8D71EEC}"/>
              </a:ext>
            </a:extLst>
          </p:cNvPr>
          <p:cNvSpPr txBox="1"/>
          <p:nvPr/>
        </p:nvSpPr>
        <p:spPr>
          <a:xfrm>
            <a:off x="7531575" y="2974095"/>
            <a:ext cx="1612425" cy="523220"/>
          </a:xfrm>
          <a:prstGeom prst="rect">
            <a:avLst/>
          </a:prstGeom>
          <a:noFill/>
        </p:spPr>
        <p:txBody>
          <a:bodyPr wrap="square" rtlCol="0">
            <a:spAutoFit/>
          </a:bodyPr>
          <a:lstStyle/>
          <a:p>
            <a:pPr algn="ctr"/>
            <a:r>
              <a:rPr lang="en-IN" dirty="0">
                <a:solidFill>
                  <a:schemeClr val="bg1"/>
                </a:solidFill>
                <a:latin typeface="Dosis" charset="0"/>
              </a:rPr>
              <a:t> RESULTS AND DISCUSSION</a:t>
            </a:r>
            <a:endParaRPr lang="en" dirty="0">
              <a:solidFill>
                <a:schemeClr val="bg1"/>
              </a:solidFill>
              <a:latin typeface="Roboto"/>
              <a:ea typeface="Roboto"/>
              <a:cs typeface="Roboto"/>
              <a:sym typeface="Roboto"/>
            </a:endParaRPr>
          </a:p>
        </p:txBody>
      </p:sp>
      <p:grpSp>
        <p:nvGrpSpPr>
          <p:cNvPr id="45" name="Shape 421">
            <a:extLst>
              <a:ext uri="{FF2B5EF4-FFF2-40B4-BE49-F238E27FC236}">
                <a16:creationId xmlns:a16="http://schemas.microsoft.com/office/drawing/2014/main" id="{99777994-FEF8-4755-BC4D-491EBBBBF1D6}"/>
              </a:ext>
            </a:extLst>
          </p:cNvPr>
          <p:cNvGrpSpPr/>
          <p:nvPr/>
        </p:nvGrpSpPr>
        <p:grpSpPr>
          <a:xfrm>
            <a:off x="8162548" y="2252083"/>
            <a:ext cx="359271" cy="376691"/>
            <a:chOff x="5961125" y="1623900"/>
            <a:chExt cx="427450" cy="448175"/>
          </a:xfrm>
        </p:grpSpPr>
        <p:sp>
          <p:nvSpPr>
            <p:cNvPr id="46" name="Shape 422">
              <a:extLst>
                <a:ext uri="{FF2B5EF4-FFF2-40B4-BE49-F238E27FC236}">
                  <a16:creationId xmlns:a16="http://schemas.microsoft.com/office/drawing/2014/main" id="{2870ADE6-43F3-4CE3-9BE8-EF848F54D4A5}"/>
                </a:ext>
              </a:extLst>
            </p:cNvPr>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7" name="Shape 423">
              <a:extLst>
                <a:ext uri="{FF2B5EF4-FFF2-40B4-BE49-F238E27FC236}">
                  <a16:creationId xmlns:a16="http://schemas.microsoft.com/office/drawing/2014/main" id="{12B5890C-8C62-447A-9922-5F2E2F462D39}"/>
                </a:ext>
              </a:extLst>
            </p:cNvPr>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8" name="Shape 424">
              <a:extLst>
                <a:ext uri="{FF2B5EF4-FFF2-40B4-BE49-F238E27FC236}">
                  <a16:creationId xmlns:a16="http://schemas.microsoft.com/office/drawing/2014/main" id="{3EBC05A7-A056-4F34-B8C8-397BB42EECB9}"/>
                </a:ext>
              </a:extLst>
            </p:cNvPr>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9" name="Shape 425">
              <a:extLst>
                <a:ext uri="{FF2B5EF4-FFF2-40B4-BE49-F238E27FC236}">
                  <a16:creationId xmlns:a16="http://schemas.microsoft.com/office/drawing/2014/main" id="{0F03D36D-DB1C-412B-BDE3-F7393D7B4F1D}"/>
                </a:ext>
              </a:extLst>
            </p:cNvPr>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 name="Shape 426">
              <a:extLst>
                <a:ext uri="{FF2B5EF4-FFF2-40B4-BE49-F238E27FC236}">
                  <a16:creationId xmlns:a16="http://schemas.microsoft.com/office/drawing/2014/main" id="{4D8EB93F-D8AC-4E76-AC0B-EF4E4E2980AF}"/>
                </a:ext>
              </a:extLst>
            </p:cNvPr>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1" name="Shape 427">
              <a:extLst>
                <a:ext uri="{FF2B5EF4-FFF2-40B4-BE49-F238E27FC236}">
                  <a16:creationId xmlns:a16="http://schemas.microsoft.com/office/drawing/2014/main" id="{BDA32822-0F9A-49FC-9B29-6AA14A944A6E}"/>
                </a:ext>
              </a:extLst>
            </p:cNvPr>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2" name="Shape 428">
              <a:extLst>
                <a:ext uri="{FF2B5EF4-FFF2-40B4-BE49-F238E27FC236}">
                  <a16:creationId xmlns:a16="http://schemas.microsoft.com/office/drawing/2014/main" id="{9BBE6440-3BE7-40E2-9153-D8D3F79CEF8E}"/>
                </a:ext>
              </a:extLst>
            </p:cNvPr>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1026" name="Picture 2" descr="Related image">
            <a:extLst>
              <a:ext uri="{FF2B5EF4-FFF2-40B4-BE49-F238E27FC236}">
                <a16:creationId xmlns:a16="http://schemas.microsoft.com/office/drawing/2014/main" id="{C6CF7138-AE1A-459B-9CB2-FC7DB3E085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7670" y="2236682"/>
            <a:ext cx="444874" cy="392092"/>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Shape 487">
            <a:extLst>
              <a:ext uri="{FF2B5EF4-FFF2-40B4-BE49-F238E27FC236}">
                <a16:creationId xmlns:a16="http://schemas.microsoft.com/office/drawing/2014/main" id="{15C9A21B-67DB-4FF2-815A-DE025024303A}"/>
              </a:ext>
            </a:extLst>
          </p:cNvPr>
          <p:cNvGrpSpPr/>
          <p:nvPr/>
        </p:nvGrpSpPr>
        <p:grpSpPr>
          <a:xfrm>
            <a:off x="4462847" y="2275134"/>
            <a:ext cx="435021" cy="323445"/>
            <a:chOff x="5247525" y="3007275"/>
            <a:chExt cx="517575" cy="384825"/>
          </a:xfrm>
        </p:grpSpPr>
        <p:sp>
          <p:nvSpPr>
            <p:cNvPr id="58" name="Shape 488">
              <a:extLst>
                <a:ext uri="{FF2B5EF4-FFF2-40B4-BE49-F238E27FC236}">
                  <a16:creationId xmlns:a16="http://schemas.microsoft.com/office/drawing/2014/main" id="{43F61B2C-34E7-4D66-880E-0E2A406DFE4D}"/>
                </a:ext>
              </a:extLst>
            </p:cNvPr>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9" name="Shape 489">
              <a:extLst>
                <a:ext uri="{FF2B5EF4-FFF2-40B4-BE49-F238E27FC236}">
                  <a16:creationId xmlns:a16="http://schemas.microsoft.com/office/drawing/2014/main" id="{4C2E9920-BD85-4A4B-BF12-E6B17521215D}"/>
                </a:ext>
              </a:extLst>
            </p:cNvPr>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42" name="Picture 2" descr="Related image">
            <a:extLst>
              <a:ext uri="{FF2B5EF4-FFF2-40B4-BE49-F238E27FC236}">
                <a16:creationId xmlns:a16="http://schemas.microsoft.com/office/drawing/2014/main" id="{C441A6D7-6BFB-4DC1-A604-7A5F4B8944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9360" y="2260498"/>
            <a:ext cx="444874" cy="39209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06576367"/>
      </p:ext>
    </p:extLst>
  </p:cSld>
  <p:clrMapOvr>
    <a:masterClrMapping/>
  </p:clrMapOvr>
  <p:transition advTm="2199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7" grpId="0"/>
      <p:bldP spid="18" grpId="0"/>
      <p:bldP spid="19" grpId="0"/>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3</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2" y="0"/>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OBJECTIVE</a:t>
            </a:r>
            <a:endParaRPr lang="en" sz="4000" dirty="0">
              <a:solidFill>
                <a:srgbClr val="FF8700"/>
              </a:solidFill>
            </a:endParaRPr>
          </a:p>
        </p:txBody>
      </p:sp>
      <p:sp>
        <p:nvSpPr>
          <p:cNvPr id="5" name="Shape 198">
            <a:extLst>
              <a:ext uri="{FF2B5EF4-FFF2-40B4-BE49-F238E27FC236}">
                <a16:creationId xmlns:a16="http://schemas.microsoft.com/office/drawing/2014/main" id="{5A4B6733-DE2B-4967-8EC6-281672D479EE}"/>
              </a:ext>
            </a:extLst>
          </p:cNvPr>
          <p:cNvSpPr/>
          <p:nvPr/>
        </p:nvSpPr>
        <p:spPr>
          <a:xfrm>
            <a:off x="2015733" y="1488000"/>
            <a:ext cx="2412300" cy="2412300"/>
          </a:xfrm>
          <a:prstGeom prst="ellipse">
            <a:avLst/>
          </a:prstGeom>
          <a:gradFill flip="none" rotWithShape="1">
            <a:gsLst>
              <a:gs pos="0">
                <a:srgbClr val="FF8700">
                  <a:shade val="30000"/>
                  <a:satMod val="115000"/>
                </a:srgbClr>
              </a:gs>
              <a:gs pos="50000">
                <a:srgbClr val="FF8700">
                  <a:shade val="67500"/>
                  <a:satMod val="115000"/>
                </a:srgbClr>
              </a:gs>
              <a:gs pos="100000">
                <a:srgbClr val="FF8700">
                  <a:shade val="100000"/>
                  <a:satMod val="115000"/>
                </a:srgbClr>
              </a:gs>
            </a:gsLst>
            <a:lin ang="2700000" scaled="1"/>
            <a:tileRect/>
          </a:gradFill>
          <a:ln>
            <a:noFill/>
          </a:ln>
        </p:spPr>
        <p:txBody>
          <a:bodyPr wrap="square" lIns="91425" tIns="91425" rIns="91425" bIns="91425" anchor="ctr" anchorCtr="0">
            <a:noAutofit/>
          </a:bodyPr>
          <a:lstStyle/>
          <a:p>
            <a:pPr lvl="0" algn="ctr"/>
            <a:r>
              <a:rPr lang="en-IN" sz="1600" dirty="0">
                <a:solidFill>
                  <a:srgbClr val="FFFFFF"/>
                </a:solidFill>
                <a:latin typeface="Dosis" panose="020B0604020202020204" charset="0"/>
                <a:ea typeface="Roboto"/>
                <a:cs typeface="Roboto"/>
                <a:sym typeface="Roboto"/>
              </a:rPr>
              <a:t>TO BUILD A MODEL WHICH WILL PREDICT WHETHER CUSTOMER SHOULD DEFAULT ON A LOAN</a:t>
            </a:r>
            <a:endParaRPr lang="en" sz="1600" dirty="0">
              <a:solidFill>
                <a:srgbClr val="FFFFFF"/>
              </a:solidFill>
              <a:latin typeface="Dosis" panose="020B0604020202020204" charset="0"/>
              <a:ea typeface="Roboto"/>
              <a:cs typeface="Roboto"/>
              <a:sym typeface="Roboto"/>
            </a:endParaRPr>
          </a:p>
        </p:txBody>
      </p:sp>
      <p:sp>
        <p:nvSpPr>
          <p:cNvPr id="7" name="Shape 198">
            <a:extLst>
              <a:ext uri="{FF2B5EF4-FFF2-40B4-BE49-F238E27FC236}">
                <a16:creationId xmlns:a16="http://schemas.microsoft.com/office/drawing/2014/main" id="{453F79E5-90E2-4C60-AFEC-916148A2CF70}"/>
              </a:ext>
            </a:extLst>
          </p:cNvPr>
          <p:cNvSpPr/>
          <p:nvPr/>
        </p:nvSpPr>
        <p:spPr>
          <a:xfrm>
            <a:off x="4597050" y="1488000"/>
            <a:ext cx="2412300" cy="2412300"/>
          </a:xfrm>
          <a:prstGeom prst="ellipse">
            <a:avLst/>
          </a:prstGeom>
          <a:gradFill flip="none" rotWithShape="1">
            <a:gsLst>
              <a:gs pos="0">
                <a:srgbClr val="FF8700">
                  <a:shade val="30000"/>
                  <a:satMod val="115000"/>
                </a:srgbClr>
              </a:gs>
              <a:gs pos="50000">
                <a:srgbClr val="FF8700">
                  <a:shade val="67500"/>
                  <a:satMod val="115000"/>
                </a:srgbClr>
              </a:gs>
              <a:gs pos="100000">
                <a:srgbClr val="FF8700">
                  <a:shade val="100000"/>
                  <a:satMod val="115000"/>
                </a:srgbClr>
              </a:gs>
            </a:gsLst>
            <a:lin ang="2700000" scaled="1"/>
            <a:tileRect/>
          </a:gradFill>
          <a:ln>
            <a:noFill/>
          </a:ln>
        </p:spPr>
        <p:txBody>
          <a:bodyPr wrap="square" lIns="91425" tIns="91425" rIns="91425" bIns="91425" anchor="ctr" anchorCtr="0">
            <a:noAutofit/>
          </a:bodyPr>
          <a:lstStyle/>
          <a:p>
            <a:pPr lvl="0" algn="ctr"/>
            <a:r>
              <a:rPr lang="en" sz="1600" dirty="0">
                <a:solidFill>
                  <a:srgbClr val="FFFFFF"/>
                </a:solidFill>
                <a:latin typeface="Dosis" panose="020B0604020202020204" charset="0"/>
                <a:ea typeface="Roboto"/>
                <a:cs typeface="Roboto"/>
                <a:sym typeface="Roboto"/>
              </a:rPr>
              <a:t>TO REDUCE THE RISK OF THE LENDING CLUB OVER LOAN</a:t>
            </a:r>
          </a:p>
        </p:txBody>
      </p:sp>
    </p:spTree>
    <p:custDataLst>
      <p:tags r:id="rId1"/>
    </p:custDataLst>
    <p:extLst>
      <p:ext uri="{BB962C8B-B14F-4D97-AF65-F5344CB8AC3E}">
        <p14:creationId xmlns:p14="http://schemas.microsoft.com/office/powerpoint/2010/main" val="4070912100"/>
      </p:ext>
    </p:extLst>
  </p:cSld>
  <p:clrMapOvr>
    <a:masterClrMapping/>
  </p:clrMapOvr>
  <p:transition advTm="5960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3171CAC-971F-445B-B572-1C4CB8043993}"/>
              </a:ext>
            </a:extLst>
          </p:cNvPr>
          <p:cNvSpPr>
            <a:spLocks noGrp="1"/>
          </p:cNvSpPr>
          <p:nvPr>
            <p:ph type="sldNum" idx="12"/>
          </p:nvPr>
        </p:nvSpPr>
        <p:spPr/>
        <p:txBody>
          <a:bodyPr/>
          <a:lstStyle/>
          <a:p>
            <a:pPr lvl="0">
              <a:spcBef>
                <a:spcPts val="0"/>
              </a:spcBef>
              <a:buNone/>
            </a:pPr>
            <a:fld id="{00000000-1234-1234-1234-123412341234}" type="slidenum">
              <a:rPr lang="en" smtClean="0"/>
              <a:t>4</a:t>
            </a:fld>
            <a:endParaRPr lang="en"/>
          </a:p>
        </p:txBody>
      </p:sp>
      <p:sp>
        <p:nvSpPr>
          <p:cNvPr id="6" name="Shape 119">
            <a:extLst>
              <a:ext uri="{FF2B5EF4-FFF2-40B4-BE49-F238E27FC236}">
                <a16:creationId xmlns:a16="http://schemas.microsoft.com/office/drawing/2014/main" id="{BB0CAFBD-96EC-49D5-B03E-8D8F6439260F}"/>
              </a:ext>
            </a:extLst>
          </p:cNvPr>
          <p:cNvSpPr txBox="1">
            <a:spLocks/>
          </p:cNvSpPr>
          <p:nvPr/>
        </p:nvSpPr>
        <p:spPr>
          <a:xfrm>
            <a:off x="1158882" y="527"/>
            <a:ext cx="7066430"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latin typeface="Dosis" panose="020B0604020202020204" charset="0"/>
              </a:rPr>
              <a:t>DATASET</a:t>
            </a:r>
            <a:endParaRPr lang="en" sz="4000" dirty="0">
              <a:solidFill>
                <a:srgbClr val="FF8700"/>
              </a:solidFill>
            </a:endParaRPr>
          </a:p>
        </p:txBody>
      </p:sp>
      <p:pic>
        <p:nvPicPr>
          <p:cNvPr id="6146" name="Picture 2" descr="Image result for database png">
            <a:extLst>
              <a:ext uri="{FF2B5EF4-FFF2-40B4-BE49-F238E27FC236}">
                <a16:creationId xmlns:a16="http://schemas.microsoft.com/office/drawing/2014/main" id="{21D150BC-62F0-42E2-855A-B33317E2F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591" y="1047401"/>
            <a:ext cx="1075765" cy="1075765"/>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Shape 3">
            <a:extLst>
              <a:ext uri="{FF2B5EF4-FFF2-40B4-BE49-F238E27FC236}">
                <a16:creationId xmlns:a16="http://schemas.microsoft.com/office/drawing/2014/main" id="{85EE2979-978E-4D39-A357-BBFEF45398DA}"/>
              </a:ext>
            </a:extLst>
          </p:cNvPr>
          <p:cNvSpPr/>
          <p:nvPr/>
        </p:nvSpPr>
        <p:spPr>
          <a:xfrm flipV="1">
            <a:off x="4915229" y="1314871"/>
            <a:ext cx="107576" cy="45719"/>
          </a:xfrm>
          <a:custGeom>
            <a:avLst/>
            <a:gdLst>
              <a:gd name="connsiteX0" fmla="*/ 0 w 215153"/>
              <a:gd name="connsiteY0" fmla="*/ 0 h 0"/>
              <a:gd name="connsiteX1" fmla="*/ 215153 w 215153"/>
              <a:gd name="connsiteY1" fmla="*/ 0 h 0"/>
            </a:gdLst>
            <a:ahLst/>
            <a:cxnLst>
              <a:cxn ang="0">
                <a:pos x="connsiteX0" y="connsiteY0"/>
              </a:cxn>
              <a:cxn ang="0">
                <a:pos x="connsiteX1" y="connsiteY1"/>
              </a:cxn>
            </a:cxnLst>
            <a:rect l="l" t="t" r="r" b="b"/>
            <a:pathLst>
              <a:path w="215153">
                <a:moveTo>
                  <a:pt x="0" y="0"/>
                </a:moveTo>
                <a:lnTo>
                  <a:pt x="215153" y="0"/>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Shape 7">
            <a:extLst>
              <a:ext uri="{FF2B5EF4-FFF2-40B4-BE49-F238E27FC236}">
                <a16:creationId xmlns:a16="http://schemas.microsoft.com/office/drawing/2014/main" id="{21CB7449-C4CD-4EE8-8C1C-3C62C31BD26A}"/>
              </a:ext>
            </a:extLst>
          </p:cNvPr>
          <p:cNvSpPr/>
          <p:nvPr/>
        </p:nvSpPr>
        <p:spPr>
          <a:xfrm>
            <a:off x="4915229" y="1163365"/>
            <a:ext cx="107576" cy="45719"/>
          </a:xfrm>
          <a:custGeom>
            <a:avLst/>
            <a:gdLst>
              <a:gd name="connsiteX0" fmla="*/ 0 w 215153"/>
              <a:gd name="connsiteY0" fmla="*/ 0 h 0"/>
              <a:gd name="connsiteX1" fmla="*/ 215153 w 215153"/>
              <a:gd name="connsiteY1" fmla="*/ 0 h 0"/>
            </a:gdLst>
            <a:ahLst/>
            <a:cxnLst>
              <a:cxn ang="0">
                <a:pos x="connsiteX0" y="connsiteY0"/>
              </a:cxn>
              <a:cxn ang="0">
                <a:pos x="connsiteX1" y="connsiteY1"/>
              </a:cxn>
            </a:cxnLst>
            <a:rect l="l" t="t" r="r" b="b"/>
            <a:pathLst>
              <a:path w="215153">
                <a:moveTo>
                  <a:pt x="0" y="0"/>
                </a:moveTo>
                <a:lnTo>
                  <a:pt x="215153" y="0"/>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E8EF430D-750B-4AA5-9BD6-46FF509752EE}"/>
              </a:ext>
            </a:extLst>
          </p:cNvPr>
          <p:cNvCxnSpPr>
            <a:cxnSpLocks/>
            <a:endCxn id="4" idx="1"/>
          </p:cNvCxnSpPr>
          <p:nvPr/>
        </p:nvCxnSpPr>
        <p:spPr>
          <a:xfrm>
            <a:off x="5022804" y="1163365"/>
            <a:ext cx="1" cy="1972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C688A039-CFEE-482D-B4E3-D5D99B0177E6}"/>
              </a:ext>
            </a:extLst>
          </p:cNvPr>
          <p:cNvSpPr/>
          <p:nvPr/>
        </p:nvSpPr>
        <p:spPr>
          <a:xfrm flipV="1">
            <a:off x="3885665" y="1886692"/>
            <a:ext cx="107576" cy="45719"/>
          </a:xfrm>
          <a:custGeom>
            <a:avLst/>
            <a:gdLst>
              <a:gd name="connsiteX0" fmla="*/ 0 w 215153"/>
              <a:gd name="connsiteY0" fmla="*/ 0 h 0"/>
              <a:gd name="connsiteX1" fmla="*/ 215153 w 215153"/>
              <a:gd name="connsiteY1" fmla="*/ 0 h 0"/>
            </a:gdLst>
            <a:ahLst/>
            <a:cxnLst>
              <a:cxn ang="0">
                <a:pos x="connsiteX0" y="connsiteY0"/>
              </a:cxn>
              <a:cxn ang="0">
                <a:pos x="connsiteX1" y="connsiteY1"/>
              </a:cxn>
            </a:cxnLst>
            <a:rect l="l" t="t" r="r" b="b"/>
            <a:pathLst>
              <a:path w="215153">
                <a:moveTo>
                  <a:pt x="0" y="0"/>
                </a:moveTo>
                <a:lnTo>
                  <a:pt x="215153" y="0"/>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reeform: Shape 12">
            <a:extLst>
              <a:ext uri="{FF2B5EF4-FFF2-40B4-BE49-F238E27FC236}">
                <a16:creationId xmlns:a16="http://schemas.microsoft.com/office/drawing/2014/main" id="{86BE4891-EA48-4D49-803C-882340ADFC44}"/>
              </a:ext>
            </a:extLst>
          </p:cNvPr>
          <p:cNvSpPr/>
          <p:nvPr/>
        </p:nvSpPr>
        <p:spPr>
          <a:xfrm>
            <a:off x="3882762" y="1496575"/>
            <a:ext cx="107576" cy="45719"/>
          </a:xfrm>
          <a:custGeom>
            <a:avLst/>
            <a:gdLst>
              <a:gd name="connsiteX0" fmla="*/ 0 w 215153"/>
              <a:gd name="connsiteY0" fmla="*/ 0 h 0"/>
              <a:gd name="connsiteX1" fmla="*/ 215153 w 215153"/>
              <a:gd name="connsiteY1" fmla="*/ 0 h 0"/>
            </a:gdLst>
            <a:ahLst/>
            <a:cxnLst>
              <a:cxn ang="0">
                <a:pos x="connsiteX0" y="connsiteY0"/>
              </a:cxn>
              <a:cxn ang="0">
                <a:pos x="connsiteX1" y="connsiteY1"/>
              </a:cxn>
            </a:cxnLst>
            <a:rect l="l" t="t" r="r" b="b"/>
            <a:pathLst>
              <a:path w="215153">
                <a:moveTo>
                  <a:pt x="0" y="0"/>
                </a:moveTo>
                <a:lnTo>
                  <a:pt x="215153" y="0"/>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a:extLst>
              <a:ext uri="{FF2B5EF4-FFF2-40B4-BE49-F238E27FC236}">
                <a16:creationId xmlns:a16="http://schemas.microsoft.com/office/drawing/2014/main" id="{EFBE95D6-F2AD-4276-8C8B-83B96BDFD845}"/>
              </a:ext>
            </a:extLst>
          </p:cNvPr>
          <p:cNvCxnSpPr>
            <a:cxnSpLocks/>
          </p:cNvCxnSpPr>
          <p:nvPr/>
        </p:nvCxnSpPr>
        <p:spPr>
          <a:xfrm>
            <a:off x="3882761" y="1496575"/>
            <a:ext cx="2906" cy="44063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028B211-2E26-4DD4-A645-74B1DA8FE83B}"/>
              </a:ext>
            </a:extLst>
          </p:cNvPr>
          <p:cNvSpPr txBox="1"/>
          <p:nvPr/>
        </p:nvSpPr>
        <p:spPr>
          <a:xfrm>
            <a:off x="3882761" y="2049523"/>
            <a:ext cx="1140043" cy="646331"/>
          </a:xfrm>
          <a:prstGeom prst="rect">
            <a:avLst/>
          </a:prstGeom>
          <a:noFill/>
        </p:spPr>
        <p:txBody>
          <a:bodyPr wrap="square" rtlCol="0">
            <a:spAutoFit/>
          </a:bodyPr>
          <a:lstStyle/>
          <a:p>
            <a:pPr algn="ctr"/>
            <a:r>
              <a:rPr lang="en-IN" sz="1200" dirty="0">
                <a:solidFill>
                  <a:schemeClr val="bg1"/>
                </a:solidFill>
                <a:latin typeface="Dosis" panose="020B0604020202020204" charset="0"/>
              </a:rPr>
              <a:t>887,380</a:t>
            </a:r>
          </a:p>
          <a:p>
            <a:pPr algn="ctr"/>
            <a:r>
              <a:rPr lang="en-IN" sz="1200" dirty="0">
                <a:solidFill>
                  <a:schemeClr val="bg1"/>
                </a:solidFill>
                <a:latin typeface="Dosis" panose="020B0604020202020204" charset="0"/>
              </a:rPr>
              <a:t>OBSERVATION &amp; </a:t>
            </a:r>
          </a:p>
        </p:txBody>
      </p:sp>
      <p:sp>
        <p:nvSpPr>
          <p:cNvPr id="19" name="TextBox 18">
            <a:extLst>
              <a:ext uri="{FF2B5EF4-FFF2-40B4-BE49-F238E27FC236}">
                <a16:creationId xmlns:a16="http://schemas.microsoft.com/office/drawing/2014/main" id="{856E7AC6-D4F1-4B3C-B109-19207EFECDEA}"/>
              </a:ext>
            </a:extLst>
          </p:cNvPr>
          <p:cNvSpPr txBox="1"/>
          <p:nvPr/>
        </p:nvSpPr>
        <p:spPr>
          <a:xfrm>
            <a:off x="4999356" y="1108088"/>
            <a:ext cx="2250831" cy="307777"/>
          </a:xfrm>
          <a:prstGeom prst="rect">
            <a:avLst/>
          </a:prstGeom>
          <a:noFill/>
        </p:spPr>
        <p:txBody>
          <a:bodyPr wrap="square" rtlCol="0">
            <a:spAutoFit/>
          </a:bodyPr>
          <a:lstStyle/>
          <a:p>
            <a:r>
              <a:rPr lang="en-IN" dirty="0">
                <a:solidFill>
                  <a:schemeClr val="bg1"/>
                </a:solidFill>
                <a:latin typeface="Dosis" panose="020B0604020202020204" charset="0"/>
              </a:rPr>
              <a:t>20% TESTING SET</a:t>
            </a:r>
          </a:p>
        </p:txBody>
      </p:sp>
      <p:sp>
        <p:nvSpPr>
          <p:cNvPr id="21" name="TextBox 20">
            <a:extLst>
              <a:ext uri="{FF2B5EF4-FFF2-40B4-BE49-F238E27FC236}">
                <a16:creationId xmlns:a16="http://schemas.microsoft.com/office/drawing/2014/main" id="{AA164FFC-7FCE-4EA2-BA1F-97D07E61C0FF}"/>
              </a:ext>
            </a:extLst>
          </p:cNvPr>
          <p:cNvSpPr txBox="1"/>
          <p:nvPr/>
        </p:nvSpPr>
        <p:spPr>
          <a:xfrm>
            <a:off x="2062235" y="1560604"/>
            <a:ext cx="2250831" cy="307777"/>
          </a:xfrm>
          <a:prstGeom prst="rect">
            <a:avLst/>
          </a:prstGeom>
          <a:noFill/>
        </p:spPr>
        <p:txBody>
          <a:bodyPr wrap="square" rtlCol="0">
            <a:spAutoFit/>
          </a:bodyPr>
          <a:lstStyle/>
          <a:p>
            <a:r>
              <a:rPr lang="en-IN" dirty="0">
                <a:solidFill>
                  <a:schemeClr val="bg1"/>
                </a:solidFill>
                <a:latin typeface="Dosis" panose="020B0604020202020204" charset="0"/>
              </a:rPr>
              <a:t>          80% TRAINING SET</a:t>
            </a:r>
          </a:p>
        </p:txBody>
      </p:sp>
      <p:sp>
        <p:nvSpPr>
          <p:cNvPr id="27" name="Rectangle 26">
            <a:extLst>
              <a:ext uri="{FF2B5EF4-FFF2-40B4-BE49-F238E27FC236}">
                <a16:creationId xmlns:a16="http://schemas.microsoft.com/office/drawing/2014/main" id="{D3540AD8-1C28-4909-BD4B-F6D000DBBDB6}"/>
              </a:ext>
            </a:extLst>
          </p:cNvPr>
          <p:cNvSpPr/>
          <p:nvPr/>
        </p:nvSpPr>
        <p:spPr>
          <a:xfrm>
            <a:off x="801836" y="3413222"/>
            <a:ext cx="1125416" cy="267182"/>
          </a:xfrm>
          <a:prstGeom prst="rect">
            <a:avLst/>
          </a:prstGeom>
          <a:solidFill>
            <a:srgbClr val="FF8700"/>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err="1">
                <a:solidFill>
                  <a:schemeClr val="bg1"/>
                </a:solidFill>
                <a:latin typeface="Dosis" panose="020B0604020202020204" charset="0"/>
              </a:rPr>
              <a:t>loan_amount</a:t>
            </a:r>
            <a:endParaRPr lang="en-IN" dirty="0">
              <a:solidFill>
                <a:schemeClr val="bg1"/>
              </a:solidFill>
              <a:latin typeface="Dosis" panose="020B0604020202020204" charset="0"/>
            </a:endParaRPr>
          </a:p>
        </p:txBody>
      </p:sp>
      <p:sp>
        <p:nvSpPr>
          <p:cNvPr id="28" name="Rectangle 27">
            <a:extLst>
              <a:ext uri="{FF2B5EF4-FFF2-40B4-BE49-F238E27FC236}">
                <a16:creationId xmlns:a16="http://schemas.microsoft.com/office/drawing/2014/main" id="{83E5AF56-2BBF-49D2-9D1D-F0A61E06F6E4}"/>
              </a:ext>
            </a:extLst>
          </p:cNvPr>
          <p:cNvSpPr/>
          <p:nvPr/>
        </p:nvSpPr>
        <p:spPr>
          <a:xfrm>
            <a:off x="3103595" y="3413222"/>
            <a:ext cx="1004226" cy="267182"/>
          </a:xfrm>
          <a:prstGeom prst="rect">
            <a:avLst/>
          </a:prstGeom>
          <a:solidFill>
            <a:srgbClr val="FF8700"/>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err="1">
                <a:solidFill>
                  <a:schemeClr val="bg1"/>
                </a:solidFill>
                <a:latin typeface="Dosis" panose="020B0604020202020204" charset="0"/>
              </a:rPr>
              <a:t>Int_rate</a:t>
            </a:r>
            <a:r>
              <a:rPr lang="en-IN" dirty="0">
                <a:solidFill>
                  <a:schemeClr val="bg1"/>
                </a:solidFill>
                <a:latin typeface="Dosis" panose="020B0604020202020204" charset="0"/>
              </a:rPr>
              <a:t> </a:t>
            </a:r>
          </a:p>
        </p:txBody>
      </p:sp>
      <p:sp>
        <p:nvSpPr>
          <p:cNvPr id="29" name="Rectangle 28">
            <a:extLst>
              <a:ext uri="{FF2B5EF4-FFF2-40B4-BE49-F238E27FC236}">
                <a16:creationId xmlns:a16="http://schemas.microsoft.com/office/drawing/2014/main" id="{7B4D5846-6495-4455-8AA5-4A8979AA4EFB}"/>
              </a:ext>
            </a:extLst>
          </p:cNvPr>
          <p:cNvSpPr/>
          <p:nvPr/>
        </p:nvSpPr>
        <p:spPr>
          <a:xfrm>
            <a:off x="2008583" y="3413222"/>
            <a:ext cx="1004226" cy="267182"/>
          </a:xfrm>
          <a:prstGeom prst="rect">
            <a:avLst/>
          </a:prstGeom>
          <a:solidFill>
            <a:srgbClr val="FF8700"/>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bg1"/>
                </a:solidFill>
                <a:latin typeface="Dosis" panose="020B0604020202020204" charset="0"/>
              </a:rPr>
              <a:t> </a:t>
            </a:r>
            <a:r>
              <a:rPr lang="en-IN" dirty="0" err="1">
                <a:solidFill>
                  <a:schemeClr val="bg1"/>
                </a:solidFill>
                <a:latin typeface="Dosis" panose="020B0604020202020204" charset="0"/>
              </a:rPr>
              <a:t>installment</a:t>
            </a:r>
            <a:endParaRPr lang="en-IN" dirty="0">
              <a:solidFill>
                <a:schemeClr val="bg1"/>
              </a:solidFill>
              <a:latin typeface="Dosis" panose="020B0604020202020204" charset="0"/>
            </a:endParaRPr>
          </a:p>
        </p:txBody>
      </p:sp>
      <p:sp>
        <p:nvSpPr>
          <p:cNvPr id="30" name="Rectangle 29">
            <a:extLst>
              <a:ext uri="{FF2B5EF4-FFF2-40B4-BE49-F238E27FC236}">
                <a16:creationId xmlns:a16="http://schemas.microsoft.com/office/drawing/2014/main" id="{57D4ED14-9486-475B-BCEB-9B5D4F13664F}"/>
              </a:ext>
            </a:extLst>
          </p:cNvPr>
          <p:cNvSpPr/>
          <p:nvPr/>
        </p:nvSpPr>
        <p:spPr>
          <a:xfrm>
            <a:off x="2008583" y="4055379"/>
            <a:ext cx="1004226" cy="267182"/>
          </a:xfrm>
          <a:prstGeom prst="rect">
            <a:avLst/>
          </a:prstGeom>
          <a:solidFill>
            <a:srgbClr val="FF8700"/>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bg1"/>
                </a:solidFill>
                <a:latin typeface="Dosis" panose="020B0604020202020204" charset="0"/>
              </a:rPr>
              <a:t>purpose</a:t>
            </a:r>
            <a:endParaRPr lang="en-IN" sz="900" dirty="0">
              <a:solidFill>
                <a:schemeClr val="bg1"/>
              </a:solidFill>
              <a:latin typeface="Dosis" panose="020B0604020202020204" charset="0"/>
            </a:endParaRPr>
          </a:p>
        </p:txBody>
      </p:sp>
      <p:sp>
        <p:nvSpPr>
          <p:cNvPr id="31" name="Rectangle 30">
            <a:extLst>
              <a:ext uri="{FF2B5EF4-FFF2-40B4-BE49-F238E27FC236}">
                <a16:creationId xmlns:a16="http://schemas.microsoft.com/office/drawing/2014/main" id="{8DA10CC4-28E6-4394-96D8-006FEE86900F}"/>
              </a:ext>
            </a:extLst>
          </p:cNvPr>
          <p:cNvSpPr/>
          <p:nvPr/>
        </p:nvSpPr>
        <p:spPr>
          <a:xfrm>
            <a:off x="801836" y="4055379"/>
            <a:ext cx="1125416" cy="267182"/>
          </a:xfrm>
          <a:prstGeom prst="rect">
            <a:avLst/>
          </a:prstGeom>
          <a:solidFill>
            <a:srgbClr val="FF8700"/>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err="1">
                <a:solidFill>
                  <a:schemeClr val="bg1"/>
                </a:solidFill>
                <a:latin typeface="Dosis" panose="020B0604020202020204" charset="0"/>
              </a:rPr>
              <a:t>emp_title</a:t>
            </a:r>
            <a:r>
              <a:rPr lang="en-IN" dirty="0">
                <a:solidFill>
                  <a:schemeClr val="bg1"/>
                </a:solidFill>
                <a:latin typeface="Dosis" panose="020B0604020202020204" charset="0"/>
              </a:rPr>
              <a:t>  </a:t>
            </a:r>
          </a:p>
        </p:txBody>
      </p:sp>
      <p:sp>
        <p:nvSpPr>
          <p:cNvPr id="32" name="TextBox 31">
            <a:extLst>
              <a:ext uri="{FF2B5EF4-FFF2-40B4-BE49-F238E27FC236}">
                <a16:creationId xmlns:a16="http://schemas.microsoft.com/office/drawing/2014/main" id="{5B65F292-9886-450B-A9CA-6F7742A88122}"/>
              </a:ext>
            </a:extLst>
          </p:cNvPr>
          <p:cNvSpPr txBox="1"/>
          <p:nvPr/>
        </p:nvSpPr>
        <p:spPr>
          <a:xfrm>
            <a:off x="3923591" y="2601986"/>
            <a:ext cx="2250831" cy="276999"/>
          </a:xfrm>
          <a:prstGeom prst="rect">
            <a:avLst/>
          </a:prstGeom>
          <a:noFill/>
        </p:spPr>
        <p:txBody>
          <a:bodyPr wrap="square" rtlCol="0">
            <a:spAutoFit/>
          </a:bodyPr>
          <a:lstStyle/>
          <a:p>
            <a:r>
              <a:rPr lang="en-IN" sz="1200" dirty="0">
                <a:solidFill>
                  <a:schemeClr val="bg1"/>
                </a:solidFill>
                <a:latin typeface="Dosis" panose="020B0604020202020204" charset="0"/>
              </a:rPr>
              <a:t> 74 VARIABLES</a:t>
            </a:r>
          </a:p>
        </p:txBody>
      </p:sp>
      <p:sp>
        <p:nvSpPr>
          <p:cNvPr id="33" name="Rectangle 32">
            <a:extLst>
              <a:ext uri="{FF2B5EF4-FFF2-40B4-BE49-F238E27FC236}">
                <a16:creationId xmlns:a16="http://schemas.microsoft.com/office/drawing/2014/main" id="{4CAFFAD8-25C0-41BC-9498-79264BF463BA}"/>
              </a:ext>
            </a:extLst>
          </p:cNvPr>
          <p:cNvSpPr/>
          <p:nvPr/>
        </p:nvSpPr>
        <p:spPr>
          <a:xfrm>
            <a:off x="3094140" y="4055379"/>
            <a:ext cx="1004226" cy="267182"/>
          </a:xfrm>
          <a:prstGeom prst="rect">
            <a:avLst/>
          </a:prstGeom>
          <a:solidFill>
            <a:srgbClr val="FF8700"/>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err="1">
                <a:solidFill>
                  <a:schemeClr val="bg1"/>
                </a:solidFill>
                <a:latin typeface="Dosis" panose="020B0604020202020204" charset="0"/>
              </a:rPr>
              <a:t>loan_status</a:t>
            </a:r>
            <a:r>
              <a:rPr lang="en-IN" dirty="0">
                <a:solidFill>
                  <a:schemeClr val="bg1"/>
                </a:solidFill>
                <a:latin typeface="Dosis" panose="020B0604020202020204" charset="0"/>
              </a:rPr>
              <a:t>  </a:t>
            </a:r>
          </a:p>
        </p:txBody>
      </p:sp>
      <p:sp>
        <p:nvSpPr>
          <p:cNvPr id="34" name="Rectangle 33">
            <a:extLst>
              <a:ext uri="{FF2B5EF4-FFF2-40B4-BE49-F238E27FC236}">
                <a16:creationId xmlns:a16="http://schemas.microsoft.com/office/drawing/2014/main" id="{BFE03CEB-40F5-4904-924D-CCD1D9A0CEA1}"/>
              </a:ext>
            </a:extLst>
          </p:cNvPr>
          <p:cNvSpPr/>
          <p:nvPr/>
        </p:nvSpPr>
        <p:spPr>
          <a:xfrm>
            <a:off x="4198607" y="3413222"/>
            <a:ext cx="1004226" cy="267182"/>
          </a:xfrm>
          <a:prstGeom prst="rect">
            <a:avLst/>
          </a:prstGeom>
          <a:solidFill>
            <a:srgbClr val="FF8700"/>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100" dirty="0" err="1">
                <a:solidFill>
                  <a:schemeClr val="bg1"/>
                </a:solidFill>
                <a:latin typeface="Dosis" panose="020B0604020202020204" charset="0"/>
              </a:rPr>
              <a:t>annual_income</a:t>
            </a:r>
            <a:endParaRPr lang="en-IN" sz="1100" dirty="0">
              <a:solidFill>
                <a:schemeClr val="bg1"/>
              </a:solidFill>
              <a:latin typeface="Dosis" panose="020B0604020202020204" charset="0"/>
            </a:endParaRPr>
          </a:p>
        </p:txBody>
      </p:sp>
      <p:sp>
        <p:nvSpPr>
          <p:cNvPr id="35" name="TextBox 34">
            <a:extLst>
              <a:ext uri="{FF2B5EF4-FFF2-40B4-BE49-F238E27FC236}">
                <a16:creationId xmlns:a16="http://schemas.microsoft.com/office/drawing/2014/main" id="{8B681BF3-FC30-4A71-BE5E-5020C1F367F6}"/>
              </a:ext>
            </a:extLst>
          </p:cNvPr>
          <p:cNvSpPr txBox="1"/>
          <p:nvPr/>
        </p:nvSpPr>
        <p:spPr>
          <a:xfrm>
            <a:off x="706391" y="3132548"/>
            <a:ext cx="2250831" cy="276999"/>
          </a:xfrm>
          <a:prstGeom prst="rect">
            <a:avLst/>
          </a:prstGeom>
          <a:noFill/>
        </p:spPr>
        <p:txBody>
          <a:bodyPr wrap="square" rtlCol="0">
            <a:spAutoFit/>
          </a:bodyPr>
          <a:lstStyle/>
          <a:p>
            <a:r>
              <a:rPr lang="en-IN" sz="1200" dirty="0">
                <a:solidFill>
                  <a:schemeClr val="bg1"/>
                </a:solidFill>
                <a:latin typeface="Dosis" panose="020B0604020202020204" charset="0"/>
              </a:rPr>
              <a:t> NUMERICAL VARIABLES</a:t>
            </a:r>
          </a:p>
        </p:txBody>
      </p:sp>
      <p:sp>
        <p:nvSpPr>
          <p:cNvPr id="36" name="Rectangle 35">
            <a:extLst>
              <a:ext uri="{FF2B5EF4-FFF2-40B4-BE49-F238E27FC236}">
                <a16:creationId xmlns:a16="http://schemas.microsoft.com/office/drawing/2014/main" id="{6BF4B92D-C917-4F28-9281-71BF2EBFF066}"/>
              </a:ext>
            </a:extLst>
          </p:cNvPr>
          <p:cNvSpPr/>
          <p:nvPr/>
        </p:nvSpPr>
        <p:spPr>
          <a:xfrm>
            <a:off x="5293619" y="3409547"/>
            <a:ext cx="1004226" cy="267182"/>
          </a:xfrm>
          <a:prstGeom prst="rect">
            <a:avLst/>
          </a:prstGeom>
          <a:solidFill>
            <a:srgbClr val="FF8700"/>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err="1">
                <a:solidFill>
                  <a:schemeClr val="bg1"/>
                </a:solidFill>
                <a:latin typeface="Dosis" panose="020B0604020202020204" charset="0"/>
              </a:rPr>
              <a:t>dti</a:t>
            </a:r>
            <a:endParaRPr lang="en-IN" sz="1200" dirty="0">
              <a:solidFill>
                <a:schemeClr val="bg1"/>
              </a:solidFill>
              <a:latin typeface="Dosis" panose="020B0604020202020204" charset="0"/>
            </a:endParaRPr>
          </a:p>
        </p:txBody>
      </p:sp>
      <p:sp>
        <p:nvSpPr>
          <p:cNvPr id="37" name="Rectangle 36">
            <a:extLst>
              <a:ext uri="{FF2B5EF4-FFF2-40B4-BE49-F238E27FC236}">
                <a16:creationId xmlns:a16="http://schemas.microsoft.com/office/drawing/2014/main" id="{EB7CCE6A-F03C-419D-8B85-72AA2CC96045}"/>
              </a:ext>
            </a:extLst>
          </p:cNvPr>
          <p:cNvSpPr/>
          <p:nvPr/>
        </p:nvSpPr>
        <p:spPr>
          <a:xfrm>
            <a:off x="6379176" y="3409547"/>
            <a:ext cx="1004226" cy="267182"/>
          </a:xfrm>
          <a:prstGeom prst="rect">
            <a:avLst/>
          </a:prstGeom>
          <a:solidFill>
            <a:srgbClr val="FF8700"/>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err="1">
                <a:solidFill>
                  <a:schemeClr val="bg1"/>
                </a:solidFill>
                <a:latin typeface="Dosis" panose="020B0604020202020204" charset="0"/>
              </a:rPr>
              <a:t>emp_length</a:t>
            </a:r>
            <a:r>
              <a:rPr lang="en-IN" sz="1200" dirty="0">
                <a:solidFill>
                  <a:schemeClr val="bg1"/>
                </a:solidFill>
                <a:latin typeface="Dosis" panose="020B0604020202020204" charset="0"/>
              </a:rPr>
              <a:t>  </a:t>
            </a:r>
          </a:p>
        </p:txBody>
      </p:sp>
      <p:sp>
        <p:nvSpPr>
          <p:cNvPr id="40" name="Rectangle 39">
            <a:extLst>
              <a:ext uri="{FF2B5EF4-FFF2-40B4-BE49-F238E27FC236}">
                <a16:creationId xmlns:a16="http://schemas.microsoft.com/office/drawing/2014/main" id="{D3F7F4E6-FFC3-48D9-A0B0-ED1C6AA246AE}"/>
              </a:ext>
            </a:extLst>
          </p:cNvPr>
          <p:cNvSpPr/>
          <p:nvPr/>
        </p:nvSpPr>
        <p:spPr>
          <a:xfrm>
            <a:off x="4179697" y="4055379"/>
            <a:ext cx="1004226" cy="267182"/>
          </a:xfrm>
          <a:prstGeom prst="rect">
            <a:avLst/>
          </a:prstGeom>
          <a:solidFill>
            <a:srgbClr val="FF8700"/>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err="1">
                <a:solidFill>
                  <a:schemeClr val="bg1"/>
                </a:solidFill>
                <a:latin typeface="Dosis" panose="020B0604020202020204" charset="0"/>
              </a:rPr>
              <a:t>ver_status</a:t>
            </a:r>
            <a:endParaRPr lang="en-IN" sz="900" dirty="0">
              <a:solidFill>
                <a:schemeClr val="bg1"/>
              </a:solidFill>
              <a:latin typeface="Dosis" panose="020B0604020202020204" charset="0"/>
            </a:endParaRPr>
          </a:p>
        </p:txBody>
      </p:sp>
      <p:sp>
        <p:nvSpPr>
          <p:cNvPr id="41" name="Rectangle 40">
            <a:extLst>
              <a:ext uri="{FF2B5EF4-FFF2-40B4-BE49-F238E27FC236}">
                <a16:creationId xmlns:a16="http://schemas.microsoft.com/office/drawing/2014/main" id="{C59357F5-9797-4E3D-9E1F-C82C92FA169F}"/>
              </a:ext>
            </a:extLst>
          </p:cNvPr>
          <p:cNvSpPr/>
          <p:nvPr/>
        </p:nvSpPr>
        <p:spPr>
          <a:xfrm>
            <a:off x="5265254" y="4055379"/>
            <a:ext cx="1004226" cy="267182"/>
          </a:xfrm>
          <a:prstGeom prst="rect">
            <a:avLst/>
          </a:prstGeom>
          <a:solidFill>
            <a:srgbClr val="FF8700"/>
          </a:solidFill>
          <a:ln>
            <a:noFill/>
          </a:ln>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solidFill>
                  <a:schemeClr val="bg1"/>
                </a:solidFill>
                <a:latin typeface="Dosis" panose="020B0604020202020204" charset="0"/>
              </a:rPr>
              <a:t>term  </a:t>
            </a:r>
          </a:p>
        </p:txBody>
      </p:sp>
      <p:sp>
        <p:nvSpPr>
          <p:cNvPr id="42" name="TextBox 41">
            <a:extLst>
              <a:ext uri="{FF2B5EF4-FFF2-40B4-BE49-F238E27FC236}">
                <a16:creationId xmlns:a16="http://schemas.microsoft.com/office/drawing/2014/main" id="{99983E25-4A5B-4554-9BD8-D59199F62C14}"/>
              </a:ext>
            </a:extLst>
          </p:cNvPr>
          <p:cNvSpPr txBox="1"/>
          <p:nvPr/>
        </p:nvSpPr>
        <p:spPr>
          <a:xfrm>
            <a:off x="706390" y="3778380"/>
            <a:ext cx="2250831" cy="276999"/>
          </a:xfrm>
          <a:prstGeom prst="rect">
            <a:avLst/>
          </a:prstGeom>
          <a:noFill/>
        </p:spPr>
        <p:txBody>
          <a:bodyPr wrap="square" rtlCol="0">
            <a:spAutoFit/>
          </a:bodyPr>
          <a:lstStyle/>
          <a:p>
            <a:r>
              <a:rPr lang="en-IN" sz="1200" dirty="0">
                <a:solidFill>
                  <a:schemeClr val="bg1"/>
                </a:solidFill>
                <a:latin typeface="Dosis" panose="020B0604020202020204" charset="0"/>
              </a:rPr>
              <a:t> CATEGORICAL VARIABLES</a:t>
            </a:r>
          </a:p>
        </p:txBody>
      </p:sp>
    </p:spTree>
    <p:custDataLst>
      <p:tags r:id="rId1"/>
    </p:custDataLst>
    <p:extLst>
      <p:ext uri="{BB962C8B-B14F-4D97-AF65-F5344CB8AC3E}">
        <p14:creationId xmlns:p14="http://schemas.microsoft.com/office/powerpoint/2010/main" val="1570272549"/>
      </p:ext>
    </p:extLst>
  </p:cSld>
  <p:clrMapOvr>
    <a:masterClrMapping/>
  </p:clrMapOvr>
  <p:transition advTm="40182">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5</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2" y="0"/>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METHODOLOGY</a:t>
            </a:r>
            <a:endParaRPr lang="en" sz="4000" dirty="0">
              <a:solidFill>
                <a:srgbClr val="FF8700"/>
              </a:solidFill>
            </a:endParaRPr>
          </a:p>
        </p:txBody>
      </p:sp>
      <p:sp>
        <p:nvSpPr>
          <p:cNvPr id="4" name="Shape 245">
            <a:extLst>
              <a:ext uri="{FF2B5EF4-FFF2-40B4-BE49-F238E27FC236}">
                <a16:creationId xmlns:a16="http://schemas.microsoft.com/office/drawing/2014/main" id="{0966E8F7-37F5-4468-97E5-53BD3CA8D8D7}"/>
              </a:ext>
            </a:extLst>
          </p:cNvPr>
          <p:cNvSpPr/>
          <p:nvPr/>
        </p:nvSpPr>
        <p:spPr>
          <a:xfrm>
            <a:off x="1776970" y="2161698"/>
            <a:ext cx="1912322" cy="800599"/>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a:spcBef>
                <a:spcPts val="0"/>
              </a:spcBef>
              <a:buNone/>
            </a:pPr>
            <a:endParaRPr lang="en" sz="1100" dirty="0">
              <a:solidFill>
                <a:schemeClr val="bg1"/>
              </a:solidFill>
              <a:latin typeface="Dosis" panose="020B0604020202020204" charset="0"/>
              <a:ea typeface="Roboto" panose="020B0604020202020204" charset="0"/>
              <a:cs typeface="DokChampa" panose="020B0604020202020204" pitchFamily="34" charset="-34"/>
              <a:sym typeface="Roboto"/>
            </a:endParaRPr>
          </a:p>
        </p:txBody>
      </p:sp>
      <p:sp>
        <p:nvSpPr>
          <p:cNvPr id="5" name="Text Placeholder 2">
            <a:extLst>
              <a:ext uri="{FF2B5EF4-FFF2-40B4-BE49-F238E27FC236}">
                <a16:creationId xmlns:a16="http://schemas.microsoft.com/office/drawing/2014/main" id="{B9F32D1C-1C76-4051-AD51-6EBFFD389F34}"/>
              </a:ext>
            </a:extLst>
          </p:cNvPr>
          <p:cNvSpPr txBox="1">
            <a:spLocks/>
          </p:cNvSpPr>
          <p:nvPr/>
        </p:nvSpPr>
        <p:spPr>
          <a:xfrm>
            <a:off x="594900" y="1013599"/>
            <a:ext cx="8549100" cy="7903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8700"/>
              </a:buClr>
              <a:buSzPct val="100000"/>
              <a:buFont typeface="Roboto"/>
              <a:buChar char="▸"/>
              <a:defRPr sz="3000" b="0" i="0" u="none" strike="noStrike" cap="none">
                <a:solidFill>
                  <a:srgbClr val="222222"/>
                </a:solidFill>
                <a:latin typeface="Roboto"/>
                <a:ea typeface="Roboto"/>
                <a:cs typeface="Roboto"/>
                <a:sym typeface="Roboto"/>
              </a:defRPr>
            </a:lvl1pPr>
            <a:lvl2pPr marR="0" lvl="1"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2pPr>
            <a:lvl3pPr marR="0" lvl="2"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3pPr>
            <a:lvl4pPr marR="0" lvl="3"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4pPr>
            <a:lvl5pPr marR="0" lvl="4"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5pPr>
            <a:lvl6pPr marR="0" lvl="5"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6pPr>
            <a:lvl7pPr marR="0" lvl="6"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7pPr>
            <a:lvl8pPr marR="0" lvl="7"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8pPr>
            <a:lvl9pPr marR="0" lvl="8"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9pPr>
          </a:lstStyle>
          <a:p>
            <a:r>
              <a:rPr lang="en-IN" dirty="0">
                <a:solidFill>
                  <a:schemeClr val="bg1"/>
                </a:solidFill>
                <a:latin typeface="Dosis" panose="020B0604020202020204" charset="0"/>
              </a:rPr>
              <a:t> DATA CLEANING</a:t>
            </a:r>
          </a:p>
          <a:p>
            <a:endParaRPr lang="en-IN" dirty="0">
              <a:solidFill>
                <a:schemeClr val="bg1"/>
              </a:solidFill>
              <a:latin typeface="Dosis" panose="020B0604020202020204" charset="0"/>
            </a:endParaRPr>
          </a:p>
          <a:p>
            <a:pPr>
              <a:buFont typeface="Roboto"/>
              <a:buNone/>
            </a:pPr>
            <a:r>
              <a:rPr lang="en-IN" dirty="0">
                <a:solidFill>
                  <a:schemeClr val="bg1"/>
                </a:solidFill>
                <a:latin typeface="Dosis" panose="020B0604020202020204" charset="0"/>
              </a:rPr>
              <a:t> </a:t>
            </a:r>
          </a:p>
          <a:p>
            <a:pPr>
              <a:buFont typeface="Roboto"/>
              <a:buNone/>
            </a:pPr>
            <a:endParaRPr lang="en-IN" dirty="0">
              <a:solidFill>
                <a:schemeClr val="bg1"/>
              </a:solidFill>
              <a:latin typeface="Dosis" panose="020B0604020202020204" charset="0"/>
            </a:endParaRPr>
          </a:p>
          <a:p>
            <a:endParaRPr lang="en-IN" dirty="0">
              <a:solidFill>
                <a:schemeClr val="bg1"/>
              </a:solidFill>
              <a:latin typeface="Dosis" panose="020B0604020202020204" charset="0"/>
            </a:endParaRPr>
          </a:p>
          <a:p>
            <a:pPr>
              <a:buFont typeface="Roboto"/>
              <a:buNone/>
            </a:pPr>
            <a:endParaRPr lang="en-IN" dirty="0">
              <a:solidFill>
                <a:schemeClr val="bg1"/>
              </a:solidFill>
              <a:latin typeface="Dosis" panose="020B0604020202020204" charset="0"/>
            </a:endParaRPr>
          </a:p>
        </p:txBody>
      </p:sp>
      <p:sp>
        <p:nvSpPr>
          <p:cNvPr id="6" name="Shape 247">
            <a:extLst>
              <a:ext uri="{FF2B5EF4-FFF2-40B4-BE49-F238E27FC236}">
                <a16:creationId xmlns:a16="http://schemas.microsoft.com/office/drawing/2014/main" id="{836B3157-A910-4072-B28A-AE9DCDB06E2B}"/>
              </a:ext>
            </a:extLst>
          </p:cNvPr>
          <p:cNvSpPr/>
          <p:nvPr/>
        </p:nvSpPr>
        <p:spPr>
          <a:xfrm>
            <a:off x="3637996" y="2161698"/>
            <a:ext cx="1843029" cy="790356"/>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rtl="0">
              <a:spcBef>
                <a:spcPts val="0"/>
              </a:spcBef>
              <a:buNone/>
            </a:pPr>
            <a:endParaRPr lang="en" dirty="0">
              <a:solidFill>
                <a:schemeClr val="bg1"/>
              </a:solidFill>
              <a:latin typeface="Dosis" panose="020B0604020202020204" charset="0"/>
              <a:ea typeface="Roboto"/>
              <a:cs typeface="Roboto"/>
              <a:sym typeface="Roboto"/>
            </a:endParaRPr>
          </a:p>
        </p:txBody>
      </p:sp>
      <p:sp>
        <p:nvSpPr>
          <p:cNvPr id="7" name="Shape 248">
            <a:extLst>
              <a:ext uri="{FF2B5EF4-FFF2-40B4-BE49-F238E27FC236}">
                <a16:creationId xmlns:a16="http://schemas.microsoft.com/office/drawing/2014/main" id="{9AD8BD00-3C61-47CC-9398-13FB1D52A306}"/>
              </a:ext>
            </a:extLst>
          </p:cNvPr>
          <p:cNvSpPr/>
          <p:nvPr/>
        </p:nvSpPr>
        <p:spPr>
          <a:xfrm>
            <a:off x="5407452" y="2161698"/>
            <a:ext cx="1843029" cy="790356"/>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rtl="0">
              <a:spcBef>
                <a:spcPts val="0"/>
              </a:spcBef>
              <a:buNone/>
            </a:pPr>
            <a:endParaRPr lang="en" sz="1800" dirty="0">
              <a:solidFill>
                <a:schemeClr val="bg1"/>
              </a:solidFill>
              <a:latin typeface="Dosis" panose="020B0604020202020204" charset="0"/>
              <a:ea typeface="Roboto"/>
              <a:cs typeface="Roboto"/>
              <a:sym typeface="Roboto"/>
            </a:endParaRPr>
          </a:p>
        </p:txBody>
      </p:sp>
      <p:sp>
        <p:nvSpPr>
          <p:cNvPr id="10" name="TextBox 9">
            <a:extLst>
              <a:ext uri="{FF2B5EF4-FFF2-40B4-BE49-F238E27FC236}">
                <a16:creationId xmlns:a16="http://schemas.microsoft.com/office/drawing/2014/main" id="{497D4DAB-E58C-4979-AF19-F873E4B8D048}"/>
              </a:ext>
            </a:extLst>
          </p:cNvPr>
          <p:cNvSpPr txBox="1"/>
          <p:nvPr/>
        </p:nvSpPr>
        <p:spPr>
          <a:xfrm>
            <a:off x="1776971" y="2944525"/>
            <a:ext cx="1884952" cy="584775"/>
          </a:xfrm>
          <a:prstGeom prst="rect">
            <a:avLst/>
          </a:prstGeom>
          <a:noFill/>
        </p:spPr>
        <p:txBody>
          <a:bodyPr wrap="square" rtlCol="0">
            <a:spAutoFit/>
          </a:bodyPr>
          <a:lstStyle/>
          <a:p>
            <a:pPr algn="ctr"/>
            <a:r>
              <a:rPr lang="en-IN" sz="1600" dirty="0">
                <a:solidFill>
                  <a:schemeClr val="bg1"/>
                </a:solidFill>
                <a:latin typeface="Dosis" panose="020B0604020202020204" charset="0"/>
              </a:rPr>
              <a:t>Checking for NA values</a:t>
            </a:r>
          </a:p>
        </p:txBody>
      </p:sp>
      <p:sp>
        <p:nvSpPr>
          <p:cNvPr id="11" name="TextBox 10">
            <a:extLst>
              <a:ext uri="{FF2B5EF4-FFF2-40B4-BE49-F238E27FC236}">
                <a16:creationId xmlns:a16="http://schemas.microsoft.com/office/drawing/2014/main" id="{023E3714-D2A2-41B3-B539-572643DEDC2D}"/>
              </a:ext>
            </a:extLst>
          </p:cNvPr>
          <p:cNvSpPr txBox="1"/>
          <p:nvPr/>
        </p:nvSpPr>
        <p:spPr>
          <a:xfrm>
            <a:off x="3637997" y="2944526"/>
            <a:ext cx="1807596" cy="830997"/>
          </a:xfrm>
          <a:prstGeom prst="rect">
            <a:avLst/>
          </a:prstGeom>
          <a:noFill/>
        </p:spPr>
        <p:txBody>
          <a:bodyPr wrap="square" rtlCol="0">
            <a:spAutoFit/>
          </a:bodyPr>
          <a:lstStyle/>
          <a:p>
            <a:pPr algn="ctr"/>
            <a:r>
              <a:rPr lang="en-IN" sz="1600" dirty="0">
                <a:solidFill>
                  <a:schemeClr val="bg1"/>
                </a:solidFill>
                <a:latin typeface="Dosis" panose="020B0604020202020204" charset="0"/>
              </a:rPr>
              <a:t>Removing the columns if NA values are more than 60%</a:t>
            </a:r>
          </a:p>
        </p:txBody>
      </p:sp>
      <p:sp>
        <p:nvSpPr>
          <p:cNvPr id="12" name="TextBox 11">
            <a:extLst>
              <a:ext uri="{FF2B5EF4-FFF2-40B4-BE49-F238E27FC236}">
                <a16:creationId xmlns:a16="http://schemas.microsoft.com/office/drawing/2014/main" id="{7CBB44A9-4C25-4756-842C-0498A5C1B07F}"/>
              </a:ext>
            </a:extLst>
          </p:cNvPr>
          <p:cNvSpPr txBox="1"/>
          <p:nvPr/>
        </p:nvSpPr>
        <p:spPr>
          <a:xfrm>
            <a:off x="5407453" y="2944526"/>
            <a:ext cx="1821810" cy="830997"/>
          </a:xfrm>
          <a:prstGeom prst="rect">
            <a:avLst/>
          </a:prstGeom>
          <a:noFill/>
        </p:spPr>
        <p:txBody>
          <a:bodyPr wrap="square" rtlCol="0">
            <a:spAutoFit/>
          </a:bodyPr>
          <a:lstStyle/>
          <a:p>
            <a:pPr algn="ctr"/>
            <a:r>
              <a:rPr lang="en-IN" sz="1600" dirty="0">
                <a:solidFill>
                  <a:schemeClr val="bg1"/>
                </a:solidFill>
                <a:latin typeface="Dosis" panose="020B0604020202020204" charset="0"/>
              </a:rPr>
              <a:t>Remove unnecessary columns </a:t>
            </a:r>
          </a:p>
        </p:txBody>
      </p:sp>
      <p:sp>
        <p:nvSpPr>
          <p:cNvPr id="15" name="Shape 560">
            <a:extLst>
              <a:ext uri="{FF2B5EF4-FFF2-40B4-BE49-F238E27FC236}">
                <a16:creationId xmlns:a16="http://schemas.microsoft.com/office/drawing/2014/main" id="{27E90A4A-8E82-4505-B620-9FE141A5D5FC}"/>
              </a:ext>
            </a:extLst>
          </p:cNvPr>
          <p:cNvSpPr/>
          <p:nvPr/>
        </p:nvSpPr>
        <p:spPr>
          <a:xfrm>
            <a:off x="2546173" y="2384910"/>
            <a:ext cx="343911" cy="343932"/>
          </a:xfrm>
          <a:custGeom>
            <a:avLst/>
            <a:gdLst/>
            <a:ahLst/>
            <a:cxnLst/>
            <a:rect l="0" t="0" r="0" b="0"/>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22222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pic>
        <p:nvPicPr>
          <p:cNvPr id="16" name="Picture 2" descr="Image result for FILTERING PNG">
            <a:extLst>
              <a:ext uri="{FF2B5EF4-FFF2-40B4-BE49-F238E27FC236}">
                <a16:creationId xmlns:a16="http://schemas.microsoft.com/office/drawing/2014/main" id="{5153B53F-11A2-4711-8EDE-847185941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692" y="2299739"/>
            <a:ext cx="556276" cy="5562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FILTERING PNG">
            <a:extLst>
              <a:ext uri="{FF2B5EF4-FFF2-40B4-BE49-F238E27FC236}">
                <a16:creationId xmlns:a16="http://schemas.microsoft.com/office/drawing/2014/main" id="{DD0B72FD-7A51-4A0F-9CFF-54E138C3F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509" y="2288981"/>
            <a:ext cx="556276" cy="55627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2FC5C7B-5012-48B6-B39E-46B59A28252C}"/>
              </a:ext>
            </a:extLst>
          </p:cNvPr>
          <p:cNvSpPr txBox="1"/>
          <p:nvPr/>
        </p:nvSpPr>
        <p:spPr>
          <a:xfrm>
            <a:off x="388800" y="4129901"/>
            <a:ext cx="8496000" cy="338554"/>
          </a:xfrm>
          <a:prstGeom prst="rect">
            <a:avLst/>
          </a:prstGeom>
          <a:noFill/>
        </p:spPr>
        <p:txBody>
          <a:bodyPr wrap="square" rtlCol="0">
            <a:spAutoFit/>
          </a:bodyPr>
          <a:lstStyle/>
          <a:p>
            <a:r>
              <a:rPr lang="en-IN" sz="1600" dirty="0">
                <a:solidFill>
                  <a:schemeClr val="bg1"/>
                </a:solidFill>
                <a:latin typeface="Dosis" panose="020B0604020202020204" charset="0"/>
              </a:rPr>
              <a:t>No need to replace the NA values as our data has many records even after all the missing values are cleared</a:t>
            </a:r>
          </a:p>
        </p:txBody>
      </p:sp>
    </p:spTree>
    <p:custDataLst>
      <p:tags r:id="rId1"/>
    </p:custDataLst>
    <p:extLst>
      <p:ext uri="{BB962C8B-B14F-4D97-AF65-F5344CB8AC3E}">
        <p14:creationId xmlns:p14="http://schemas.microsoft.com/office/powerpoint/2010/main" val="2416269651"/>
      </p:ext>
    </p:extLst>
  </p:cSld>
  <p:clrMapOvr>
    <a:masterClrMapping/>
  </p:clrMapOvr>
  <p:transition advTm="5960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0" grpId="0"/>
      <p:bldP spid="11" grpId="0"/>
      <p:bldP spid="12" grpId="0"/>
      <p:bldP spid="15"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6</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2" y="0"/>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METHODOLOGY</a:t>
            </a:r>
            <a:endParaRPr lang="en" sz="4000" dirty="0">
              <a:solidFill>
                <a:srgbClr val="FF8700"/>
              </a:solidFill>
            </a:endParaRPr>
          </a:p>
        </p:txBody>
      </p:sp>
      <p:sp>
        <p:nvSpPr>
          <p:cNvPr id="4" name="Shape 245">
            <a:extLst>
              <a:ext uri="{FF2B5EF4-FFF2-40B4-BE49-F238E27FC236}">
                <a16:creationId xmlns:a16="http://schemas.microsoft.com/office/drawing/2014/main" id="{0966E8F7-37F5-4468-97E5-53BD3CA8D8D7}"/>
              </a:ext>
            </a:extLst>
          </p:cNvPr>
          <p:cNvSpPr/>
          <p:nvPr/>
        </p:nvSpPr>
        <p:spPr>
          <a:xfrm>
            <a:off x="1063274" y="2250176"/>
            <a:ext cx="1912322" cy="800599"/>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a:spcBef>
                <a:spcPts val="0"/>
              </a:spcBef>
              <a:buNone/>
            </a:pPr>
            <a:endParaRPr lang="en" sz="1100" dirty="0">
              <a:solidFill>
                <a:schemeClr val="bg1"/>
              </a:solidFill>
              <a:latin typeface="Dosis" panose="020B0604020202020204" charset="0"/>
              <a:ea typeface="Roboto" panose="020B0604020202020204" charset="0"/>
              <a:cs typeface="DokChampa" panose="020B0604020202020204" pitchFamily="34" charset="-34"/>
              <a:sym typeface="Roboto"/>
            </a:endParaRPr>
          </a:p>
        </p:txBody>
      </p:sp>
      <p:sp>
        <p:nvSpPr>
          <p:cNvPr id="5" name="Text Placeholder 2">
            <a:extLst>
              <a:ext uri="{FF2B5EF4-FFF2-40B4-BE49-F238E27FC236}">
                <a16:creationId xmlns:a16="http://schemas.microsoft.com/office/drawing/2014/main" id="{B9F32D1C-1C76-4051-AD51-6EBFFD389F34}"/>
              </a:ext>
            </a:extLst>
          </p:cNvPr>
          <p:cNvSpPr txBox="1">
            <a:spLocks/>
          </p:cNvSpPr>
          <p:nvPr/>
        </p:nvSpPr>
        <p:spPr>
          <a:xfrm>
            <a:off x="594900" y="1013599"/>
            <a:ext cx="8549100" cy="7903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8700"/>
              </a:buClr>
              <a:buSzPct val="100000"/>
              <a:buFont typeface="Roboto"/>
              <a:buChar char="▸"/>
              <a:defRPr sz="3000" b="0" i="0" u="none" strike="noStrike" cap="none">
                <a:solidFill>
                  <a:srgbClr val="222222"/>
                </a:solidFill>
                <a:latin typeface="Roboto"/>
                <a:ea typeface="Roboto"/>
                <a:cs typeface="Roboto"/>
                <a:sym typeface="Roboto"/>
              </a:defRPr>
            </a:lvl1pPr>
            <a:lvl2pPr marR="0" lvl="1"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2pPr>
            <a:lvl3pPr marR="0" lvl="2"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3pPr>
            <a:lvl4pPr marR="0" lvl="3"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4pPr>
            <a:lvl5pPr marR="0" lvl="4"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5pPr>
            <a:lvl6pPr marR="0" lvl="5"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6pPr>
            <a:lvl7pPr marR="0" lvl="6"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7pPr>
            <a:lvl8pPr marR="0" lvl="7"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8pPr>
            <a:lvl9pPr marR="0" lvl="8"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9pPr>
          </a:lstStyle>
          <a:p>
            <a:r>
              <a:rPr lang="en-IN" dirty="0">
                <a:solidFill>
                  <a:schemeClr val="bg1"/>
                </a:solidFill>
                <a:latin typeface="Dosis" panose="020B0604020202020204" charset="0"/>
              </a:rPr>
              <a:t> DATA TRANSFORMATION</a:t>
            </a:r>
          </a:p>
          <a:p>
            <a:pPr>
              <a:buNone/>
            </a:pPr>
            <a:r>
              <a:rPr lang="en-IN" sz="1800" dirty="0">
                <a:solidFill>
                  <a:schemeClr val="bg1"/>
                </a:solidFill>
                <a:latin typeface="Dosis" panose="020B0604020202020204" charset="0"/>
              </a:rPr>
              <a:t>These manipulations are needed to make some variables able to use in our Logistic Model</a:t>
            </a:r>
          </a:p>
          <a:p>
            <a:pPr>
              <a:buFont typeface="Roboto"/>
              <a:buNone/>
            </a:pPr>
            <a:endParaRPr lang="en-IN" dirty="0">
              <a:solidFill>
                <a:schemeClr val="bg1"/>
              </a:solidFill>
              <a:latin typeface="Dosis" panose="020B0604020202020204" charset="0"/>
            </a:endParaRPr>
          </a:p>
        </p:txBody>
      </p:sp>
      <p:sp>
        <p:nvSpPr>
          <p:cNvPr id="6" name="Shape 247">
            <a:extLst>
              <a:ext uri="{FF2B5EF4-FFF2-40B4-BE49-F238E27FC236}">
                <a16:creationId xmlns:a16="http://schemas.microsoft.com/office/drawing/2014/main" id="{836B3157-A910-4072-B28A-AE9DCDB06E2B}"/>
              </a:ext>
            </a:extLst>
          </p:cNvPr>
          <p:cNvSpPr/>
          <p:nvPr/>
        </p:nvSpPr>
        <p:spPr>
          <a:xfrm>
            <a:off x="2975596" y="2255298"/>
            <a:ext cx="1843029" cy="790356"/>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rtl="0">
              <a:spcBef>
                <a:spcPts val="0"/>
              </a:spcBef>
              <a:buNone/>
            </a:pPr>
            <a:endParaRPr lang="en" dirty="0">
              <a:solidFill>
                <a:schemeClr val="bg1"/>
              </a:solidFill>
              <a:latin typeface="Dosis" panose="020B0604020202020204" charset="0"/>
              <a:ea typeface="Roboto"/>
              <a:cs typeface="Roboto"/>
              <a:sym typeface="Roboto"/>
            </a:endParaRPr>
          </a:p>
        </p:txBody>
      </p:sp>
      <p:sp>
        <p:nvSpPr>
          <p:cNvPr id="7" name="Shape 248">
            <a:extLst>
              <a:ext uri="{FF2B5EF4-FFF2-40B4-BE49-F238E27FC236}">
                <a16:creationId xmlns:a16="http://schemas.microsoft.com/office/drawing/2014/main" id="{9AD8BD00-3C61-47CC-9398-13FB1D52A306}"/>
              </a:ext>
            </a:extLst>
          </p:cNvPr>
          <p:cNvSpPr/>
          <p:nvPr/>
        </p:nvSpPr>
        <p:spPr>
          <a:xfrm>
            <a:off x="4745052" y="2255298"/>
            <a:ext cx="1843029" cy="790356"/>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rtl="0">
              <a:spcBef>
                <a:spcPts val="0"/>
              </a:spcBef>
              <a:buNone/>
            </a:pPr>
            <a:endParaRPr lang="en" sz="1800" dirty="0">
              <a:solidFill>
                <a:schemeClr val="bg1"/>
              </a:solidFill>
              <a:latin typeface="Dosis" panose="020B0604020202020204" charset="0"/>
              <a:ea typeface="Roboto"/>
              <a:cs typeface="Roboto"/>
              <a:sym typeface="Roboto"/>
            </a:endParaRPr>
          </a:p>
        </p:txBody>
      </p:sp>
      <p:sp>
        <p:nvSpPr>
          <p:cNvPr id="10" name="TextBox 9">
            <a:extLst>
              <a:ext uri="{FF2B5EF4-FFF2-40B4-BE49-F238E27FC236}">
                <a16:creationId xmlns:a16="http://schemas.microsoft.com/office/drawing/2014/main" id="{497D4DAB-E58C-4979-AF19-F873E4B8D048}"/>
              </a:ext>
            </a:extLst>
          </p:cNvPr>
          <p:cNvSpPr txBox="1"/>
          <p:nvPr/>
        </p:nvSpPr>
        <p:spPr>
          <a:xfrm>
            <a:off x="1078571" y="3023725"/>
            <a:ext cx="1811379" cy="584775"/>
          </a:xfrm>
          <a:prstGeom prst="rect">
            <a:avLst/>
          </a:prstGeom>
          <a:noFill/>
        </p:spPr>
        <p:txBody>
          <a:bodyPr wrap="square" rtlCol="0">
            <a:spAutoFit/>
          </a:bodyPr>
          <a:lstStyle/>
          <a:p>
            <a:pPr algn="ctr"/>
            <a:r>
              <a:rPr lang="en-IN" sz="1600" dirty="0">
                <a:solidFill>
                  <a:schemeClr val="bg1"/>
                </a:solidFill>
                <a:latin typeface="Dosis" panose="020B0604020202020204" charset="0"/>
              </a:rPr>
              <a:t>Binarization of variable Term.</a:t>
            </a:r>
          </a:p>
        </p:txBody>
      </p:sp>
      <p:sp>
        <p:nvSpPr>
          <p:cNvPr id="11" name="TextBox 10">
            <a:extLst>
              <a:ext uri="{FF2B5EF4-FFF2-40B4-BE49-F238E27FC236}">
                <a16:creationId xmlns:a16="http://schemas.microsoft.com/office/drawing/2014/main" id="{023E3714-D2A2-41B3-B539-572643DEDC2D}"/>
              </a:ext>
            </a:extLst>
          </p:cNvPr>
          <p:cNvSpPr txBox="1"/>
          <p:nvPr/>
        </p:nvSpPr>
        <p:spPr>
          <a:xfrm>
            <a:off x="2939597" y="3023726"/>
            <a:ext cx="1807596" cy="584775"/>
          </a:xfrm>
          <a:prstGeom prst="rect">
            <a:avLst/>
          </a:prstGeom>
          <a:noFill/>
        </p:spPr>
        <p:txBody>
          <a:bodyPr wrap="square" rtlCol="0">
            <a:spAutoFit/>
          </a:bodyPr>
          <a:lstStyle/>
          <a:p>
            <a:pPr algn="ctr"/>
            <a:r>
              <a:rPr lang="en-IN" sz="1600" dirty="0">
                <a:solidFill>
                  <a:schemeClr val="bg1"/>
                </a:solidFill>
                <a:latin typeface="Dosis" panose="020B0604020202020204" charset="0"/>
              </a:rPr>
              <a:t>Categorization of variable grade.</a:t>
            </a:r>
          </a:p>
        </p:txBody>
      </p:sp>
      <p:sp>
        <p:nvSpPr>
          <p:cNvPr id="12" name="TextBox 11">
            <a:extLst>
              <a:ext uri="{FF2B5EF4-FFF2-40B4-BE49-F238E27FC236}">
                <a16:creationId xmlns:a16="http://schemas.microsoft.com/office/drawing/2014/main" id="{7CBB44A9-4C25-4756-842C-0498A5C1B07F}"/>
              </a:ext>
            </a:extLst>
          </p:cNvPr>
          <p:cNvSpPr txBox="1"/>
          <p:nvPr/>
        </p:nvSpPr>
        <p:spPr>
          <a:xfrm>
            <a:off x="4709053" y="3023726"/>
            <a:ext cx="1821810" cy="1077218"/>
          </a:xfrm>
          <a:prstGeom prst="rect">
            <a:avLst/>
          </a:prstGeom>
          <a:noFill/>
        </p:spPr>
        <p:txBody>
          <a:bodyPr wrap="square" rtlCol="0">
            <a:spAutoFit/>
          </a:bodyPr>
          <a:lstStyle/>
          <a:p>
            <a:pPr algn="ctr"/>
            <a:r>
              <a:rPr lang="en-IN" sz="1600" dirty="0">
                <a:solidFill>
                  <a:schemeClr val="bg1"/>
                </a:solidFill>
                <a:latin typeface="Dosis" panose="020B0604020202020204" charset="0"/>
              </a:rPr>
              <a:t>Getting rid of unnecessary characters within attribute. </a:t>
            </a:r>
          </a:p>
        </p:txBody>
      </p:sp>
      <p:sp>
        <p:nvSpPr>
          <p:cNvPr id="14" name="Shape 248">
            <a:extLst>
              <a:ext uri="{FF2B5EF4-FFF2-40B4-BE49-F238E27FC236}">
                <a16:creationId xmlns:a16="http://schemas.microsoft.com/office/drawing/2014/main" id="{06F1285F-D442-4F58-BD94-25C020DA3AA4}"/>
              </a:ext>
            </a:extLst>
          </p:cNvPr>
          <p:cNvSpPr/>
          <p:nvPr/>
        </p:nvSpPr>
        <p:spPr>
          <a:xfrm>
            <a:off x="6564155" y="2255298"/>
            <a:ext cx="1843029" cy="790356"/>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rtl="0">
              <a:spcBef>
                <a:spcPts val="0"/>
              </a:spcBef>
              <a:buNone/>
            </a:pPr>
            <a:endParaRPr lang="en" sz="1800" dirty="0">
              <a:solidFill>
                <a:schemeClr val="bg1"/>
              </a:solidFill>
              <a:latin typeface="Dosis" panose="020B0604020202020204" charset="0"/>
              <a:ea typeface="Roboto"/>
              <a:cs typeface="Roboto"/>
              <a:sym typeface="Roboto"/>
            </a:endParaRPr>
          </a:p>
        </p:txBody>
      </p:sp>
      <p:sp>
        <p:nvSpPr>
          <p:cNvPr id="18" name="TextBox 17">
            <a:extLst>
              <a:ext uri="{FF2B5EF4-FFF2-40B4-BE49-F238E27FC236}">
                <a16:creationId xmlns:a16="http://schemas.microsoft.com/office/drawing/2014/main" id="{8D1A7A5C-2F29-4AA8-86FA-B8A3F6CC79EE}"/>
              </a:ext>
            </a:extLst>
          </p:cNvPr>
          <p:cNvSpPr txBox="1"/>
          <p:nvPr/>
        </p:nvSpPr>
        <p:spPr>
          <a:xfrm>
            <a:off x="6528156" y="3023726"/>
            <a:ext cx="1821810" cy="584775"/>
          </a:xfrm>
          <a:prstGeom prst="rect">
            <a:avLst/>
          </a:prstGeom>
          <a:noFill/>
        </p:spPr>
        <p:txBody>
          <a:bodyPr wrap="square" rtlCol="0">
            <a:spAutoFit/>
          </a:bodyPr>
          <a:lstStyle/>
          <a:p>
            <a:pPr algn="ctr"/>
            <a:r>
              <a:rPr lang="en-IN" sz="1600" dirty="0">
                <a:solidFill>
                  <a:schemeClr val="bg1"/>
                </a:solidFill>
                <a:latin typeface="Dosis" panose="020B0604020202020204" charset="0"/>
              </a:rPr>
              <a:t>Changing the format of the data.</a:t>
            </a:r>
          </a:p>
        </p:txBody>
      </p:sp>
      <p:sp>
        <p:nvSpPr>
          <p:cNvPr id="9" name="TextBox 8">
            <a:extLst>
              <a:ext uri="{FF2B5EF4-FFF2-40B4-BE49-F238E27FC236}">
                <a16:creationId xmlns:a16="http://schemas.microsoft.com/office/drawing/2014/main" id="{0CD20D81-467C-4A6B-9B8A-D2BD6D011273}"/>
              </a:ext>
            </a:extLst>
          </p:cNvPr>
          <p:cNvSpPr txBox="1"/>
          <p:nvPr/>
        </p:nvSpPr>
        <p:spPr>
          <a:xfrm>
            <a:off x="0" y="4546094"/>
            <a:ext cx="9144000" cy="338554"/>
          </a:xfrm>
          <a:prstGeom prst="rect">
            <a:avLst/>
          </a:prstGeom>
          <a:noFill/>
        </p:spPr>
        <p:txBody>
          <a:bodyPr wrap="square" rtlCol="0">
            <a:spAutoFit/>
          </a:bodyPr>
          <a:lstStyle/>
          <a:p>
            <a:pPr algn="ctr"/>
            <a:r>
              <a:rPr lang="en-IN" sz="1600" dirty="0">
                <a:solidFill>
                  <a:schemeClr val="bg1"/>
                </a:solidFill>
                <a:latin typeface="Dosis" panose="020B0604020202020204" charset="0"/>
              </a:rPr>
              <a:t>89,866 obs. of  27 variables</a:t>
            </a:r>
          </a:p>
        </p:txBody>
      </p:sp>
      <p:sp>
        <p:nvSpPr>
          <p:cNvPr id="19" name="Shape 248">
            <a:extLst>
              <a:ext uri="{FF2B5EF4-FFF2-40B4-BE49-F238E27FC236}">
                <a16:creationId xmlns:a16="http://schemas.microsoft.com/office/drawing/2014/main" id="{58690891-9C03-4F01-9DC7-9A127C2410E3}"/>
              </a:ext>
            </a:extLst>
          </p:cNvPr>
          <p:cNvSpPr/>
          <p:nvPr/>
        </p:nvSpPr>
        <p:spPr>
          <a:xfrm rot="5400000">
            <a:off x="4310390" y="4154789"/>
            <a:ext cx="523219" cy="150107"/>
          </a:xfrm>
          <a:prstGeom prst="chevron">
            <a:avLst>
              <a:gd name="adj" fmla="val 25486"/>
            </a:avLst>
          </a:prstGeom>
          <a:solidFill>
            <a:srgbClr val="FF8700"/>
          </a:solidFill>
          <a:ln>
            <a:noFill/>
          </a:ln>
        </p:spPr>
        <p:txBody>
          <a:bodyPr wrap="square" lIns="91425" tIns="91425" rIns="91425" bIns="91425" anchor="ctr" anchorCtr="0">
            <a:noAutofit/>
          </a:bodyPr>
          <a:lstStyle/>
          <a:p>
            <a:pPr lvl="0" algn="ctr" rtl="0">
              <a:spcBef>
                <a:spcPts val="0"/>
              </a:spcBef>
              <a:buNone/>
            </a:pPr>
            <a:endParaRPr lang="en" sz="1800" dirty="0">
              <a:solidFill>
                <a:schemeClr val="bg1"/>
              </a:solidFill>
              <a:latin typeface="Dosis" panose="020B0604020202020204" charset="0"/>
              <a:ea typeface="Roboto"/>
              <a:cs typeface="Roboto"/>
              <a:sym typeface="Roboto"/>
            </a:endParaRPr>
          </a:p>
        </p:txBody>
      </p:sp>
    </p:spTree>
    <p:custDataLst>
      <p:tags r:id="rId1"/>
    </p:custDataLst>
    <p:extLst>
      <p:ext uri="{BB962C8B-B14F-4D97-AF65-F5344CB8AC3E}">
        <p14:creationId xmlns:p14="http://schemas.microsoft.com/office/powerpoint/2010/main" val="1829557840"/>
      </p:ext>
    </p:extLst>
  </p:cSld>
  <p:clrMapOvr>
    <a:masterClrMapping/>
  </p:clrMapOvr>
  <p:transition advTm="5960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0" grpId="0"/>
      <p:bldP spid="11" grpId="0"/>
      <p:bldP spid="12" grpId="0"/>
      <p:bldP spid="14" grpId="0" animBg="1"/>
      <p:bldP spid="18" grpId="0"/>
      <p:bldP spid="9" grpId="0"/>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7</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2" y="0"/>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METHODOLOGY</a:t>
            </a:r>
            <a:endParaRPr lang="en" sz="4000" dirty="0">
              <a:solidFill>
                <a:srgbClr val="FF8700"/>
              </a:solidFill>
            </a:endParaRPr>
          </a:p>
        </p:txBody>
      </p:sp>
      <p:sp>
        <p:nvSpPr>
          <p:cNvPr id="5" name="Text Placeholder 2">
            <a:extLst>
              <a:ext uri="{FF2B5EF4-FFF2-40B4-BE49-F238E27FC236}">
                <a16:creationId xmlns:a16="http://schemas.microsoft.com/office/drawing/2014/main" id="{B9F32D1C-1C76-4051-AD51-6EBFFD389F34}"/>
              </a:ext>
            </a:extLst>
          </p:cNvPr>
          <p:cNvSpPr txBox="1">
            <a:spLocks/>
          </p:cNvSpPr>
          <p:nvPr/>
        </p:nvSpPr>
        <p:spPr>
          <a:xfrm>
            <a:off x="594900" y="1013599"/>
            <a:ext cx="8549100" cy="7903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8700"/>
              </a:buClr>
              <a:buSzPct val="100000"/>
              <a:buFont typeface="Roboto"/>
              <a:buChar char="▸"/>
              <a:defRPr sz="3000" b="0" i="0" u="none" strike="noStrike" cap="none">
                <a:solidFill>
                  <a:srgbClr val="222222"/>
                </a:solidFill>
                <a:latin typeface="Roboto"/>
                <a:ea typeface="Roboto"/>
                <a:cs typeface="Roboto"/>
                <a:sym typeface="Roboto"/>
              </a:defRPr>
            </a:lvl1pPr>
            <a:lvl2pPr marR="0" lvl="1"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2pPr>
            <a:lvl3pPr marR="0" lvl="2"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3pPr>
            <a:lvl4pPr marR="0" lvl="3"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4pPr>
            <a:lvl5pPr marR="0" lvl="4"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5pPr>
            <a:lvl6pPr marR="0" lvl="5"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6pPr>
            <a:lvl7pPr marR="0" lvl="6"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7pPr>
            <a:lvl8pPr marR="0" lvl="7"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8pPr>
            <a:lvl9pPr marR="0" lvl="8"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9pPr>
          </a:lstStyle>
          <a:p>
            <a:r>
              <a:rPr lang="en-IN" dirty="0">
                <a:solidFill>
                  <a:schemeClr val="bg1"/>
                </a:solidFill>
                <a:latin typeface="Dosis" panose="020B0604020202020204" charset="0"/>
              </a:rPr>
              <a:t> DATA VISUALIZATION</a:t>
            </a:r>
          </a:p>
        </p:txBody>
      </p:sp>
      <p:pic>
        <p:nvPicPr>
          <p:cNvPr id="15" name="Picture">
            <a:extLst>
              <a:ext uri="{FF2B5EF4-FFF2-40B4-BE49-F238E27FC236}">
                <a16:creationId xmlns:a16="http://schemas.microsoft.com/office/drawing/2014/main" id="{96E2169F-02D2-4441-AEF2-64FA53E6C778}"/>
              </a:ext>
            </a:extLst>
          </p:cNvPr>
          <p:cNvPicPr/>
          <p:nvPr/>
        </p:nvPicPr>
        <p:blipFill>
          <a:blip r:embed="rId3"/>
          <a:stretch>
            <a:fillRect/>
          </a:stretch>
        </p:blipFill>
        <p:spPr bwMode="auto">
          <a:xfrm>
            <a:off x="532961" y="1638299"/>
            <a:ext cx="3748648" cy="3000935"/>
          </a:xfrm>
          <a:prstGeom prst="rect">
            <a:avLst/>
          </a:prstGeom>
          <a:noFill/>
          <a:ln w="9525">
            <a:noFill/>
            <a:headEnd/>
            <a:tailEnd/>
          </a:ln>
        </p:spPr>
      </p:pic>
      <p:pic>
        <p:nvPicPr>
          <p:cNvPr id="8" name="Picture 7">
            <a:extLst>
              <a:ext uri="{FF2B5EF4-FFF2-40B4-BE49-F238E27FC236}">
                <a16:creationId xmlns:a16="http://schemas.microsoft.com/office/drawing/2014/main" id="{ED4A9718-4530-4981-AB57-E22434D8DDCC}"/>
              </a:ext>
            </a:extLst>
          </p:cNvPr>
          <p:cNvPicPr>
            <a:picLocks noChangeAspect="1"/>
          </p:cNvPicPr>
          <p:nvPr/>
        </p:nvPicPr>
        <p:blipFill>
          <a:blip r:embed="rId4"/>
          <a:stretch>
            <a:fillRect/>
          </a:stretch>
        </p:blipFill>
        <p:spPr>
          <a:xfrm>
            <a:off x="4857395" y="1638299"/>
            <a:ext cx="3753644" cy="3000934"/>
          </a:xfrm>
          <a:prstGeom prst="rect">
            <a:avLst/>
          </a:prstGeom>
        </p:spPr>
      </p:pic>
    </p:spTree>
    <p:custDataLst>
      <p:tags r:id="rId1"/>
    </p:custDataLst>
    <p:extLst>
      <p:ext uri="{BB962C8B-B14F-4D97-AF65-F5344CB8AC3E}">
        <p14:creationId xmlns:p14="http://schemas.microsoft.com/office/powerpoint/2010/main" val="4085202919"/>
      </p:ext>
    </p:extLst>
  </p:cSld>
  <p:clrMapOvr>
    <a:masterClrMapping/>
  </p:clrMapOvr>
  <p:transition advTm="59603">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8</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2" y="0"/>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METHODOLOGY</a:t>
            </a:r>
            <a:endParaRPr lang="en" sz="4000" dirty="0">
              <a:solidFill>
                <a:srgbClr val="FF8700"/>
              </a:solidFill>
            </a:endParaRPr>
          </a:p>
        </p:txBody>
      </p:sp>
      <p:sp>
        <p:nvSpPr>
          <p:cNvPr id="5" name="Text Placeholder 2">
            <a:extLst>
              <a:ext uri="{FF2B5EF4-FFF2-40B4-BE49-F238E27FC236}">
                <a16:creationId xmlns:a16="http://schemas.microsoft.com/office/drawing/2014/main" id="{B9F32D1C-1C76-4051-AD51-6EBFFD389F34}"/>
              </a:ext>
            </a:extLst>
          </p:cNvPr>
          <p:cNvSpPr txBox="1">
            <a:spLocks/>
          </p:cNvSpPr>
          <p:nvPr/>
        </p:nvSpPr>
        <p:spPr>
          <a:xfrm>
            <a:off x="594900" y="1013599"/>
            <a:ext cx="8549100" cy="7903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8700"/>
              </a:buClr>
              <a:buSzPct val="100000"/>
              <a:buFont typeface="Roboto"/>
              <a:buChar char="▸"/>
              <a:defRPr sz="3000" b="0" i="0" u="none" strike="noStrike" cap="none">
                <a:solidFill>
                  <a:srgbClr val="222222"/>
                </a:solidFill>
                <a:latin typeface="Roboto"/>
                <a:ea typeface="Roboto"/>
                <a:cs typeface="Roboto"/>
                <a:sym typeface="Roboto"/>
              </a:defRPr>
            </a:lvl1pPr>
            <a:lvl2pPr marR="0" lvl="1"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2pPr>
            <a:lvl3pPr marR="0" lvl="2"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3pPr>
            <a:lvl4pPr marR="0" lvl="3"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4pPr>
            <a:lvl5pPr marR="0" lvl="4"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5pPr>
            <a:lvl6pPr marR="0" lvl="5"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6pPr>
            <a:lvl7pPr marR="0" lvl="6"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7pPr>
            <a:lvl8pPr marR="0" lvl="7"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8pPr>
            <a:lvl9pPr marR="0" lvl="8"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9pPr>
          </a:lstStyle>
          <a:p>
            <a:r>
              <a:rPr lang="en-IN" dirty="0">
                <a:solidFill>
                  <a:schemeClr val="bg1"/>
                </a:solidFill>
                <a:latin typeface="Dosis" panose="020B0604020202020204" charset="0"/>
              </a:rPr>
              <a:t> LOGISTIC REGRESSION MODEL</a:t>
            </a:r>
          </a:p>
        </p:txBody>
      </p:sp>
      <p:sp>
        <p:nvSpPr>
          <p:cNvPr id="8" name="TextBox 7">
            <a:extLst>
              <a:ext uri="{FF2B5EF4-FFF2-40B4-BE49-F238E27FC236}">
                <a16:creationId xmlns:a16="http://schemas.microsoft.com/office/drawing/2014/main" id="{82875DC5-39BC-4D46-A473-D9F6B2001815}"/>
              </a:ext>
            </a:extLst>
          </p:cNvPr>
          <p:cNvSpPr txBox="1"/>
          <p:nvPr/>
        </p:nvSpPr>
        <p:spPr>
          <a:xfrm>
            <a:off x="911700" y="1569600"/>
            <a:ext cx="6626700" cy="338554"/>
          </a:xfrm>
          <a:prstGeom prst="rect">
            <a:avLst/>
          </a:prstGeom>
          <a:noFill/>
        </p:spPr>
        <p:txBody>
          <a:bodyPr wrap="square" rtlCol="0">
            <a:spAutoFit/>
          </a:bodyPr>
          <a:lstStyle/>
          <a:p>
            <a:r>
              <a:rPr lang="en-IN" sz="1600" dirty="0">
                <a:solidFill>
                  <a:srgbClr val="FF8700"/>
                </a:solidFill>
                <a:latin typeface="Dosis" panose="020B0604020202020204" charset="0"/>
              </a:rPr>
              <a:t>Understanding multi-collinearity problem</a:t>
            </a:r>
          </a:p>
        </p:txBody>
      </p:sp>
      <p:sp>
        <p:nvSpPr>
          <p:cNvPr id="16" name="TextBox 15">
            <a:extLst>
              <a:ext uri="{FF2B5EF4-FFF2-40B4-BE49-F238E27FC236}">
                <a16:creationId xmlns:a16="http://schemas.microsoft.com/office/drawing/2014/main" id="{AA2F9593-5A81-4F03-B64D-E26714EC7603}"/>
              </a:ext>
            </a:extLst>
          </p:cNvPr>
          <p:cNvSpPr txBox="1"/>
          <p:nvPr/>
        </p:nvSpPr>
        <p:spPr>
          <a:xfrm>
            <a:off x="914400" y="1963116"/>
            <a:ext cx="4540336" cy="1600438"/>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Dosis" panose="020B0604020202020204" charset="0"/>
              </a:rPr>
              <a:t>One of the assumptions required to build model of logistic regression is not possessing strong correlated variables. </a:t>
            </a:r>
          </a:p>
          <a:p>
            <a:pPr marL="285750" indent="-285750">
              <a:buFont typeface="Arial" panose="020B0604020202020204" pitchFamily="34" charset="0"/>
              <a:buChar char="•"/>
            </a:pPr>
            <a:endParaRPr lang="en-IN" dirty="0">
              <a:solidFill>
                <a:schemeClr val="bg1"/>
              </a:solidFill>
              <a:latin typeface="Dosis" panose="020B0604020202020204" charset="0"/>
            </a:endParaRPr>
          </a:p>
          <a:p>
            <a:pPr marL="285750" indent="-285750">
              <a:buFont typeface="Arial" panose="020B0604020202020204" pitchFamily="34" charset="0"/>
              <a:buChar char="•"/>
            </a:pPr>
            <a:r>
              <a:rPr lang="en-IN" dirty="0">
                <a:solidFill>
                  <a:schemeClr val="bg1"/>
                </a:solidFill>
                <a:latin typeface="Dosis" panose="020B0604020202020204" charset="0"/>
              </a:rPr>
              <a:t>To check, if we have ones I decided to build correlation matrix and remove one of pair strongly correlated variables.</a:t>
            </a:r>
          </a:p>
          <a:p>
            <a:pPr marL="285750" indent="-285750">
              <a:buFont typeface="Arial" panose="020B0604020202020204" pitchFamily="34" charset="0"/>
              <a:buChar char="•"/>
            </a:pPr>
            <a:endParaRPr lang="en-IN" dirty="0">
              <a:solidFill>
                <a:schemeClr val="bg1"/>
              </a:solidFill>
              <a:latin typeface="Dosis" panose="020B0604020202020204" charset="0"/>
            </a:endParaRPr>
          </a:p>
          <a:p>
            <a:pPr marL="285750" indent="-285750">
              <a:buFont typeface="Arial" panose="020B0604020202020204" pitchFamily="34" charset="0"/>
              <a:buChar char="•"/>
            </a:pPr>
            <a:endParaRPr lang="en-IN" dirty="0">
              <a:solidFill>
                <a:schemeClr val="bg1"/>
              </a:solidFill>
              <a:latin typeface="Dosis" panose="020B0604020202020204" charset="0"/>
            </a:endParaRPr>
          </a:p>
        </p:txBody>
      </p:sp>
      <p:pic>
        <p:nvPicPr>
          <p:cNvPr id="13" name="Picture 12">
            <a:extLst>
              <a:ext uri="{FF2B5EF4-FFF2-40B4-BE49-F238E27FC236}">
                <a16:creationId xmlns:a16="http://schemas.microsoft.com/office/drawing/2014/main" id="{6AF9BFDA-1687-4CBB-82A0-B98B1956515E}"/>
              </a:ext>
            </a:extLst>
          </p:cNvPr>
          <p:cNvPicPr>
            <a:picLocks noChangeAspect="1"/>
          </p:cNvPicPr>
          <p:nvPr/>
        </p:nvPicPr>
        <p:blipFill rotWithShape="1">
          <a:blip r:embed="rId3"/>
          <a:srcRect l="2571" r="3050"/>
          <a:stretch/>
        </p:blipFill>
        <p:spPr>
          <a:xfrm>
            <a:off x="5486843" y="1173143"/>
            <a:ext cx="3657157" cy="3412070"/>
          </a:xfrm>
          <a:prstGeom prst="rect">
            <a:avLst/>
          </a:prstGeom>
        </p:spPr>
      </p:pic>
    </p:spTree>
    <p:custDataLst>
      <p:tags r:id="rId1"/>
    </p:custDataLst>
    <p:extLst>
      <p:ext uri="{BB962C8B-B14F-4D97-AF65-F5344CB8AC3E}">
        <p14:creationId xmlns:p14="http://schemas.microsoft.com/office/powerpoint/2010/main" val="3893943835"/>
      </p:ext>
    </p:extLst>
  </p:cSld>
  <p:clrMapOvr>
    <a:masterClrMapping/>
  </p:clrMapOvr>
  <p:transition advTm="59603">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3FADCF-FBA2-45F7-9E84-21A31917A7C1}"/>
              </a:ext>
            </a:extLst>
          </p:cNvPr>
          <p:cNvSpPr>
            <a:spLocks noGrp="1"/>
          </p:cNvSpPr>
          <p:nvPr>
            <p:ph type="sldNum" idx="12"/>
          </p:nvPr>
        </p:nvSpPr>
        <p:spPr/>
        <p:txBody>
          <a:bodyPr/>
          <a:lstStyle/>
          <a:p>
            <a:pPr lvl="0" rtl="0">
              <a:spcBef>
                <a:spcPts val="0"/>
              </a:spcBef>
              <a:buNone/>
            </a:pPr>
            <a:fld id="{00000000-1234-1234-1234-123412341234}" type="slidenum">
              <a:rPr lang="en" smtClean="0"/>
              <a:t>9</a:t>
            </a:fld>
            <a:endParaRPr lang="en"/>
          </a:p>
        </p:txBody>
      </p:sp>
      <p:sp>
        <p:nvSpPr>
          <p:cNvPr id="3" name="Shape 119">
            <a:extLst>
              <a:ext uri="{FF2B5EF4-FFF2-40B4-BE49-F238E27FC236}">
                <a16:creationId xmlns:a16="http://schemas.microsoft.com/office/drawing/2014/main" id="{9ED5D532-D476-4FC3-B951-FA122A6EE31C}"/>
              </a:ext>
            </a:extLst>
          </p:cNvPr>
          <p:cNvSpPr txBox="1">
            <a:spLocks/>
          </p:cNvSpPr>
          <p:nvPr/>
        </p:nvSpPr>
        <p:spPr>
          <a:xfrm>
            <a:off x="1223682" y="0"/>
            <a:ext cx="5646254" cy="107576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IN" sz="4000" dirty="0">
                <a:solidFill>
                  <a:srgbClr val="FF8700"/>
                </a:solidFill>
              </a:rPr>
              <a:t>METHODOLOGY</a:t>
            </a:r>
            <a:endParaRPr lang="en" sz="4000" dirty="0">
              <a:solidFill>
                <a:srgbClr val="FF8700"/>
              </a:solidFill>
            </a:endParaRPr>
          </a:p>
        </p:txBody>
      </p:sp>
      <p:sp>
        <p:nvSpPr>
          <p:cNvPr id="5" name="Text Placeholder 2">
            <a:extLst>
              <a:ext uri="{FF2B5EF4-FFF2-40B4-BE49-F238E27FC236}">
                <a16:creationId xmlns:a16="http://schemas.microsoft.com/office/drawing/2014/main" id="{B9F32D1C-1C76-4051-AD51-6EBFFD389F34}"/>
              </a:ext>
            </a:extLst>
          </p:cNvPr>
          <p:cNvSpPr txBox="1">
            <a:spLocks/>
          </p:cNvSpPr>
          <p:nvPr/>
        </p:nvSpPr>
        <p:spPr>
          <a:xfrm>
            <a:off x="594900" y="1013599"/>
            <a:ext cx="8549100" cy="7903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8700"/>
              </a:buClr>
              <a:buSzPct val="100000"/>
              <a:buFont typeface="Roboto"/>
              <a:buChar char="▸"/>
              <a:defRPr sz="3000" b="0" i="0" u="none" strike="noStrike" cap="none">
                <a:solidFill>
                  <a:srgbClr val="222222"/>
                </a:solidFill>
                <a:latin typeface="Roboto"/>
                <a:ea typeface="Roboto"/>
                <a:cs typeface="Roboto"/>
                <a:sym typeface="Roboto"/>
              </a:defRPr>
            </a:lvl1pPr>
            <a:lvl2pPr marR="0" lvl="1"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2pPr>
            <a:lvl3pPr marR="0" lvl="2" algn="l" rtl="0">
              <a:lnSpc>
                <a:spcPct val="100000"/>
              </a:lnSpc>
              <a:spcBef>
                <a:spcPts val="480"/>
              </a:spcBef>
              <a:spcAft>
                <a:spcPts val="0"/>
              </a:spcAft>
              <a:buClr>
                <a:srgbClr val="FF8700"/>
              </a:buClr>
              <a:buSzPct val="100000"/>
              <a:buFont typeface="Roboto"/>
              <a:buChar char="▹"/>
              <a:defRPr sz="2400" b="0" i="0" u="none" strike="noStrike" cap="none">
                <a:solidFill>
                  <a:srgbClr val="222222"/>
                </a:solidFill>
                <a:latin typeface="Roboto"/>
                <a:ea typeface="Roboto"/>
                <a:cs typeface="Roboto"/>
                <a:sym typeface="Roboto"/>
              </a:defRPr>
            </a:lvl3pPr>
            <a:lvl4pPr marR="0" lvl="3"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4pPr>
            <a:lvl5pPr marR="0" lvl="4"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5pPr>
            <a:lvl6pPr marR="0" lvl="5"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6pPr>
            <a:lvl7pPr marR="0" lvl="6"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7pPr>
            <a:lvl8pPr marR="0" lvl="7"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8pPr>
            <a:lvl9pPr marR="0" lvl="8" algn="l" rtl="0">
              <a:lnSpc>
                <a:spcPct val="100000"/>
              </a:lnSpc>
              <a:spcBef>
                <a:spcPts val="360"/>
              </a:spcBef>
              <a:spcAft>
                <a:spcPts val="0"/>
              </a:spcAft>
              <a:buClr>
                <a:srgbClr val="FF8700"/>
              </a:buClr>
              <a:buSzPct val="100000"/>
              <a:buFont typeface="Roboto"/>
              <a:buChar char="▹"/>
              <a:defRPr sz="1800" b="0" i="0" u="none" strike="noStrike" cap="none">
                <a:solidFill>
                  <a:srgbClr val="222222"/>
                </a:solidFill>
                <a:latin typeface="Roboto"/>
                <a:ea typeface="Roboto"/>
                <a:cs typeface="Roboto"/>
                <a:sym typeface="Roboto"/>
              </a:defRPr>
            </a:lvl9pPr>
          </a:lstStyle>
          <a:p>
            <a:r>
              <a:rPr lang="en-IN" dirty="0">
                <a:solidFill>
                  <a:schemeClr val="bg1"/>
                </a:solidFill>
                <a:latin typeface="Dosis" panose="020B0604020202020204" charset="0"/>
              </a:rPr>
              <a:t> LOGISTIC REGRESSION MODEL</a:t>
            </a:r>
          </a:p>
          <a:p>
            <a:pPr>
              <a:buNone/>
            </a:pPr>
            <a:r>
              <a:rPr lang="en-IN" sz="2400" dirty="0">
                <a:solidFill>
                  <a:schemeClr val="bg1"/>
                </a:solidFill>
                <a:latin typeface="Dosis" panose="020B0604020202020204" charset="0"/>
              </a:rPr>
              <a:t>     </a:t>
            </a:r>
            <a:endParaRPr lang="en-IN" dirty="0">
              <a:solidFill>
                <a:srgbClr val="FF8700"/>
              </a:solidFill>
              <a:latin typeface="Dosis" panose="020B0604020202020204" charset="0"/>
            </a:endParaRPr>
          </a:p>
        </p:txBody>
      </p:sp>
      <p:pic>
        <p:nvPicPr>
          <p:cNvPr id="4" name="Picture 3">
            <a:extLst>
              <a:ext uri="{FF2B5EF4-FFF2-40B4-BE49-F238E27FC236}">
                <a16:creationId xmlns:a16="http://schemas.microsoft.com/office/drawing/2014/main" id="{5E8C8556-6F16-4ECD-BC2C-710C722FB606}"/>
              </a:ext>
            </a:extLst>
          </p:cNvPr>
          <p:cNvPicPr>
            <a:picLocks noChangeAspect="1"/>
          </p:cNvPicPr>
          <p:nvPr/>
        </p:nvPicPr>
        <p:blipFill rotWithShape="1">
          <a:blip r:embed="rId3"/>
          <a:srcRect r="26966"/>
          <a:stretch/>
        </p:blipFill>
        <p:spPr>
          <a:xfrm>
            <a:off x="5630837" y="297985"/>
            <a:ext cx="3513163" cy="4547530"/>
          </a:xfrm>
          <a:prstGeom prst="rect">
            <a:avLst/>
          </a:prstGeom>
        </p:spPr>
      </p:pic>
      <p:sp>
        <p:nvSpPr>
          <p:cNvPr id="6" name="TextBox 5">
            <a:extLst>
              <a:ext uri="{FF2B5EF4-FFF2-40B4-BE49-F238E27FC236}">
                <a16:creationId xmlns:a16="http://schemas.microsoft.com/office/drawing/2014/main" id="{1CCC96A9-1F24-444B-9CA2-CC30472E9A15}"/>
              </a:ext>
            </a:extLst>
          </p:cNvPr>
          <p:cNvSpPr txBox="1"/>
          <p:nvPr/>
        </p:nvSpPr>
        <p:spPr>
          <a:xfrm>
            <a:off x="914400" y="1540800"/>
            <a:ext cx="3621163" cy="338554"/>
          </a:xfrm>
          <a:prstGeom prst="rect">
            <a:avLst/>
          </a:prstGeom>
          <a:noFill/>
        </p:spPr>
        <p:txBody>
          <a:bodyPr wrap="square" rtlCol="0">
            <a:spAutoFit/>
          </a:bodyPr>
          <a:lstStyle/>
          <a:p>
            <a:r>
              <a:rPr lang="en-IN" sz="1600" dirty="0">
                <a:solidFill>
                  <a:srgbClr val="FF8700"/>
                </a:solidFill>
                <a:latin typeface="Dosis" panose="020B0604020202020204" charset="0"/>
              </a:rPr>
              <a:t>FIRST MODEL</a:t>
            </a:r>
            <a:endParaRPr lang="en-IN" sz="1600" dirty="0"/>
          </a:p>
        </p:txBody>
      </p:sp>
      <p:sp>
        <p:nvSpPr>
          <p:cNvPr id="9" name="TextBox 8">
            <a:extLst>
              <a:ext uri="{FF2B5EF4-FFF2-40B4-BE49-F238E27FC236}">
                <a16:creationId xmlns:a16="http://schemas.microsoft.com/office/drawing/2014/main" id="{421ED50B-8802-490E-B128-7A3E749E9914}"/>
              </a:ext>
            </a:extLst>
          </p:cNvPr>
          <p:cNvSpPr txBox="1"/>
          <p:nvPr/>
        </p:nvSpPr>
        <p:spPr>
          <a:xfrm>
            <a:off x="914400" y="1963116"/>
            <a:ext cx="4540336" cy="1169551"/>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Dosis" panose="020B0604020202020204" charset="0"/>
              </a:rPr>
              <a:t>First model after all transformations and most of used variables are relevant.</a:t>
            </a:r>
          </a:p>
          <a:p>
            <a:pPr marL="285750" indent="-285750">
              <a:buFont typeface="Arial" panose="020B0604020202020204" pitchFamily="34" charset="0"/>
              <a:buChar char="•"/>
            </a:pPr>
            <a:endParaRPr lang="en-IN" dirty="0">
              <a:solidFill>
                <a:schemeClr val="bg1"/>
              </a:solidFill>
              <a:latin typeface="Dosis" panose="020B0604020202020204" charset="0"/>
            </a:endParaRPr>
          </a:p>
          <a:p>
            <a:pPr marL="285750" indent="-285750">
              <a:buFont typeface="Arial" panose="020B0604020202020204" pitchFamily="34" charset="0"/>
              <a:buChar char="•"/>
            </a:pPr>
            <a:r>
              <a:rPr lang="en-IN" dirty="0">
                <a:solidFill>
                  <a:schemeClr val="bg1"/>
                </a:solidFill>
                <a:latin typeface="Dosis" panose="020B0604020202020204" charset="0"/>
              </a:rPr>
              <a:t>Nevertheless, there are still many ways to improve it.</a:t>
            </a:r>
          </a:p>
          <a:p>
            <a:pPr marL="285750" indent="-285750">
              <a:buFont typeface="Arial" panose="020B0604020202020204" pitchFamily="34" charset="0"/>
              <a:buChar char="•"/>
            </a:pPr>
            <a:endParaRPr lang="en-IN" dirty="0">
              <a:solidFill>
                <a:schemeClr val="bg1"/>
              </a:solidFill>
              <a:latin typeface="Dosis" panose="020B0604020202020204" charset="0"/>
            </a:endParaRPr>
          </a:p>
        </p:txBody>
      </p:sp>
      <p:sp>
        <p:nvSpPr>
          <p:cNvPr id="10" name="Rectangle 9">
            <a:extLst>
              <a:ext uri="{FF2B5EF4-FFF2-40B4-BE49-F238E27FC236}">
                <a16:creationId xmlns:a16="http://schemas.microsoft.com/office/drawing/2014/main" id="{32FCEDA1-4B40-4878-92D2-5FB881A090DF}"/>
              </a:ext>
            </a:extLst>
          </p:cNvPr>
          <p:cNvSpPr/>
          <p:nvPr/>
        </p:nvSpPr>
        <p:spPr>
          <a:xfrm>
            <a:off x="5630836" y="4430806"/>
            <a:ext cx="3513164" cy="262218"/>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ED4E35F-612E-4BDC-BB39-0C5F4B089631}"/>
              </a:ext>
            </a:extLst>
          </p:cNvPr>
          <p:cNvSpPr/>
          <p:nvPr/>
        </p:nvSpPr>
        <p:spPr>
          <a:xfrm>
            <a:off x="5630836" y="4133400"/>
            <a:ext cx="3513164" cy="148414"/>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2486919A-07A5-4E75-AB19-2EB82B4A34CA}"/>
              </a:ext>
            </a:extLst>
          </p:cNvPr>
          <p:cNvSpPr/>
          <p:nvPr/>
        </p:nvSpPr>
        <p:spPr>
          <a:xfrm>
            <a:off x="5630836" y="3043173"/>
            <a:ext cx="3513164" cy="148414"/>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179394289"/>
      </p:ext>
    </p:extLst>
  </p:cSld>
  <p:clrMapOvr>
    <a:masterClrMapping/>
  </p:clrMapOvr>
  <p:transition advTm="59603">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3|3|4.8|2.8|4.3"/>
</p:tagLst>
</file>

<file path=ppt/tags/tag10.xml><?xml version="1.0" encoding="utf-8"?>
<p:tagLst xmlns:a="http://schemas.openxmlformats.org/drawingml/2006/main" xmlns:r="http://schemas.openxmlformats.org/officeDocument/2006/relationships" xmlns:p="http://schemas.openxmlformats.org/presentationml/2006/main">
  <p:tag name="TIMING" val="|24.7|11.2|14.7"/>
</p:tagLst>
</file>

<file path=ppt/tags/tag11.xml><?xml version="1.0" encoding="utf-8"?>
<p:tagLst xmlns:a="http://schemas.openxmlformats.org/drawingml/2006/main" xmlns:r="http://schemas.openxmlformats.org/officeDocument/2006/relationships" xmlns:p="http://schemas.openxmlformats.org/presentationml/2006/main">
  <p:tag name="TIMING" val="|24.7|11.2|14.7"/>
</p:tagLst>
</file>

<file path=ppt/tags/tag12.xml><?xml version="1.0" encoding="utf-8"?>
<p:tagLst xmlns:a="http://schemas.openxmlformats.org/drawingml/2006/main" xmlns:r="http://schemas.openxmlformats.org/officeDocument/2006/relationships" xmlns:p="http://schemas.openxmlformats.org/presentationml/2006/main">
  <p:tag name="TIMING" val="|24.7|11.2|14.7"/>
</p:tagLst>
</file>

<file path=ppt/tags/tag13.xml><?xml version="1.0" encoding="utf-8"?>
<p:tagLst xmlns:a="http://schemas.openxmlformats.org/drawingml/2006/main" xmlns:r="http://schemas.openxmlformats.org/officeDocument/2006/relationships" xmlns:p="http://schemas.openxmlformats.org/presentationml/2006/main">
  <p:tag name="TIMING" val="|24.7|11.2|14.7"/>
</p:tagLst>
</file>

<file path=ppt/tags/tag14.xml><?xml version="1.0" encoding="utf-8"?>
<p:tagLst xmlns:a="http://schemas.openxmlformats.org/drawingml/2006/main" xmlns:r="http://schemas.openxmlformats.org/officeDocument/2006/relationships" xmlns:p="http://schemas.openxmlformats.org/presentationml/2006/main">
  <p:tag name="TIMING" val="|24.7|11.2|14.7"/>
</p:tagLst>
</file>

<file path=ppt/tags/tag2.xml><?xml version="1.0" encoding="utf-8"?>
<p:tagLst xmlns:a="http://schemas.openxmlformats.org/drawingml/2006/main" xmlns:r="http://schemas.openxmlformats.org/officeDocument/2006/relationships" xmlns:p="http://schemas.openxmlformats.org/presentationml/2006/main">
  <p:tag name="TIMING" val="|24.7|11.2|14.7"/>
</p:tagLst>
</file>

<file path=ppt/tags/tag3.xml><?xml version="1.0" encoding="utf-8"?>
<p:tagLst xmlns:a="http://schemas.openxmlformats.org/drawingml/2006/main" xmlns:r="http://schemas.openxmlformats.org/officeDocument/2006/relationships" xmlns:p="http://schemas.openxmlformats.org/presentationml/2006/main">
  <p:tag name="TIMING" val="|0.9|25.3|33.2"/>
</p:tagLst>
</file>

<file path=ppt/tags/tag4.xml><?xml version="1.0" encoding="utf-8"?>
<p:tagLst xmlns:a="http://schemas.openxmlformats.org/drawingml/2006/main" xmlns:r="http://schemas.openxmlformats.org/officeDocument/2006/relationships" xmlns:p="http://schemas.openxmlformats.org/presentationml/2006/main">
  <p:tag name="TIMING" val="|24.7|11.2|14.7"/>
</p:tagLst>
</file>

<file path=ppt/tags/tag5.xml><?xml version="1.0" encoding="utf-8"?>
<p:tagLst xmlns:a="http://schemas.openxmlformats.org/drawingml/2006/main" xmlns:r="http://schemas.openxmlformats.org/officeDocument/2006/relationships" xmlns:p="http://schemas.openxmlformats.org/presentationml/2006/main">
  <p:tag name="TIMING" val="|24.7|11.2|14.7"/>
</p:tagLst>
</file>

<file path=ppt/tags/tag6.xml><?xml version="1.0" encoding="utf-8"?>
<p:tagLst xmlns:a="http://schemas.openxmlformats.org/drawingml/2006/main" xmlns:r="http://schemas.openxmlformats.org/officeDocument/2006/relationships" xmlns:p="http://schemas.openxmlformats.org/presentationml/2006/main">
  <p:tag name="TIMING" val="|24.7|11.2|14.7"/>
</p:tagLst>
</file>

<file path=ppt/tags/tag7.xml><?xml version="1.0" encoding="utf-8"?>
<p:tagLst xmlns:a="http://schemas.openxmlformats.org/drawingml/2006/main" xmlns:r="http://schemas.openxmlformats.org/officeDocument/2006/relationships" xmlns:p="http://schemas.openxmlformats.org/presentationml/2006/main">
  <p:tag name="TIMING" val="|24.7|11.2|14.7"/>
</p:tagLst>
</file>

<file path=ppt/tags/tag8.xml><?xml version="1.0" encoding="utf-8"?>
<p:tagLst xmlns:a="http://schemas.openxmlformats.org/drawingml/2006/main" xmlns:r="http://schemas.openxmlformats.org/officeDocument/2006/relationships" xmlns:p="http://schemas.openxmlformats.org/presentationml/2006/main">
  <p:tag name="TIMING" val="|24.7|11.2|14.7"/>
</p:tagLst>
</file>

<file path=ppt/tags/tag9.xml><?xml version="1.0" encoding="utf-8"?>
<p:tagLst xmlns:a="http://schemas.openxmlformats.org/drawingml/2006/main" xmlns:r="http://schemas.openxmlformats.org/officeDocument/2006/relationships" xmlns:p="http://schemas.openxmlformats.org/presentationml/2006/main">
  <p:tag name="TIMING" val="|24.7|11.2|14.7"/>
</p:tagLst>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518</Words>
  <Application>Microsoft Office PowerPoint</Application>
  <PresentationFormat>On-screen Show (16:9)</PresentationFormat>
  <Paragraphs>127</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Roboto</vt:lpstr>
      <vt:lpstr>DokChampa</vt:lpstr>
      <vt:lpstr>Arial</vt:lpstr>
      <vt:lpstr>Dosis</vt:lpstr>
      <vt:lpstr>William template</vt:lpstr>
      <vt:lpstr>LOAN PREDICTION ANALYSIS</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ANALYSIS</dc:title>
  <dc:creator>SHRAVAN</dc:creator>
  <cp:lastModifiedBy>Shravankumar Hiregoudar</cp:lastModifiedBy>
  <cp:revision>30</cp:revision>
  <dcterms:modified xsi:type="dcterms:W3CDTF">2018-12-03T09:25:13Z</dcterms:modified>
</cp:coreProperties>
</file>