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04" r:id="rId3"/>
    <p:sldId id="305" r:id="rId4"/>
    <p:sldId id="306" r:id="rId5"/>
    <p:sldId id="307" r:id="rId6"/>
    <p:sldId id="308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C233-9064-8637-9935-2461BE7B8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7F192-2F2C-FDE6-CE92-959A17B5D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C1B9-592A-2DC5-D128-3F410028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3BE0-8431-B47E-F190-1BDCC97B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0A8E9-6A75-BB51-38A3-2124F206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7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A206-1725-1016-6043-E83090F8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2D01F-28BC-5C02-0F8F-C020C6566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8973D-B6AC-5E4D-D637-A1C52999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D1C6-AB0B-46B0-F043-56FB09FC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375F2-E060-AD51-F2F1-8FD04FF3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1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1E4977-DA99-D9EB-A14D-9558F3D85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EA3F5-AACE-1AF5-C9FD-915F3037B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2369-F0E8-177B-355C-3A07E4A7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4CD8-9AE5-47F5-34CF-51EAB2D7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76A0-EC97-4916-42C3-2FBD149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5266-D3BE-0B74-D85A-918DBC4E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8230D-3B91-682A-508F-A26B9309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FCD8-39F0-F543-C84F-063015D8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3DA1-A271-E6AE-E40C-D2941D59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3FC89-A1E7-41F7-FD2B-0836221E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5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23D6-CB88-149C-BA46-6EBDF1BA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46F31-A088-257B-6BA6-73ACE549B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3305-675E-DAD2-E169-62219412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9BD8-B3CD-EA08-E071-BD86A805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31EEC-9312-B6FA-A75A-C8A2FC03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F8A4-E45D-3342-3B4D-31F5332E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6A4A-AB6E-B4A9-7816-9BC4FB427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03A2F-C5D2-F7B6-7FA5-DCE3AF211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30DD3-7C43-D8A9-572C-A5B8ABC9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F1231-6A17-407A-2520-161E5FBE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06AB9-0811-28BB-9F02-CA2E7B6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8A5A-229E-6C75-97FD-013D57DC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388CD-7609-6F98-40C3-277E1565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158A3-F4F9-8727-4B1F-566370E61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290A7-E410-3434-0D5C-65A80019A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B4FCA-6140-8A76-547B-04115AC29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7DECF-8085-F2AE-B62B-76D2FA7E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47495-22CE-EA59-F692-FA11362E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6BC67-97B9-3390-1FC4-8F9A6CF9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1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54AD-F37A-83BB-3190-1230C73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0DBB0-36CB-2633-5336-35ED52B2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77A98-9836-8648-38F6-E524A86C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EB29B-548A-7399-0B49-AE5F0B0A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F182B-B3B6-E25F-49A1-BE031B6A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489F2-AFC4-0280-6CE1-C94876A6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3687B-32E7-451C-4DEC-7B6A0ECE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9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1FB5-E69C-2565-6FDB-F105BEE9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722F-440D-562E-F01F-ACBDE8FC1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4FE3-F289-5CFD-A417-A6B859AC5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75D65-C07E-D518-784E-CEB9849A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4243B-4842-26D8-AE94-6E296BBA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907B6-B12C-CC10-9368-887BE7B6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6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DFE3-E8BB-7331-505C-B325E095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DD215-E091-FC85-972F-FA2827281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39945-2A19-E426-8E79-ACDE46F12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ED85A-E8B8-DED7-4721-94CBBF6A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FCA90-FCA1-4D4F-FEA5-DD4FB32E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2F503-87C6-A3B2-B5E5-9A4A273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2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18962-58E8-A51F-451D-76D6CFB5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69391-F193-C29B-25BF-AF45600E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68F26-2C00-17AE-BEC0-990F73094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4AFC-2C56-4CA1-9F1A-74FF267A11BC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A81B4-FF5E-0ED1-FA59-3F598B128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20E2-11AA-7DA7-8474-0BCF95ECF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DD0E-D1EB-43DD-9DDC-BBC9999EC6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8D58-8D9F-6D10-4696-6569E3B19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Index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366C1-780C-D388-671D-1A8C33374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Problem on Map Reduce</a:t>
            </a:r>
          </a:p>
          <a:p>
            <a:endParaRPr lang="en-IN" dirty="0"/>
          </a:p>
          <a:p>
            <a:r>
              <a:rPr lang="en-IN" dirty="0"/>
              <a:t>Mansi A. Radke</a:t>
            </a:r>
          </a:p>
        </p:txBody>
      </p:sp>
    </p:spTree>
    <p:extLst>
      <p:ext uri="{BB962C8B-B14F-4D97-AF65-F5344CB8AC3E}">
        <p14:creationId xmlns:p14="http://schemas.microsoft.com/office/powerpoint/2010/main" val="154332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47F3-963B-4620-BE72-2779564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on map reduce -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E4E7-75AD-4CAA-B781-C728C55D8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kern="50" dirty="0">
                <a:effectLst/>
                <a:latin typeface="Liberation Serif"/>
                <a:ea typeface="WenQuanYi Micro Hei"/>
                <a:cs typeface="Lohit Hindi"/>
              </a:rPr>
              <a:t>For n = 15 splits, r = 10 segments, and j = 3 term partitions, how long would distributed index creation take for Reuters-RCV1 in a MapReduce architecture?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78A7-3806-489C-8839-414FD368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04C46-5BAA-4056-8D9E-A8CDBDE17386}" type="datetime1">
              <a:rPr lang="en-IN" smtClean="0"/>
              <a:pPr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DE0E4-F696-4EF7-9B5A-D561D10E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Information Retrieval  - Winter-2019 - Mansi A. Radke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799A-2A24-489D-9726-AEF93896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C87F-F17E-4AB1-ADEA-FF4DDEF7023B}" type="slidenum">
              <a:rPr lang="en-IN" smtClean="0"/>
              <a:pPr/>
              <a:t>2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53604E-2FAF-476F-B27A-B92A841954D5}"/>
              </a:ext>
            </a:extLst>
          </p:cNvPr>
          <p:cNvGraphicFramePr>
            <a:graphicFrameLocks noGrp="1"/>
          </p:cNvGraphicFramePr>
          <p:nvPr/>
        </p:nvGraphicFramePr>
        <p:xfrm>
          <a:off x="934518" y="2563819"/>
          <a:ext cx="6120130" cy="1602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0065">
                  <a:extLst>
                    <a:ext uri="{9D8B030D-6E8A-4147-A177-3AD203B41FA5}">
                      <a16:colId xmlns:a16="http://schemas.microsoft.com/office/drawing/2014/main" val="1475300760"/>
                    </a:ext>
                  </a:extLst>
                </a:gridCol>
                <a:gridCol w="3060065">
                  <a:extLst>
                    <a:ext uri="{9D8B030D-6E8A-4147-A177-3AD203B41FA5}">
                      <a16:colId xmlns:a16="http://schemas.microsoft.com/office/drawing/2014/main" val="3142273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kern="50">
                          <a:effectLst/>
                        </a:rPr>
                        <a:t>Statistic</a:t>
                      </a:r>
                      <a:endParaRPr lang="en-IN" sz="1200" kern="5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IN" sz="1200" kern="50">
                          <a:effectLst/>
                        </a:rPr>
                        <a:t>Value</a:t>
                      </a:r>
                      <a:endParaRPr lang="en-IN" sz="1200" kern="5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37882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kern="50">
                          <a:effectLst/>
                        </a:rPr>
                        <a:t>average seek time</a:t>
                      </a:r>
                    </a:p>
                    <a:p>
                      <a:r>
                        <a:rPr lang="en-IN" sz="1200" kern="50">
                          <a:effectLst/>
                        </a:rPr>
                        <a:t>transfer time per byte</a:t>
                      </a:r>
                    </a:p>
                    <a:p>
                      <a:r>
                        <a:rPr lang="en-IN" sz="1200" kern="50">
                          <a:effectLst/>
                        </a:rPr>
                        <a:t>processor’s clock rate</a:t>
                      </a:r>
                    </a:p>
                    <a:p>
                      <a:r>
                        <a:rPr lang="en-IN" sz="1200" kern="50">
                          <a:effectLst/>
                        </a:rPr>
                        <a:t>lowlevel operation</a:t>
                      </a:r>
                    </a:p>
                    <a:p>
                      <a:r>
                        <a:rPr lang="en-IN" sz="1200" kern="50">
                          <a:effectLst/>
                        </a:rPr>
                        <a:t>(e.g., compare &amp; swap a word)</a:t>
                      </a:r>
                    </a:p>
                    <a:p>
                      <a:r>
                        <a:rPr lang="en-IN" sz="1200" kern="50">
                          <a:effectLst/>
                        </a:rPr>
                        <a:t>size of main memory</a:t>
                      </a:r>
                    </a:p>
                    <a:p>
                      <a:r>
                        <a:rPr lang="en-IN" sz="1200" kern="50">
                          <a:effectLst/>
                        </a:rPr>
                        <a:t>size of disk space</a:t>
                      </a:r>
                      <a:endParaRPr lang="en-IN" sz="1200" kern="5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IN" sz="1200" kern="50" dirty="0">
                          <a:effectLst/>
                        </a:rPr>
                        <a:t>5 </a:t>
                      </a:r>
                      <a:r>
                        <a:rPr lang="en-IN" sz="1200" kern="50" dirty="0" err="1">
                          <a:effectLst/>
                        </a:rPr>
                        <a:t>ms</a:t>
                      </a:r>
                      <a:r>
                        <a:rPr lang="en-IN" sz="1200" kern="50" dirty="0">
                          <a:effectLst/>
                        </a:rPr>
                        <a:t> = 5 × 10^−3 s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0.02 </a:t>
                      </a:r>
                      <a:r>
                        <a:rPr lang="en-IN" sz="1200" kern="50" dirty="0" err="1">
                          <a:effectLst/>
                        </a:rPr>
                        <a:t>μs</a:t>
                      </a:r>
                      <a:r>
                        <a:rPr lang="en-IN" sz="1200" kern="50" dirty="0">
                          <a:effectLst/>
                        </a:rPr>
                        <a:t> = 2 × 10^−8 s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10^9 s−1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0.01 </a:t>
                      </a:r>
                      <a:r>
                        <a:rPr lang="en-IN" sz="1200" kern="50" dirty="0" err="1">
                          <a:effectLst/>
                        </a:rPr>
                        <a:t>μs</a:t>
                      </a:r>
                      <a:r>
                        <a:rPr lang="en-IN" sz="1200" kern="50" dirty="0">
                          <a:effectLst/>
                        </a:rPr>
                        <a:t> = 10^−8 s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 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several GB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1 TB or more</a:t>
                      </a:r>
                      <a:endParaRPr lang="en-IN" sz="1200" kern="50" dirty="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9719206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84F198-9786-44E9-AC70-995E327A6689}"/>
              </a:ext>
            </a:extLst>
          </p:cNvPr>
          <p:cNvGraphicFramePr>
            <a:graphicFrameLocks noGrp="1"/>
          </p:cNvGraphicFramePr>
          <p:nvPr/>
        </p:nvGraphicFramePr>
        <p:xfrm>
          <a:off x="3994583" y="4204970"/>
          <a:ext cx="6120130" cy="2151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60065">
                  <a:extLst>
                    <a:ext uri="{9D8B030D-6E8A-4147-A177-3AD203B41FA5}">
                      <a16:colId xmlns:a16="http://schemas.microsoft.com/office/drawing/2014/main" val="877452217"/>
                    </a:ext>
                  </a:extLst>
                </a:gridCol>
                <a:gridCol w="3060065">
                  <a:extLst>
                    <a:ext uri="{9D8B030D-6E8A-4147-A177-3AD203B41FA5}">
                      <a16:colId xmlns:a16="http://schemas.microsoft.com/office/drawing/2014/main" val="2167227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200" kern="50">
                          <a:effectLst/>
                        </a:rPr>
                        <a:t>Statistic</a:t>
                      </a:r>
                      <a:endParaRPr lang="en-IN" sz="1200" kern="5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IN" sz="1200" kern="50">
                          <a:effectLst/>
                        </a:rPr>
                        <a:t>Value</a:t>
                      </a:r>
                      <a:endParaRPr lang="en-IN" sz="1200" kern="5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2229847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kern="50" dirty="0">
                          <a:effectLst/>
                        </a:rPr>
                        <a:t>documents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avg. # tokens per document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terms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avg. # bytes per token (incl. spaces/</a:t>
                      </a:r>
                      <a:r>
                        <a:rPr lang="en-IN" sz="1200" kern="50" dirty="0" err="1">
                          <a:effectLst/>
                        </a:rPr>
                        <a:t>punct</a:t>
                      </a:r>
                      <a:r>
                        <a:rPr lang="en-IN" sz="1200" kern="50" dirty="0">
                          <a:effectLst/>
                        </a:rPr>
                        <a:t>.)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avg. # bytes per token (without spaces/</a:t>
                      </a:r>
                      <a:r>
                        <a:rPr lang="en-IN" sz="1200" kern="50" dirty="0" err="1">
                          <a:effectLst/>
                        </a:rPr>
                        <a:t>punct</a:t>
                      </a:r>
                      <a:r>
                        <a:rPr lang="en-IN" sz="1200" kern="50" dirty="0">
                          <a:effectLst/>
                        </a:rPr>
                        <a:t>.)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avg. # bytes per term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tokens</a:t>
                      </a:r>
                      <a:endParaRPr lang="en-IN" sz="1200" kern="50" dirty="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r>
                        <a:rPr lang="en-IN" sz="1200" kern="50" dirty="0">
                          <a:effectLst/>
                        </a:rPr>
                        <a:t>800,000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  (806791)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200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 (222)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400,000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6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       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4.5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7.5</a:t>
                      </a:r>
                    </a:p>
                    <a:p>
                      <a:r>
                        <a:rPr lang="en-IN" sz="1200" kern="50" dirty="0">
                          <a:effectLst/>
                        </a:rPr>
                        <a:t>100,000,000</a:t>
                      </a:r>
                      <a:endParaRPr lang="en-IN" sz="1200" kern="50" dirty="0">
                        <a:effectLst/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133595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54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E01F-B175-4EF2-9E60-88D1A54E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B21C-26AA-4D11-9352-44345777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kern="50" dirty="0">
                <a:effectLst/>
                <a:latin typeface="Liberation Serif"/>
                <a:ea typeface="WenQuanYi Micro Hei"/>
                <a:cs typeface="Lohit Hindi"/>
              </a:rPr>
              <a:t>Total job = size of documents = documents * </a:t>
            </a:r>
            <a:r>
              <a:rPr lang="en-IN" sz="2400" kern="50" dirty="0" err="1">
                <a:effectLst/>
                <a:latin typeface="Liberation Serif"/>
                <a:ea typeface="WenQuanYi Micro Hei"/>
                <a:cs typeface="Lohit Hindi"/>
              </a:rPr>
              <a:t>avg</a:t>
            </a:r>
            <a:r>
              <a:rPr lang="en-IN" sz="2400" kern="50" dirty="0">
                <a:effectLst/>
                <a:latin typeface="Liberation Serif"/>
                <a:ea typeface="WenQuanYi Micro Hei"/>
                <a:cs typeface="Lohit Hindi"/>
              </a:rPr>
              <a:t> tokens per doc * </a:t>
            </a:r>
            <a:r>
              <a:rPr lang="en-IN" sz="2400" kern="50" dirty="0" err="1">
                <a:effectLst/>
                <a:latin typeface="Liberation Serif"/>
                <a:ea typeface="WenQuanYi Micro Hei"/>
                <a:cs typeface="Lohit Hindi"/>
              </a:rPr>
              <a:t>avg</a:t>
            </a:r>
            <a:r>
              <a:rPr lang="en-IN" sz="2400" kern="50" dirty="0">
                <a:effectLst/>
                <a:latin typeface="Liberation Serif"/>
                <a:ea typeface="WenQuanYi Micro Hei"/>
                <a:cs typeface="Lohit Hindi"/>
              </a:rPr>
              <a:t> bytes per token</a:t>
            </a:r>
          </a:p>
          <a:p>
            <a:pPr marL="0" indent="0">
              <a:buNone/>
            </a:pPr>
            <a:r>
              <a:rPr lang="en-IN" sz="2400" kern="50" dirty="0">
                <a:effectLst/>
                <a:latin typeface="Liberation Serif"/>
                <a:ea typeface="WenQuanYi Micro Hei"/>
                <a:cs typeface="Lohit Hindi"/>
              </a:rPr>
              <a:t>				 = 806791 * 222 * 4.5 = 805984209 ~= 8 * 10^8 bytes</a:t>
            </a:r>
          </a:p>
          <a:p>
            <a:pPr marL="0" indent="0">
              <a:buNone/>
            </a:pPr>
            <a:r>
              <a:rPr lang="en-IN" sz="2400" kern="50" dirty="0">
                <a:effectLst/>
                <a:latin typeface="Liberation Serif"/>
                <a:ea typeface="WenQuanYi Micro Hei"/>
                <a:cs typeface="Lohit Hindi"/>
              </a:rPr>
              <a:t> </a:t>
            </a:r>
          </a:p>
          <a:p>
            <a:pPr marL="0" indent="0">
              <a:buNone/>
            </a:pPr>
            <a:r>
              <a:rPr lang="en-IN" sz="2400" kern="50" dirty="0">
                <a:effectLst/>
                <a:latin typeface="Liberation Serif"/>
                <a:ea typeface="WenQuanYi Micro Hei"/>
                <a:cs typeface="Lohit Hindi"/>
              </a:rPr>
              <a:t>Total job is split into 15 splits . Therefore ==&gt;  800,000,000 / 15 = size of each split each of these splits are to be handled by a parser.</a:t>
            </a:r>
          </a:p>
          <a:p>
            <a:pPr marL="0" indent="0">
              <a:buNone/>
            </a:pPr>
            <a:endParaRPr lang="en-IN" sz="2400" kern="50" dirty="0">
              <a:effectLst/>
              <a:latin typeface="Liberation Serif"/>
              <a:ea typeface="WenQuanYi Micro Hei"/>
              <a:cs typeface="Lohit Hindi"/>
            </a:endParaRPr>
          </a:p>
          <a:p>
            <a:pPr marL="0" indent="0">
              <a:buNone/>
            </a:pPr>
            <a:r>
              <a:rPr lang="en-IN" sz="2400" kern="50" dirty="0">
                <a:effectLst/>
                <a:latin typeface="Liberation Serif"/>
                <a:ea typeface="WenQuanYi Micro Hei"/>
                <a:cs typeface="Lohit Hindi"/>
              </a:rPr>
              <a:t>Parsers needed = 15. available parsers = 10. Hence we will have 2 passes of index construction on same parsers.</a:t>
            </a:r>
          </a:p>
          <a:p>
            <a:pPr marL="0" indent="0">
              <a:buNone/>
            </a:pPr>
            <a:r>
              <a:rPr lang="en-IN" sz="1800" kern="50" dirty="0">
                <a:effectLst/>
                <a:latin typeface="Liberation Serif"/>
                <a:ea typeface="WenQuanYi Micro Hei"/>
                <a:cs typeface="Lohit Hindi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35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4AF9-5DB9-4FA2-A2A1-2E04B765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168"/>
            <a:ext cx="10515600" cy="5807795"/>
          </a:xfrm>
        </p:spPr>
        <p:txBody>
          <a:bodyPr>
            <a:normAutofit fontScale="92500" lnSpcReduction="20000"/>
          </a:bodyPr>
          <a:lstStyle/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Map phase : Each parser writes its output to local intermediate files called the segment files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. Parser reads the data, compares them and arranges them in segment files. Hence operations per data byte = 2.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Hence time spent = (800000000 / 15) bytes  *  2 operations * 10^-8 secs per operation 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Parsers and inverters are not separate sets of machines. The master identifies idle machines and assigns tasks to them. The same machine can be a parser in the map phase and an inverter in the reduce phase. And there are often other jobs that run in parallel with index construction, so in between being a parser and an inverter a machine might do some crawling or another unrelated task. </a:t>
            </a:r>
            <a:endParaRPr lang="en-IN" kern="50" dirty="0">
              <a:latin typeface="Liberation Serif"/>
              <a:ea typeface="WenQuanYi Micro Hei"/>
              <a:cs typeface="Lohit Hindi"/>
            </a:endParaRPr>
          </a:p>
          <a:p>
            <a:endParaRPr lang="en-IN" sz="2800" kern="50" dirty="0">
              <a:effectLst/>
              <a:latin typeface="Liberation Serif"/>
              <a:ea typeface="WenQuanYi Micro Hei"/>
              <a:cs typeface="Lohit Hindi"/>
            </a:endParaRP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Hence, in the worst case, time spent = time spent *10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Also we need to consider the two passes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So, Map phase time = (8 / 15) * 10^8 * 2 * 10^-8 * 10 * 2 ~= 20 sec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6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5F4D-F880-43B8-90C9-1F82B72EC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1"/>
          </a:xfrm>
        </p:spPr>
        <p:txBody>
          <a:bodyPr>
            <a:normAutofit/>
          </a:bodyPr>
          <a:lstStyle/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Reduce phase : Partitioning the keys into j term partitions and having the parsers write key-value pairs for each term partition into a separate segment file.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 Collecting all values for a given key into one list is the task of the inverters in the reduce phase.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 Hence inverters read the values, sort them and then write them to postings.</a:t>
            </a:r>
          </a:p>
          <a:p>
            <a:endParaRPr lang="en-IN" kern="50" dirty="0">
              <a:latin typeface="Liberation Serif"/>
              <a:ea typeface="WenQuanYi Micro Hei"/>
              <a:cs typeface="Lohit Hindi"/>
            </a:endParaRP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No of inverters = j = 3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 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Hence distribution of postings = no of tokens / j = 10^8 /3</a:t>
            </a:r>
          </a:p>
          <a:p>
            <a:pPr marL="0" indent="0">
              <a:buNone/>
            </a:pPr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131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07256-C9A9-4002-930D-982CAFD6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>
            <a:normAutofit/>
          </a:bodyPr>
          <a:lstStyle/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Time taken by inverter =  time to read + time to sort + time to write</a:t>
            </a:r>
          </a:p>
          <a:p>
            <a:pPr marL="0" indent="0">
              <a:buNone/>
            </a:pPr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 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worst case low level operation time = 10^-8 * 10 = 10^-7 secs</a:t>
            </a:r>
          </a:p>
          <a:p>
            <a:pPr marL="0" indent="0">
              <a:buNone/>
            </a:pPr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 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time to read 8*10^8 bytes size doc by 3 inverters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time to read = (8 /3)* 10^8 * 10^-7  = 26.7 secs</a:t>
            </a:r>
          </a:p>
          <a:p>
            <a:pPr marL="0" indent="0">
              <a:buNone/>
            </a:pPr>
            <a:endParaRPr lang="en-IN" sz="2800" kern="50" dirty="0">
              <a:effectLst/>
              <a:latin typeface="Liberation Serif"/>
              <a:ea typeface="WenQuanYi Micro Hei"/>
              <a:cs typeface="Lohit Hindi"/>
            </a:endParaRP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time to sort 10^8 postings by 3 inverters 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time to sort = (10^8 /3) * log (10^8 /3) * 10^-7 secs ~= 83.3 secs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7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3C3E2-BE18-4700-B1DA-18FACADE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630"/>
            <a:ext cx="10515600" cy="5603333"/>
          </a:xfrm>
        </p:spPr>
        <p:txBody>
          <a:bodyPr/>
          <a:lstStyle/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Now we would have got the </a:t>
            </a:r>
            <a:r>
              <a:rPr lang="en-IN" sz="2800" kern="50" dirty="0" err="1">
                <a:effectLst/>
                <a:latin typeface="Liberation Serif"/>
                <a:ea typeface="WenQuanYi Micro Hei"/>
                <a:cs typeface="Lohit Hindi"/>
              </a:rPr>
              <a:t>termID</a:t>
            </a:r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- </a:t>
            </a:r>
            <a:r>
              <a:rPr lang="en-IN" sz="2800" kern="50" dirty="0" err="1">
                <a:effectLst/>
                <a:latin typeface="Liberation Serif"/>
                <a:ea typeface="WenQuanYi Micro Hei"/>
                <a:cs typeface="Lohit Hindi"/>
              </a:rPr>
              <a:t>DocID</a:t>
            </a:r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 pairs. They need to be stored as inverted index i.e., (</a:t>
            </a:r>
            <a:r>
              <a:rPr lang="en-IN" sz="2800" kern="50" dirty="0" err="1">
                <a:effectLst/>
                <a:latin typeface="Liberation Serif"/>
                <a:ea typeface="WenQuanYi Micro Hei"/>
                <a:cs typeface="Lohit Hindi"/>
              </a:rPr>
              <a:t>termID</a:t>
            </a:r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, pointer to posting list) . Pointer to posting list = 4 bytes. 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time to write =  (10^8 *4 ) terms by 3 inverters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time to write =  (4/3)*10^8 *10^-7 ~= 13.33  secs</a:t>
            </a:r>
          </a:p>
          <a:p>
            <a:pPr marL="0" indent="0">
              <a:buNone/>
            </a:pPr>
            <a:endParaRPr lang="en-IN" sz="2800" kern="50" dirty="0">
              <a:effectLst/>
              <a:latin typeface="Liberation Serif"/>
              <a:ea typeface="WenQuanYi Micro Hei"/>
              <a:cs typeface="Lohit Hindi"/>
            </a:endParaRP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hence time taken by inverter = 26.7+83.3+13.33 = 123.33 secs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 </a:t>
            </a:r>
          </a:p>
          <a:p>
            <a:r>
              <a:rPr lang="en-IN" sz="2800" kern="50" dirty="0">
                <a:effectLst/>
                <a:latin typeface="Liberation Serif"/>
                <a:ea typeface="WenQuanYi Micro Hei"/>
                <a:cs typeface="Lohit Hindi"/>
              </a:rPr>
              <a:t>Total time taken = 123.33+20 = 143.33 secs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06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730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Liberation Serif</vt:lpstr>
      <vt:lpstr>Office Theme</vt:lpstr>
      <vt:lpstr>Index Construction</vt:lpstr>
      <vt:lpstr>Problem on map reduce - Handout</vt:lpstr>
      <vt:lpstr>Solution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 Radke</dc:creator>
  <cp:lastModifiedBy>Mansi Radke</cp:lastModifiedBy>
  <cp:revision>2</cp:revision>
  <dcterms:created xsi:type="dcterms:W3CDTF">2024-09-06T05:15:00Z</dcterms:created>
  <dcterms:modified xsi:type="dcterms:W3CDTF">2024-09-06T05:16:04Z</dcterms:modified>
</cp:coreProperties>
</file>