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1" r:id="rId7"/>
    <p:sldId id="257" r:id="rId8"/>
    <p:sldId id="266" r:id="rId9"/>
    <p:sldId id="267" r:id="rId10"/>
    <p:sldId id="258" r:id="rId11"/>
    <p:sldId id="268" r:id="rId12"/>
    <p:sldId id="269" r:id="rId13"/>
    <p:sldId id="259" r:id="rId14"/>
    <p:sldId id="270" r:id="rId15"/>
    <p:sldId id="271" r:id="rId16"/>
    <p:sldId id="272" r:id="rId17"/>
    <p:sldId id="273" r:id="rId18"/>
    <p:sldId id="281"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31BA-1A88-43D2-AAD8-1117F12775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A49665-BE72-474F-AA05-18A77AF423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FE1EC4-4319-40A2-8EAE-DB6FE4FA5FB6}"/>
              </a:ext>
            </a:extLst>
          </p:cNvPr>
          <p:cNvSpPr>
            <a:spLocks noGrp="1"/>
          </p:cNvSpPr>
          <p:nvPr>
            <p:ph type="dt" sz="half" idx="10"/>
          </p:nvPr>
        </p:nvSpPr>
        <p:spPr/>
        <p:txBody>
          <a:bodyPr/>
          <a:lstStyle/>
          <a:p>
            <a:fld id="{6E724DD5-F909-4308-828D-BAD5CF3E7EB4}" type="datetimeFigureOut">
              <a:rPr lang="en-IN" smtClean="0"/>
              <a:t>11-09-2024</a:t>
            </a:fld>
            <a:endParaRPr lang="en-IN"/>
          </a:p>
        </p:txBody>
      </p:sp>
      <p:sp>
        <p:nvSpPr>
          <p:cNvPr id="5" name="Footer Placeholder 4">
            <a:extLst>
              <a:ext uri="{FF2B5EF4-FFF2-40B4-BE49-F238E27FC236}">
                <a16:creationId xmlns:a16="http://schemas.microsoft.com/office/drawing/2014/main" id="{F08F128F-3534-4AE3-9219-51FC3B6EB3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1FD4B3-FDEA-443B-B890-18A1E2E92495}"/>
              </a:ext>
            </a:extLst>
          </p:cNvPr>
          <p:cNvSpPr>
            <a:spLocks noGrp="1"/>
          </p:cNvSpPr>
          <p:nvPr>
            <p:ph type="sldNum" sz="quarter" idx="12"/>
          </p:nvPr>
        </p:nvSpPr>
        <p:spPr/>
        <p:txBody>
          <a:bodyPr/>
          <a:lstStyle/>
          <a:p>
            <a:fld id="{A78560D7-CAE9-49D0-89D7-ECD00A49F91A}" type="slidenum">
              <a:rPr lang="en-IN" smtClean="0"/>
              <a:t>‹#›</a:t>
            </a:fld>
            <a:endParaRPr lang="en-IN"/>
          </a:p>
        </p:txBody>
      </p:sp>
    </p:spTree>
    <p:extLst>
      <p:ext uri="{BB962C8B-B14F-4D97-AF65-F5344CB8AC3E}">
        <p14:creationId xmlns:p14="http://schemas.microsoft.com/office/powerpoint/2010/main" val="297063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716D-1B26-4CDB-8FFD-3D2F970AF4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EF476B-76B7-4AD2-B72F-FEA0C849DF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4F4B0C-5D0B-4FBF-8A60-C4885CF9706F}"/>
              </a:ext>
            </a:extLst>
          </p:cNvPr>
          <p:cNvSpPr>
            <a:spLocks noGrp="1"/>
          </p:cNvSpPr>
          <p:nvPr>
            <p:ph type="dt" sz="half" idx="10"/>
          </p:nvPr>
        </p:nvSpPr>
        <p:spPr/>
        <p:txBody>
          <a:bodyPr/>
          <a:lstStyle/>
          <a:p>
            <a:fld id="{6E724DD5-F909-4308-828D-BAD5CF3E7EB4}" type="datetimeFigureOut">
              <a:rPr lang="en-IN" smtClean="0"/>
              <a:t>11-09-2024</a:t>
            </a:fld>
            <a:endParaRPr lang="en-IN"/>
          </a:p>
        </p:txBody>
      </p:sp>
      <p:sp>
        <p:nvSpPr>
          <p:cNvPr id="5" name="Footer Placeholder 4">
            <a:extLst>
              <a:ext uri="{FF2B5EF4-FFF2-40B4-BE49-F238E27FC236}">
                <a16:creationId xmlns:a16="http://schemas.microsoft.com/office/drawing/2014/main" id="{B1BD7537-016B-48CA-91A5-A63906EC0F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AFDE38-8ACB-4C33-AF2F-DF3A0ED10785}"/>
              </a:ext>
            </a:extLst>
          </p:cNvPr>
          <p:cNvSpPr>
            <a:spLocks noGrp="1"/>
          </p:cNvSpPr>
          <p:nvPr>
            <p:ph type="sldNum" sz="quarter" idx="12"/>
          </p:nvPr>
        </p:nvSpPr>
        <p:spPr/>
        <p:txBody>
          <a:bodyPr/>
          <a:lstStyle/>
          <a:p>
            <a:fld id="{A78560D7-CAE9-49D0-89D7-ECD00A49F91A}" type="slidenum">
              <a:rPr lang="en-IN" smtClean="0"/>
              <a:t>‹#›</a:t>
            </a:fld>
            <a:endParaRPr lang="en-IN"/>
          </a:p>
        </p:txBody>
      </p:sp>
    </p:spTree>
    <p:extLst>
      <p:ext uri="{BB962C8B-B14F-4D97-AF65-F5344CB8AC3E}">
        <p14:creationId xmlns:p14="http://schemas.microsoft.com/office/powerpoint/2010/main" val="3416184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5CEA42-1095-4DAD-8BD4-C25FB07531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E6CC5B-3FDD-4909-B6D6-9165444095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EF7AD6-AB6A-4BA3-B949-D20B691E670E}"/>
              </a:ext>
            </a:extLst>
          </p:cNvPr>
          <p:cNvSpPr>
            <a:spLocks noGrp="1"/>
          </p:cNvSpPr>
          <p:nvPr>
            <p:ph type="dt" sz="half" idx="10"/>
          </p:nvPr>
        </p:nvSpPr>
        <p:spPr/>
        <p:txBody>
          <a:bodyPr/>
          <a:lstStyle/>
          <a:p>
            <a:fld id="{6E724DD5-F909-4308-828D-BAD5CF3E7EB4}" type="datetimeFigureOut">
              <a:rPr lang="en-IN" smtClean="0"/>
              <a:t>11-09-2024</a:t>
            </a:fld>
            <a:endParaRPr lang="en-IN"/>
          </a:p>
        </p:txBody>
      </p:sp>
      <p:sp>
        <p:nvSpPr>
          <p:cNvPr id="5" name="Footer Placeholder 4">
            <a:extLst>
              <a:ext uri="{FF2B5EF4-FFF2-40B4-BE49-F238E27FC236}">
                <a16:creationId xmlns:a16="http://schemas.microsoft.com/office/drawing/2014/main" id="{867228F9-F8DD-4406-B140-773098338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2D26CB-8750-4F7F-B658-836B6A3C46BF}"/>
              </a:ext>
            </a:extLst>
          </p:cNvPr>
          <p:cNvSpPr>
            <a:spLocks noGrp="1"/>
          </p:cNvSpPr>
          <p:nvPr>
            <p:ph type="sldNum" sz="quarter" idx="12"/>
          </p:nvPr>
        </p:nvSpPr>
        <p:spPr/>
        <p:txBody>
          <a:bodyPr/>
          <a:lstStyle/>
          <a:p>
            <a:fld id="{A78560D7-CAE9-49D0-89D7-ECD00A49F91A}" type="slidenum">
              <a:rPr lang="en-IN" smtClean="0"/>
              <a:t>‹#›</a:t>
            </a:fld>
            <a:endParaRPr lang="en-IN"/>
          </a:p>
        </p:txBody>
      </p:sp>
    </p:spTree>
    <p:extLst>
      <p:ext uri="{BB962C8B-B14F-4D97-AF65-F5344CB8AC3E}">
        <p14:creationId xmlns:p14="http://schemas.microsoft.com/office/powerpoint/2010/main" val="392270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94D2-E8EE-4496-BFA1-54A0C250DF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C60541-23BA-43B0-92D9-3439521699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89D0D0-DC52-4334-AC46-308C57EABAF8}"/>
              </a:ext>
            </a:extLst>
          </p:cNvPr>
          <p:cNvSpPr>
            <a:spLocks noGrp="1"/>
          </p:cNvSpPr>
          <p:nvPr>
            <p:ph type="dt" sz="half" idx="10"/>
          </p:nvPr>
        </p:nvSpPr>
        <p:spPr/>
        <p:txBody>
          <a:bodyPr/>
          <a:lstStyle/>
          <a:p>
            <a:fld id="{6E724DD5-F909-4308-828D-BAD5CF3E7EB4}" type="datetimeFigureOut">
              <a:rPr lang="en-IN" smtClean="0"/>
              <a:t>11-09-2024</a:t>
            </a:fld>
            <a:endParaRPr lang="en-IN"/>
          </a:p>
        </p:txBody>
      </p:sp>
      <p:sp>
        <p:nvSpPr>
          <p:cNvPr id="5" name="Footer Placeholder 4">
            <a:extLst>
              <a:ext uri="{FF2B5EF4-FFF2-40B4-BE49-F238E27FC236}">
                <a16:creationId xmlns:a16="http://schemas.microsoft.com/office/drawing/2014/main" id="{95CC3474-6DA1-4ED9-A7FF-F9B5CBFAE8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DBF27D-43EE-468A-8110-F92C7596BF41}"/>
              </a:ext>
            </a:extLst>
          </p:cNvPr>
          <p:cNvSpPr>
            <a:spLocks noGrp="1"/>
          </p:cNvSpPr>
          <p:nvPr>
            <p:ph type="sldNum" sz="quarter" idx="12"/>
          </p:nvPr>
        </p:nvSpPr>
        <p:spPr/>
        <p:txBody>
          <a:bodyPr/>
          <a:lstStyle/>
          <a:p>
            <a:fld id="{A78560D7-CAE9-49D0-89D7-ECD00A49F91A}" type="slidenum">
              <a:rPr lang="en-IN" smtClean="0"/>
              <a:t>‹#›</a:t>
            </a:fld>
            <a:endParaRPr lang="en-IN"/>
          </a:p>
        </p:txBody>
      </p:sp>
    </p:spTree>
    <p:extLst>
      <p:ext uri="{BB962C8B-B14F-4D97-AF65-F5344CB8AC3E}">
        <p14:creationId xmlns:p14="http://schemas.microsoft.com/office/powerpoint/2010/main" val="25654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1E10-AF22-433D-92F2-157392DCA0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DF0259-8A57-42AC-8577-92B16A518B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E65F1D-3F3A-49BC-8F8A-75F33D251B4F}"/>
              </a:ext>
            </a:extLst>
          </p:cNvPr>
          <p:cNvSpPr>
            <a:spLocks noGrp="1"/>
          </p:cNvSpPr>
          <p:nvPr>
            <p:ph type="dt" sz="half" idx="10"/>
          </p:nvPr>
        </p:nvSpPr>
        <p:spPr/>
        <p:txBody>
          <a:bodyPr/>
          <a:lstStyle/>
          <a:p>
            <a:fld id="{6E724DD5-F909-4308-828D-BAD5CF3E7EB4}" type="datetimeFigureOut">
              <a:rPr lang="en-IN" smtClean="0"/>
              <a:t>11-09-2024</a:t>
            </a:fld>
            <a:endParaRPr lang="en-IN"/>
          </a:p>
        </p:txBody>
      </p:sp>
      <p:sp>
        <p:nvSpPr>
          <p:cNvPr id="5" name="Footer Placeholder 4">
            <a:extLst>
              <a:ext uri="{FF2B5EF4-FFF2-40B4-BE49-F238E27FC236}">
                <a16:creationId xmlns:a16="http://schemas.microsoft.com/office/drawing/2014/main" id="{AAF8BB8A-25AE-4096-87B3-72CFAD3F30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B50117-3CFB-4541-BAA0-9CF20B8980C7}"/>
              </a:ext>
            </a:extLst>
          </p:cNvPr>
          <p:cNvSpPr>
            <a:spLocks noGrp="1"/>
          </p:cNvSpPr>
          <p:nvPr>
            <p:ph type="sldNum" sz="quarter" idx="12"/>
          </p:nvPr>
        </p:nvSpPr>
        <p:spPr/>
        <p:txBody>
          <a:bodyPr/>
          <a:lstStyle/>
          <a:p>
            <a:fld id="{A78560D7-CAE9-49D0-89D7-ECD00A49F91A}" type="slidenum">
              <a:rPr lang="en-IN" smtClean="0"/>
              <a:t>‹#›</a:t>
            </a:fld>
            <a:endParaRPr lang="en-IN"/>
          </a:p>
        </p:txBody>
      </p:sp>
    </p:spTree>
    <p:extLst>
      <p:ext uri="{BB962C8B-B14F-4D97-AF65-F5344CB8AC3E}">
        <p14:creationId xmlns:p14="http://schemas.microsoft.com/office/powerpoint/2010/main" val="162179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0A60-57D4-46D6-A6FB-35C89608A0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4C01CA-957B-4364-A87F-338662FE21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7A2039-D461-43D8-A210-4AFEB31E46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7E0CEA-1AAC-47B4-AE2C-2245C445B2B5}"/>
              </a:ext>
            </a:extLst>
          </p:cNvPr>
          <p:cNvSpPr>
            <a:spLocks noGrp="1"/>
          </p:cNvSpPr>
          <p:nvPr>
            <p:ph type="dt" sz="half" idx="10"/>
          </p:nvPr>
        </p:nvSpPr>
        <p:spPr/>
        <p:txBody>
          <a:bodyPr/>
          <a:lstStyle/>
          <a:p>
            <a:fld id="{6E724DD5-F909-4308-828D-BAD5CF3E7EB4}" type="datetimeFigureOut">
              <a:rPr lang="en-IN" smtClean="0"/>
              <a:t>11-09-2024</a:t>
            </a:fld>
            <a:endParaRPr lang="en-IN"/>
          </a:p>
        </p:txBody>
      </p:sp>
      <p:sp>
        <p:nvSpPr>
          <p:cNvPr id="6" name="Footer Placeholder 5">
            <a:extLst>
              <a:ext uri="{FF2B5EF4-FFF2-40B4-BE49-F238E27FC236}">
                <a16:creationId xmlns:a16="http://schemas.microsoft.com/office/drawing/2014/main" id="{A72C1ADB-40BC-4D7D-9735-0B03B0BFF4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2BCC35-3C65-478A-90F5-854E88160759}"/>
              </a:ext>
            </a:extLst>
          </p:cNvPr>
          <p:cNvSpPr>
            <a:spLocks noGrp="1"/>
          </p:cNvSpPr>
          <p:nvPr>
            <p:ph type="sldNum" sz="quarter" idx="12"/>
          </p:nvPr>
        </p:nvSpPr>
        <p:spPr/>
        <p:txBody>
          <a:bodyPr/>
          <a:lstStyle/>
          <a:p>
            <a:fld id="{A78560D7-CAE9-49D0-89D7-ECD00A49F91A}" type="slidenum">
              <a:rPr lang="en-IN" smtClean="0"/>
              <a:t>‹#›</a:t>
            </a:fld>
            <a:endParaRPr lang="en-IN"/>
          </a:p>
        </p:txBody>
      </p:sp>
    </p:spTree>
    <p:extLst>
      <p:ext uri="{BB962C8B-B14F-4D97-AF65-F5344CB8AC3E}">
        <p14:creationId xmlns:p14="http://schemas.microsoft.com/office/powerpoint/2010/main" val="114804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95D7-9E3D-4953-B5E4-F02116EDCD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D4A53C-E1F3-4C5F-BCA4-4CB9D5E94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060E78-552D-4273-A94F-F63B7A7034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9ACF91-BC21-48F2-8763-19AFA4F0EE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11AAA4-BEC8-4DCB-8173-56EB2DFC80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D26361-E4C8-4B54-8169-D03F63F14F71}"/>
              </a:ext>
            </a:extLst>
          </p:cNvPr>
          <p:cNvSpPr>
            <a:spLocks noGrp="1"/>
          </p:cNvSpPr>
          <p:nvPr>
            <p:ph type="dt" sz="half" idx="10"/>
          </p:nvPr>
        </p:nvSpPr>
        <p:spPr/>
        <p:txBody>
          <a:bodyPr/>
          <a:lstStyle/>
          <a:p>
            <a:fld id="{6E724DD5-F909-4308-828D-BAD5CF3E7EB4}" type="datetimeFigureOut">
              <a:rPr lang="en-IN" smtClean="0"/>
              <a:t>11-09-2024</a:t>
            </a:fld>
            <a:endParaRPr lang="en-IN"/>
          </a:p>
        </p:txBody>
      </p:sp>
      <p:sp>
        <p:nvSpPr>
          <p:cNvPr id="8" name="Footer Placeholder 7">
            <a:extLst>
              <a:ext uri="{FF2B5EF4-FFF2-40B4-BE49-F238E27FC236}">
                <a16:creationId xmlns:a16="http://schemas.microsoft.com/office/drawing/2014/main" id="{E739A2B4-4A02-4AA7-A2C3-D37EE755AD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664B15-E068-45B2-A157-5267F104E588}"/>
              </a:ext>
            </a:extLst>
          </p:cNvPr>
          <p:cNvSpPr>
            <a:spLocks noGrp="1"/>
          </p:cNvSpPr>
          <p:nvPr>
            <p:ph type="sldNum" sz="quarter" idx="12"/>
          </p:nvPr>
        </p:nvSpPr>
        <p:spPr/>
        <p:txBody>
          <a:bodyPr/>
          <a:lstStyle/>
          <a:p>
            <a:fld id="{A78560D7-CAE9-49D0-89D7-ECD00A49F91A}" type="slidenum">
              <a:rPr lang="en-IN" smtClean="0"/>
              <a:t>‹#›</a:t>
            </a:fld>
            <a:endParaRPr lang="en-IN"/>
          </a:p>
        </p:txBody>
      </p:sp>
    </p:spTree>
    <p:extLst>
      <p:ext uri="{BB962C8B-B14F-4D97-AF65-F5344CB8AC3E}">
        <p14:creationId xmlns:p14="http://schemas.microsoft.com/office/powerpoint/2010/main" val="245746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D5D5-6E25-44EB-9EF5-67F7A54E30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0A6247-7A53-40EA-8597-7C05CFD2286E}"/>
              </a:ext>
            </a:extLst>
          </p:cNvPr>
          <p:cNvSpPr>
            <a:spLocks noGrp="1"/>
          </p:cNvSpPr>
          <p:nvPr>
            <p:ph type="dt" sz="half" idx="10"/>
          </p:nvPr>
        </p:nvSpPr>
        <p:spPr/>
        <p:txBody>
          <a:bodyPr/>
          <a:lstStyle/>
          <a:p>
            <a:fld id="{6E724DD5-F909-4308-828D-BAD5CF3E7EB4}" type="datetimeFigureOut">
              <a:rPr lang="en-IN" smtClean="0"/>
              <a:t>11-09-2024</a:t>
            </a:fld>
            <a:endParaRPr lang="en-IN"/>
          </a:p>
        </p:txBody>
      </p:sp>
      <p:sp>
        <p:nvSpPr>
          <p:cNvPr id="4" name="Footer Placeholder 3">
            <a:extLst>
              <a:ext uri="{FF2B5EF4-FFF2-40B4-BE49-F238E27FC236}">
                <a16:creationId xmlns:a16="http://schemas.microsoft.com/office/drawing/2014/main" id="{9CBF0F88-15CC-4A23-A052-FC1E9236C0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DFBC5F-385A-4C6B-BFD1-727189703268}"/>
              </a:ext>
            </a:extLst>
          </p:cNvPr>
          <p:cNvSpPr>
            <a:spLocks noGrp="1"/>
          </p:cNvSpPr>
          <p:nvPr>
            <p:ph type="sldNum" sz="quarter" idx="12"/>
          </p:nvPr>
        </p:nvSpPr>
        <p:spPr/>
        <p:txBody>
          <a:bodyPr/>
          <a:lstStyle/>
          <a:p>
            <a:fld id="{A78560D7-CAE9-49D0-89D7-ECD00A49F91A}" type="slidenum">
              <a:rPr lang="en-IN" smtClean="0"/>
              <a:t>‹#›</a:t>
            </a:fld>
            <a:endParaRPr lang="en-IN"/>
          </a:p>
        </p:txBody>
      </p:sp>
    </p:spTree>
    <p:extLst>
      <p:ext uri="{BB962C8B-B14F-4D97-AF65-F5344CB8AC3E}">
        <p14:creationId xmlns:p14="http://schemas.microsoft.com/office/powerpoint/2010/main" val="255772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36F899-9E8B-4456-88F3-A6764814D7F8}"/>
              </a:ext>
            </a:extLst>
          </p:cNvPr>
          <p:cNvSpPr>
            <a:spLocks noGrp="1"/>
          </p:cNvSpPr>
          <p:nvPr>
            <p:ph type="dt" sz="half" idx="10"/>
          </p:nvPr>
        </p:nvSpPr>
        <p:spPr/>
        <p:txBody>
          <a:bodyPr/>
          <a:lstStyle/>
          <a:p>
            <a:fld id="{6E724DD5-F909-4308-828D-BAD5CF3E7EB4}" type="datetimeFigureOut">
              <a:rPr lang="en-IN" smtClean="0"/>
              <a:t>11-09-2024</a:t>
            </a:fld>
            <a:endParaRPr lang="en-IN"/>
          </a:p>
        </p:txBody>
      </p:sp>
      <p:sp>
        <p:nvSpPr>
          <p:cNvPr id="3" name="Footer Placeholder 2">
            <a:extLst>
              <a:ext uri="{FF2B5EF4-FFF2-40B4-BE49-F238E27FC236}">
                <a16:creationId xmlns:a16="http://schemas.microsoft.com/office/drawing/2014/main" id="{227614A4-CE22-46A9-84B0-2E45BFCC1E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CB7298-6255-44D1-B1A9-CDA6DC225E39}"/>
              </a:ext>
            </a:extLst>
          </p:cNvPr>
          <p:cNvSpPr>
            <a:spLocks noGrp="1"/>
          </p:cNvSpPr>
          <p:nvPr>
            <p:ph type="sldNum" sz="quarter" idx="12"/>
          </p:nvPr>
        </p:nvSpPr>
        <p:spPr/>
        <p:txBody>
          <a:bodyPr/>
          <a:lstStyle/>
          <a:p>
            <a:fld id="{A78560D7-CAE9-49D0-89D7-ECD00A49F91A}" type="slidenum">
              <a:rPr lang="en-IN" smtClean="0"/>
              <a:t>‹#›</a:t>
            </a:fld>
            <a:endParaRPr lang="en-IN"/>
          </a:p>
        </p:txBody>
      </p:sp>
    </p:spTree>
    <p:extLst>
      <p:ext uri="{BB962C8B-B14F-4D97-AF65-F5344CB8AC3E}">
        <p14:creationId xmlns:p14="http://schemas.microsoft.com/office/powerpoint/2010/main" val="24914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43D7-ABF7-4452-A896-551E3CE3B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076A83-499E-4CC3-B1C9-093B39A752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EB4EE3-C5F5-42CA-8064-0E5A8866C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20862A-B354-403F-93E4-7610440045A1}"/>
              </a:ext>
            </a:extLst>
          </p:cNvPr>
          <p:cNvSpPr>
            <a:spLocks noGrp="1"/>
          </p:cNvSpPr>
          <p:nvPr>
            <p:ph type="dt" sz="half" idx="10"/>
          </p:nvPr>
        </p:nvSpPr>
        <p:spPr/>
        <p:txBody>
          <a:bodyPr/>
          <a:lstStyle/>
          <a:p>
            <a:fld id="{6E724DD5-F909-4308-828D-BAD5CF3E7EB4}" type="datetimeFigureOut">
              <a:rPr lang="en-IN" smtClean="0"/>
              <a:t>11-09-2024</a:t>
            </a:fld>
            <a:endParaRPr lang="en-IN"/>
          </a:p>
        </p:txBody>
      </p:sp>
      <p:sp>
        <p:nvSpPr>
          <p:cNvPr id="6" name="Footer Placeholder 5">
            <a:extLst>
              <a:ext uri="{FF2B5EF4-FFF2-40B4-BE49-F238E27FC236}">
                <a16:creationId xmlns:a16="http://schemas.microsoft.com/office/drawing/2014/main" id="{4FE139F9-377D-43D4-A402-BBC327D2A4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A80A30-0F9E-4593-AA22-3DF8E5173F45}"/>
              </a:ext>
            </a:extLst>
          </p:cNvPr>
          <p:cNvSpPr>
            <a:spLocks noGrp="1"/>
          </p:cNvSpPr>
          <p:nvPr>
            <p:ph type="sldNum" sz="quarter" idx="12"/>
          </p:nvPr>
        </p:nvSpPr>
        <p:spPr/>
        <p:txBody>
          <a:bodyPr/>
          <a:lstStyle/>
          <a:p>
            <a:fld id="{A78560D7-CAE9-49D0-89D7-ECD00A49F91A}" type="slidenum">
              <a:rPr lang="en-IN" smtClean="0"/>
              <a:t>‹#›</a:t>
            </a:fld>
            <a:endParaRPr lang="en-IN"/>
          </a:p>
        </p:txBody>
      </p:sp>
    </p:spTree>
    <p:extLst>
      <p:ext uri="{BB962C8B-B14F-4D97-AF65-F5344CB8AC3E}">
        <p14:creationId xmlns:p14="http://schemas.microsoft.com/office/powerpoint/2010/main" val="360642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912D-AF63-432B-A8FD-74C8E1EFD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3CB4EE-38B5-4875-966D-3E0137926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603015-1B76-4BEA-A72D-0922BEF3C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23A3E-DF39-4B74-8990-13A7E6E74464}"/>
              </a:ext>
            </a:extLst>
          </p:cNvPr>
          <p:cNvSpPr>
            <a:spLocks noGrp="1"/>
          </p:cNvSpPr>
          <p:nvPr>
            <p:ph type="dt" sz="half" idx="10"/>
          </p:nvPr>
        </p:nvSpPr>
        <p:spPr/>
        <p:txBody>
          <a:bodyPr/>
          <a:lstStyle/>
          <a:p>
            <a:fld id="{6E724DD5-F909-4308-828D-BAD5CF3E7EB4}" type="datetimeFigureOut">
              <a:rPr lang="en-IN" smtClean="0"/>
              <a:t>11-09-2024</a:t>
            </a:fld>
            <a:endParaRPr lang="en-IN"/>
          </a:p>
        </p:txBody>
      </p:sp>
      <p:sp>
        <p:nvSpPr>
          <p:cNvPr id="6" name="Footer Placeholder 5">
            <a:extLst>
              <a:ext uri="{FF2B5EF4-FFF2-40B4-BE49-F238E27FC236}">
                <a16:creationId xmlns:a16="http://schemas.microsoft.com/office/drawing/2014/main" id="{6E82EE02-2595-414B-B152-D93ECC9044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C27309-F6AC-4EC9-96B8-28DF2494E1F5}"/>
              </a:ext>
            </a:extLst>
          </p:cNvPr>
          <p:cNvSpPr>
            <a:spLocks noGrp="1"/>
          </p:cNvSpPr>
          <p:nvPr>
            <p:ph type="sldNum" sz="quarter" idx="12"/>
          </p:nvPr>
        </p:nvSpPr>
        <p:spPr/>
        <p:txBody>
          <a:bodyPr/>
          <a:lstStyle/>
          <a:p>
            <a:fld id="{A78560D7-CAE9-49D0-89D7-ECD00A49F91A}" type="slidenum">
              <a:rPr lang="en-IN" smtClean="0"/>
              <a:t>‹#›</a:t>
            </a:fld>
            <a:endParaRPr lang="en-IN"/>
          </a:p>
        </p:txBody>
      </p:sp>
    </p:spTree>
    <p:extLst>
      <p:ext uri="{BB962C8B-B14F-4D97-AF65-F5344CB8AC3E}">
        <p14:creationId xmlns:p14="http://schemas.microsoft.com/office/powerpoint/2010/main" val="144492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B4BA87-41B5-4B00-8247-E94C93217A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C8C569-EC75-40FD-B514-DE272468FB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CB9C8B-F97C-45FA-8AB9-68835DB4E0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24DD5-F909-4308-828D-BAD5CF3E7EB4}" type="datetimeFigureOut">
              <a:rPr lang="en-IN" smtClean="0"/>
              <a:t>11-09-2024</a:t>
            </a:fld>
            <a:endParaRPr lang="en-IN"/>
          </a:p>
        </p:txBody>
      </p:sp>
      <p:sp>
        <p:nvSpPr>
          <p:cNvPr id="5" name="Footer Placeholder 4">
            <a:extLst>
              <a:ext uri="{FF2B5EF4-FFF2-40B4-BE49-F238E27FC236}">
                <a16:creationId xmlns:a16="http://schemas.microsoft.com/office/drawing/2014/main" id="{893B2BB9-4137-465B-9BD4-06A5F26F4F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E6C86B-E66F-44AF-838E-4B26D3409F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560D7-CAE9-49D0-89D7-ECD00A49F91A}" type="slidenum">
              <a:rPr lang="en-IN" smtClean="0"/>
              <a:t>‹#›</a:t>
            </a:fld>
            <a:endParaRPr lang="en-IN"/>
          </a:p>
        </p:txBody>
      </p:sp>
    </p:spTree>
    <p:extLst>
      <p:ext uri="{BB962C8B-B14F-4D97-AF65-F5344CB8AC3E}">
        <p14:creationId xmlns:p14="http://schemas.microsoft.com/office/powerpoint/2010/main" val="113000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9E13A-5A27-434F-B7B5-923EEB22E6CB}"/>
              </a:ext>
            </a:extLst>
          </p:cNvPr>
          <p:cNvSpPr>
            <a:spLocks noGrp="1"/>
          </p:cNvSpPr>
          <p:nvPr>
            <p:ph type="ctrTitle"/>
          </p:nvPr>
        </p:nvSpPr>
        <p:spPr/>
        <p:txBody>
          <a:bodyPr/>
          <a:lstStyle/>
          <a:p>
            <a:r>
              <a:rPr lang="en-US" dirty="0"/>
              <a:t>Index Compression</a:t>
            </a:r>
            <a:endParaRPr lang="en-IN" dirty="0"/>
          </a:p>
        </p:txBody>
      </p:sp>
      <p:sp>
        <p:nvSpPr>
          <p:cNvPr id="3" name="Subtitle 2">
            <a:extLst>
              <a:ext uri="{FF2B5EF4-FFF2-40B4-BE49-F238E27FC236}">
                <a16:creationId xmlns:a16="http://schemas.microsoft.com/office/drawing/2014/main" id="{F5935319-0698-4284-9395-5BCBF406EDA0}"/>
              </a:ext>
            </a:extLst>
          </p:cNvPr>
          <p:cNvSpPr>
            <a:spLocks noGrp="1"/>
          </p:cNvSpPr>
          <p:nvPr>
            <p:ph type="subTitle" idx="1"/>
          </p:nvPr>
        </p:nvSpPr>
        <p:spPr/>
        <p:txBody>
          <a:bodyPr/>
          <a:lstStyle/>
          <a:p>
            <a:r>
              <a:rPr lang="en-US" dirty="0"/>
              <a:t>Mansi A. Radke</a:t>
            </a:r>
            <a:endParaRPr lang="en-IN" dirty="0"/>
          </a:p>
        </p:txBody>
      </p:sp>
    </p:spTree>
    <p:extLst>
      <p:ext uri="{BB962C8B-B14F-4D97-AF65-F5344CB8AC3E}">
        <p14:creationId xmlns:p14="http://schemas.microsoft.com/office/powerpoint/2010/main" val="132971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EAF3-9CB0-48AA-967F-269A2B2CD189}"/>
              </a:ext>
            </a:extLst>
          </p:cNvPr>
          <p:cNvSpPr>
            <a:spLocks noGrp="1"/>
          </p:cNvSpPr>
          <p:nvPr>
            <p:ph type="title"/>
          </p:nvPr>
        </p:nvSpPr>
        <p:spPr/>
        <p:txBody>
          <a:bodyPr>
            <a:normAutofit fontScale="90000"/>
          </a:bodyPr>
          <a:lstStyle/>
          <a:p>
            <a:r>
              <a:rPr lang="en-US" dirty="0" err="1"/>
              <a:t>Zipf’s</a:t>
            </a:r>
            <a:r>
              <a:rPr lang="en-US" dirty="0"/>
              <a:t> Law: Modeling the distribution of terms</a:t>
            </a:r>
            <a:br>
              <a:rPr lang="en-US" dirty="0"/>
            </a:br>
            <a:r>
              <a:rPr lang="en-US" dirty="0"/>
              <a:t>Intuition: Frequency decreases very rapidly with rank</a:t>
            </a:r>
            <a:endParaRPr lang="en-IN" dirty="0"/>
          </a:p>
        </p:txBody>
      </p:sp>
      <p:sp>
        <p:nvSpPr>
          <p:cNvPr id="3" name="Content Placeholder 2">
            <a:extLst>
              <a:ext uri="{FF2B5EF4-FFF2-40B4-BE49-F238E27FC236}">
                <a16:creationId xmlns:a16="http://schemas.microsoft.com/office/drawing/2014/main" id="{531CB4F9-9E8D-4F51-8F1E-E9F569FFD201}"/>
              </a:ext>
            </a:extLst>
          </p:cNvPr>
          <p:cNvSpPr>
            <a:spLocks noGrp="1"/>
          </p:cNvSpPr>
          <p:nvPr>
            <p:ph idx="1"/>
          </p:nvPr>
        </p:nvSpPr>
        <p:spPr/>
        <p:txBody>
          <a:bodyPr>
            <a:normAutofit fontScale="92500" lnSpcReduction="10000"/>
          </a:bodyPr>
          <a:lstStyle/>
          <a:p>
            <a:r>
              <a:rPr lang="en-US" dirty="0" err="1"/>
              <a:t>Zipf’s</a:t>
            </a:r>
            <a:r>
              <a:rPr lang="en-US" dirty="0"/>
              <a:t> law states that, if t</a:t>
            </a:r>
            <a:r>
              <a:rPr lang="en-US" baseline="-25000" dirty="0"/>
              <a:t>1</a:t>
            </a:r>
            <a:r>
              <a:rPr lang="en-US" dirty="0"/>
              <a:t> is the most common term in the collection, t</a:t>
            </a:r>
            <a:r>
              <a:rPr lang="en-US" baseline="-25000" dirty="0"/>
              <a:t>2</a:t>
            </a:r>
            <a:r>
              <a:rPr lang="en-US" dirty="0"/>
              <a:t> is the next most common, and so on, then the collection frequency cfi of the </a:t>
            </a:r>
            <a:r>
              <a:rPr lang="en-US" dirty="0" err="1"/>
              <a:t>i</a:t>
            </a:r>
            <a:r>
              <a:rPr lang="en-US" baseline="30000" dirty="0" err="1"/>
              <a:t>th</a:t>
            </a:r>
            <a:r>
              <a:rPr lang="en-US" dirty="0"/>
              <a:t> most common term is proportional to 1/</a:t>
            </a:r>
            <a:r>
              <a:rPr lang="en-US" dirty="0" err="1"/>
              <a:t>i</a:t>
            </a:r>
            <a:endParaRPr lang="en-US" dirty="0"/>
          </a:p>
          <a:p>
            <a:endParaRPr lang="en-US" dirty="0"/>
          </a:p>
          <a:p>
            <a:endParaRPr lang="en-IN" dirty="0"/>
          </a:p>
          <a:p>
            <a:endParaRPr lang="en-IN" dirty="0"/>
          </a:p>
          <a:p>
            <a:r>
              <a:rPr lang="en-IN" dirty="0"/>
              <a:t>Most frequent term occurs cf</a:t>
            </a:r>
            <a:r>
              <a:rPr lang="en-IN" baseline="-25000" dirty="0"/>
              <a:t>1</a:t>
            </a:r>
            <a:r>
              <a:rPr lang="en-IN" dirty="0"/>
              <a:t> times</a:t>
            </a:r>
            <a:r>
              <a:rPr lang="en-IN" baseline="-25000" dirty="0"/>
              <a:t>,</a:t>
            </a:r>
          </a:p>
          <a:p>
            <a:r>
              <a:rPr lang="en-IN" dirty="0"/>
              <a:t>Second most frequent term has half as many occurrences</a:t>
            </a:r>
          </a:p>
          <a:p>
            <a:r>
              <a:rPr lang="en-IN" dirty="0"/>
              <a:t>Third most frequent term has one third as many occurrences </a:t>
            </a:r>
          </a:p>
          <a:p>
            <a:r>
              <a:rPr lang="en-IN" dirty="0"/>
              <a:t>And so on. </a:t>
            </a:r>
          </a:p>
        </p:txBody>
      </p:sp>
      <p:pic>
        <p:nvPicPr>
          <p:cNvPr id="5" name="Picture 4">
            <a:extLst>
              <a:ext uri="{FF2B5EF4-FFF2-40B4-BE49-F238E27FC236}">
                <a16:creationId xmlns:a16="http://schemas.microsoft.com/office/drawing/2014/main" id="{FFB75311-EA9E-471A-9CF9-03FFE80F00B3}"/>
              </a:ext>
            </a:extLst>
          </p:cNvPr>
          <p:cNvPicPr>
            <a:picLocks noChangeAspect="1"/>
          </p:cNvPicPr>
          <p:nvPr/>
        </p:nvPicPr>
        <p:blipFill>
          <a:blip r:embed="rId2"/>
          <a:stretch>
            <a:fillRect/>
          </a:stretch>
        </p:blipFill>
        <p:spPr>
          <a:xfrm>
            <a:off x="5398101" y="3541199"/>
            <a:ext cx="1304925" cy="752475"/>
          </a:xfrm>
          <a:prstGeom prst="rect">
            <a:avLst/>
          </a:prstGeom>
        </p:spPr>
      </p:pic>
    </p:spTree>
    <p:extLst>
      <p:ext uri="{BB962C8B-B14F-4D97-AF65-F5344CB8AC3E}">
        <p14:creationId xmlns:p14="http://schemas.microsoft.com/office/powerpoint/2010/main" val="236004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4593D6-A5FD-82E3-BD02-56D4D53B1C4C}"/>
              </a:ext>
            </a:extLst>
          </p:cNvPr>
          <p:cNvPicPr>
            <a:picLocks noGrp="1" noChangeAspect="1"/>
          </p:cNvPicPr>
          <p:nvPr>
            <p:ph idx="1"/>
          </p:nvPr>
        </p:nvPicPr>
        <p:blipFill>
          <a:blip r:embed="rId2"/>
          <a:stretch>
            <a:fillRect/>
          </a:stretch>
        </p:blipFill>
        <p:spPr>
          <a:xfrm>
            <a:off x="1021858" y="477020"/>
            <a:ext cx="1181265" cy="342948"/>
          </a:xfrm>
        </p:spPr>
      </p:pic>
      <p:pic>
        <p:nvPicPr>
          <p:cNvPr id="7" name="Picture 6">
            <a:extLst>
              <a:ext uri="{FF2B5EF4-FFF2-40B4-BE49-F238E27FC236}">
                <a16:creationId xmlns:a16="http://schemas.microsoft.com/office/drawing/2014/main" id="{46BB33D6-E291-4DCE-B593-C2E648F49296}"/>
              </a:ext>
            </a:extLst>
          </p:cNvPr>
          <p:cNvPicPr>
            <a:picLocks noChangeAspect="1"/>
          </p:cNvPicPr>
          <p:nvPr/>
        </p:nvPicPr>
        <p:blipFill>
          <a:blip r:embed="rId3"/>
          <a:stretch>
            <a:fillRect/>
          </a:stretch>
        </p:blipFill>
        <p:spPr>
          <a:xfrm>
            <a:off x="1021858" y="924260"/>
            <a:ext cx="2067213" cy="333422"/>
          </a:xfrm>
          <a:prstGeom prst="rect">
            <a:avLst/>
          </a:prstGeom>
        </p:spPr>
      </p:pic>
      <p:pic>
        <p:nvPicPr>
          <p:cNvPr id="9" name="Picture 8">
            <a:extLst>
              <a:ext uri="{FF2B5EF4-FFF2-40B4-BE49-F238E27FC236}">
                <a16:creationId xmlns:a16="http://schemas.microsoft.com/office/drawing/2014/main" id="{321FA223-AB88-6218-1278-0F050B946243}"/>
              </a:ext>
            </a:extLst>
          </p:cNvPr>
          <p:cNvPicPr>
            <a:picLocks noChangeAspect="1"/>
          </p:cNvPicPr>
          <p:nvPr/>
        </p:nvPicPr>
        <p:blipFill>
          <a:blip r:embed="rId4"/>
          <a:stretch>
            <a:fillRect/>
          </a:stretch>
        </p:blipFill>
        <p:spPr>
          <a:xfrm>
            <a:off x="3089071" y="924260"/>
            <a:ext cx="5115639" cy="304843"/>
          </a:xfrm>
          <a:prstGeom prst="rect">
            <a:avLst/>
          </a:prstGeom>
        </p:spPr>
      </p:pic>
      <p:sp>
        <p:nvSpPr>
          <p:cNvPr id="11" name="TextBox 10">
            <a:extLst>
              <a:ext uri="{FF2B5EF4-FFF2-40B4-BE49-F238E27FC236}">
                <a16:creationId xmlns:a16="http://schemas.microsoft.com/office/drawing/2014/main" id="{79465919-01BA-4DD0-1E76-7B29F276A291}"/>
              </a:ext>
            </a:extLst>
          </p:cNvPr>
          <p:cNvSpPr txBox="1"/>
          <p:nvPr/>
        </p:nvSpPr>
        <p:spPr>
          <a:xfrm>
            <a:off x="1021858" y="1361974"/>
            <a:ext cx="6096000" cy="369332"/>
          </a:xfrm>
          <a:prstGeom prst="rect">
            <a:avLst/>
          </a:prstGeom>
          <a:noFill/>
        </p:spPr>
        <p:txBody>
          <a:bodyPr wrap="square">
            <a:spAutoFit/>
          </a:bodyPr>
          <a:lstStyle/>
          <a:p>
            <a:pPr algn="l"/>
            <a:r>
              <a:rPr lang="en-IN" sz="1800" b="0" i="0" u="none" strike="noStrike" baseline="0" dirty="0">
                <a:latin typeface="Palatino-Roman"/>
              </a:rPr>
              <a:t>It </a:t>
            </a:r>
            <a:r>
              <a:rPr lang="en-US" sz="1800" b="0" i="0" u="none" strike="noStrike" baseline="0" dirty="0">
                <a:latin typeface="Palatino-Roman"/>
              </a:rPr>
              <a:t>is therefore a </a:t>
            </a:r>
            <a:r>
              <a:rPr lang="en-US" sz="1800" b="0" i="1" u="none" strike="noStrike" baseline="0" dirty="0">
                <a:latin typeface="Palatino-Italic"/>
              </a:rPr>
              <a:t>power law </a:t>
            </a:r>
            <a:r>
              <a:rPr lang="en-US" sz="1800" b="0" i="0" u="none" strike="noStrike" baseline="0" dirty="0">
                <a:latin typeface="Palatino-Roman"/>
              </a:rPr>
              <a:t>with exponent </a:t>
            </a:r>
            <a:r>
              <a:rPr lang="en-US" sz="1800" b="0" i="1" u="none" strike="noStrike" baseline="0" dirty="0">
                <a:latin typeface="Palatino-Italic"/>
              </a:rPr>
              <a:t>k </a:t>
            </a:r>
            <a:r>
              <a:rPr lang="en-US" sz="1800" b="0" i="0" u="none" strike="noStrike" baseline="0" dirty="0">
                <a:latin typeface="CMR10"/>
              </a:rPr>
              <a:t>= </a:t>
            </a:r>
            <a:r>
              <a:rPr lang="en-US" sz="1800" b="0" i="0" u="none" strike="noStrike" baseline="0" dirty="0">
                <a:latin typeface="CMSY10"/>
              </a:rPr>
              <a:t>−</a:t>
            </a:r>
            <a:r>
              <a:rPr lang="en-US" sz="1800" b="0" i="0" u="none" strike="noStrike" baseline="0" dirty="0">
                <a:latin typeface="Palatino-Roman"/>
              </a:rPr>
              <a:t>1.</a:t>
            </a:r>
            <a:endParaRPr lang="en-IN" dirty="0"/>
          </a:p>
        </p:txBody>
      </p:sp>
      <p:pic>
        <p:nvPicPr>
          <p:cNvPr id="17" name="Picture 16">
            <a:extLst>
              <a:ext uri="{FF2B5EF4-FFF2-40B4-BE49-F238E27FC236}">
                <a16:creationId xmlns:a16="http://schemas.microsoft.com/office/drawing/2014/main" id="{D908DC45-66E4-9C9F-22F7-A9F15770FD36}"/>
              </a:ext>
            </a:extLst>
          </p:cNvPr>
          <p:cNvPicPr>
            <a:picLocks noChangeAspect="1"/>
          </p:cNvPicPr>
          <p:nvPr/>
        </p:nvPicPr>
        <p:blipFill>
          <a:blip r:embed="rId5"/>
          <a:stretch>
            <a:fillRect/>
          </a:stretch>
        </p:blipFill>
        <p:spPr>
          <a:xfrm>
            <a:off x="3511627" y="1731306"/>
            <a:ext cx="7804291" cy="5126693"/>
          </a:xfrm>
          <a:prstGeom prst="rect">
            <a:avLst/>
          </a:prstGeom>
        </p:spPr>
      </p:pic>
    </p:spTree>
    <p:extLst>
      <p:ext uri="{BB962C8B-B14F-4D97-AF65-F5344CB8AC3E}">
        <p14:creationId xmlns:p14="http://schemas.microsoft.com/office/powerpoint/2010/main" val="276889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2782-32D6-DF58-BEBC-92D52F58AB9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B78906D-6631-042A-D0A2-1DD1F910FF97}"/>
              </a:ext>
            </a:extLst>
          </p:cNvPr>
          <p:cNvPicPr>
            <a:picLocks noGrp="1" noChangeAspect="1"/>
          </p:cNvPicPr>
          <p:nvPr>
            <p:ph idx="1"/>
          </p:nvPr>
        </p:nvPicPr>
        <p:blipFill>
          <a:blip r:embed="rId2"/>
          <a:stretch>
            <a:fillRect/>
          </a:stretch>
        </p:blipFill>
        <p:spPr>
          <a:xfrm>
            <a:off x="646280" y="365125"/>
            <a:ext cx="9326277" cy="1524213"/>
          </a:xfrm>
        </p:spPr>
      </p:pic>
    </p:spTree>
    <p:extLst>
      <p:ext uri="{BB962C8B-B14F-4D97-AF65-F5344CB8AC3E}">
        <p14:creationId xmlns:p14="http://schemas.microsoft.com/office/powerpoint/2010/main" val="304773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B335-38B1-42B6-AA5D-01B907645656}"/>
              </a:ext>
            </a:extLst>
          </p:cNvPr>
          <p:cNvSpPr>
            <a:spLocks noGrp="1"/>
          </p:cNvSpPr>
          <p:nvPr>
            <p:ph type="title"/>
          </p:nvPr>
        </p:nvSpPr>
        <p:spPr/>
        <p:txBody>
          <a:bodyPr/>
          <a:lstStyle/>
          <a:p>
            <a:r>
              <a:rPr lang="en-US" dirty="0"/>
              <a:t>Compression of an inverted index</a:t>
            </a:r>
            <a:endParaRPr lang="en-IN" dirty="0"/>
          </a:p>
        </p:txBody>
      </p:sp>
      <p:sp>
        <p:nvSpPr>
          <p:cNvPr id="3" name="Content Placeholder 2">
            <a:extLst>
              <a:ext uri="{FF2B5EF4-FFF2-40B4-BE49-F238E27FC236}">
                <a16:creationId xmlns:a16="http://schemas.microsoft.com/office/drawing/2014/main" id="{303BDE75-1137-48B3-8BCE-23909AB6DA84}"/>
              </a:ext>
            </a:extLst>
          </p:cNvPr>
          <p:cNvSpPr>
            <a:spLocks noGrp="1"/>
          </p:cNvSpPr>
          <p:nvPr>
            <p:ph idx="1"/>
          </p:nvPr>
        </p:nvSpPr>
        <p:spPr/>
        <p:txBody>
          <a:bodyPr/>
          <a:lstStyle/>
          <a:p>
            <a:r>
              <a:rPr lang="en-US" dirty="0"/>
              <a:t>Dictionary compression</a:t>
            </a:r>
          </a:p>
          <a:p>
            <a:endParaRPr lang="en-US" dirty="0"/>
          </a:p>
          <a:p>
            <a:r>
              <a:rPr lang="en-US" dirty="0"/>
              <a:t>Postings compression</a:t>
            </a:r>
            <a:endParaRPr lang="en-IN" dirty="0"/>
          </a:p>
        </p:txBody>
      </p:sp>
    </p:spTree>
    <p:extLst>
      <p:ext uri="{BB962C8B-B14F-4D97-AF65-F5344CB8AC3E}">
        <p14:creationId xmlns:p14="http://schemas.microsoft.com/office/powerpoint/2010/main" val="83281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21BC-EAAB-F2D7-4DA0-2EB757448517}"/>
              </a:ext>
            </a:extLst>
          </p:cNvPr>
          <p:cNvSpPr>
            <a:spLocks noGrp="1"/>
          </p:cNvSpPr>
          <p:nvPr>
            <p:ph type="title"/>
          </p:nvPr>
        </p:nvSpPr>
        <p:spPr/>
        <p:txBody>
          <a:bodyPr/>
          <a:lstStyle/>
          <a:p>
            <a:r>
              <a:rPr lang="en-IN" dirty="0"/>
              <a:t>Dictionary Compression</a:t>
            </a:r>
          </a:p>
        </p:txBody>
      </p:sp>
      <p:sp>
        <p:nvSpPr>
          <p:cNvPr id="3" name="Content Placeholder 2">
            <a:extLst>
              <a:ext uri="{FF2B5EF4-FFF2-40B4-BE49-F238E27FC236}">
                <a16:creationId xmlns:a16="http://schemas.microsoft.com/office/drawing/2014/main" id="{F5FE39CB-037C-2ADD-9C27-85EF3A506F63}"/>
              </a:ext>
            </a:extLst>
          </p:cNvPr>
          <p:cNvSpPr>
            <a:spLocks noGrp="1"/>
          </p:cNvSpPr>
          <p:nvPr>
            <p:ph idx="1"/>
          </p:nvPr>
        </p:nvSpPr>
        <p:spPr/>
        <p:txBody>
          <a:bodyPr>
            <a:normAutofit lnSpcReduction="10000"/>
          </a:bodyPr>
          <a:lstStyle/>
          <a:p>
            <a:r>
              <a:rPr lang="en-IN" dirty="0"/>
              <a:t>Dictionary is very small compared to the postings list. </a:t>
            </a:r>
          </a:p>
          <a:p>
            <a:r>
              <a:rPr lang="en-IN" dirty="0"/>
              <a:t>So why compress it if it is a small part of the inverted index? </a:t>
            </a:r>
          </a:p>
          <a:p>
            <a:endParaRPr lang="en-IN" dirty="0"/>
          </a:p>
          <a:p>
            <a:r>
              <a:rPr lang="en-IN" dirty="0"/>
              <a:t>Firstly to keep/fit the dictionary in main memory at least major part of it. This is to reduce latency and increase query throughput</a:t>
            </a:r>
          </a:p>
          <a:p>
            <a:r>
              <a:rPr lang="en-IN" dirty="0"/>
              <a:t>Secondly we need to design search systems for limited hardware such as mobile phones and onboard computers</a:t>
            </a:r>
          </a:p>
          <a:p>
            <a:r>
              <a:rPr lang="en-IN" dirty="0"/>
              <a:t>Thirdly, having to share resources with other applications like for e.g. your search system on your PC should get along with memory hogging word processing suite that you are using at the same time. </a:t>
            </a:r>
          </a:p>
          <a:p>
            <a:endParaRPr lang="en-IN" dirty="0"/>
          </a:p>
          <a:p>
            <a:endParaRPr lang="en-IN" dirty="0"/>
          </a:p>
          <a:p>
            <a:endParaRPr lang="en-IN" dirty="0"/>
          </a:p>
        </p:txBody>
      </p:sp>
    </p:spTree>
    <p:extLst>
      <p:ext uri="{BB962C8B-B14F-4D97-AF65-F5344CB8AC3E}">
        <p14:creationId xmlns:p14="http://schemas.microsoft.com/office/powerpoint/2010/main" val="140892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467A9-8263-1361-FE9A-7ACDC1DBEB24}"/>
              </a:ext>
            </a:extLst>
          </p:cNvPr>
          <p:cNvSpPr>
            <a:spLocks noGrp="1"/>
          </p:cNvSpPr>
          <p:nvPr>
            <p:ph type="title"/>
          </p:nvPr>
        </p:nvSpPr>
        <p:spPr/>
        <p:txBody>
          <a:bodyPr>
            <a:normAutofit fontScale="90000"/>
          </a:bodyPr>
          <a:lstStyle/>
          <a:p>
            <a:r>
              <a:rPr lang="en-IN" dirty="0"/>
              <a:t>Two methods for dictionary compression: </a:t>
            </a:r>
            <a:br>
              <a:rPr lang="en-IN" dirty="0"/>
            </a:br>
            <a:r>
              <a:rPr lang="en-IN" dirty="0"/>
              <a:t>1. Dictionary as a string</a:t>
            </a:r>
            <a:br>
              <a:rPr lang="en-IN" dirty="0"/>
            </a:br>
            <a:r>
              <a:rPr lang="en-IN" dirty="0"/>
              <a:t>2. Blocked storage</a:t>
            </a:r>
          </a:p>
        </p:txBody>
      </p:sp>
      <p:sp>
        <p:nvSpPr>
          <p:cNvPr id="3" name="Content Placeholder 2">
            <a:extLst>
              <a:ext uri="{FF2B5EF4-FFF2-40B4-BE49-F238E27FC236}">
                <a16:creationId xmlns:a16="http://schemas.microsoft.com/office/drawing/2014/main" id="{F31924C1-F8CF-04F5-CDF8-7D6F703248F8}"/>
              </a:ext>
            </a:extLst>
          </p:cNvPr>
          <p:cNvSpPr>
            <a:spLocks noGrp="1"/>
          </p:cNvSpPr>
          <p:nvPr>
            <p:ph idx="1"/>
          </p:nvPr>
        </p:nvSpPr>
        <p:spPr/>
        <p:txBody>
          <a:bodyPr>
            <a:normAutofit/>
          </a:bodyPr>
          <a:lstStyle/>
          <a:p>
            <a:r>
              <a:rPr lang="en-IN" dirty="0"/>
              <a:t>Method 1 for dictionary:</a:t>
            </a:r>
          </a:p>
          <a:p>
            <a:pPr lvl="1"/>
            <a:r>
              <a:rPr lang="en-IN" dirty="0"/>
              <a:t>Sort the vocabulary lexicographically</a:t>
            </a:r>
          </a:p>
          <a:p>
            <a:pPr lvl="1"/>
            <a:r>
              <a:rPr lang="en-IN" dirty="0"/>
              <a:t>Store it in an array of fixed width entries</a:t>
            </a:r>
          </a:p>
          <a:p>
            <a:pPr lvl="2"/>
            <a:r>
              <a:rPr lang="en-IN" dirty="0"/>
              <a:t>20 bytes for each term</a:t>
            </a:r>
          </a:p>
          <a:p>
            <a:pPr lvl="2"/>
            <a:r>
              <a:rPr lang="en-IN" dirty="0"/>
              <a:t>4 bytes for document frequency</a:t>
            </a:r>
          </a:p>
          <a:p>
            <a:pPr lvl="2"/>
            <a:r>
              <a:rPr lang="en-IN" dirty="0"/>
              <a:t>4 bytes for pointer to its posting list   </a:t>
            </a:r>
          </a:p>
          <a:p>
            <a:pPr lvl="3"/>
            <a:r>
              <a:rPr lang="en-IN" dirty="0"/>
              <a:t>A four byte pointer resolves a 4 GB address space</a:t>
            </a:r>
          </a:p>
          <a:p>
            <a:pPr lvl="3"/>
            <a:r>
              <a:rPr lang="en-IN" dirty="0"/>
              <a:t>For large collections like the web, we need more bytes per pointer</a:t>
            </a:r>
          </a:p>
          <a:p>
            <a:pPr lvl="1"/>
            <a:r>
              <a:rPr lang="en-IN" dirty="0"/>
              <a:t>We look up terms in the array by binary search </a:t>
            </a:r>
          </a:p>
          <a:p>
            <a:pPr lvl="1"/>
            <a:r>
              <a:rPr lang="en-IN" dirty="0"/>
              <a:t>For RCV1, we need M * (20+4+4) = 400,000*28 = 11.2 MB </a:t>
            </a:r>
          </a:p>
          <a:p>
            <a:pPr lvl="1"/>
            <a:endParaRPr lang="en-IN" dirty="0"/>
          </a:p>
          <a:p>
            <a:pPr lvl="1"/>
            <a:endParaRPr lang="en-IN" dirty="0"/>
          </a:p>
        </p:txBody>
      </p:sp>
    </p:spTree>
    <p:extLst>
      <p:ext uri="{BB962C8B-B14F-4D97-AF65-F5344CB8AC3E}">
        <p14:creationId xmlns:p14="http://schemas.microsoft.com/office/powerpoint/2010/main" val="2537960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62C8-B216-781F-EAEC-E00CD08DDB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C1233E-95B3-0975-4F67-EE4959A18DE8}"/>
              </a:ext>
            </a:extLst>
          </p:cNvPr>
          <p:cNvSpPr>
            <a:spLocks noGrp="1"/>
          </p:cNvSpPr>
          <p:nvPr>
            <p:ph idx="1"/>
          </p:nvPr>
        </p:nvSpPr>
        <p:spPr/>
        <p:txBody>
          <a:bodyPr>
            <a:normAutofit fontScale="77500" lnSpcReduction="20000"/>
          </a:bodyPr>
          <a:lstStyle/>
          <a:p>
            <a:r>
              <a:rPr lang="en-IN" dirty="0"/>
              <a:t>Method 2 for dictionary:  as a string:</a:t>
            </a:r>
          </a:p>
          <a:p>
            <a:pPr lvl="1"/>
            <a:r>
              <a:rPr lang="en-IN" dirty="0"/>
              <a:t>Average length of a term in English is 8</a:t>
            </a:r>
          </a:p>
          <a:p>
            <a:pPr lvl="1"/>
            <a:r>
              <a:rPr lang="en-IN" dirty="0"/>
              <a:t>So, using fixed width entries of size 20 is clearly wasteful</a:t>
            </a:r>
          </a:p>
          <a:p>
            <a:pPr lvl="1"/>
            <a:r>
              <a:rPr lang="en-IN" dirty="0"/>
              <a:t>We are wasting 12 bytes per term</a:t>
            </a:r>
          </a:p>
          <a:p>
            <a:pPr lvl="1"/>
            <a:r>
              <a:rPr lang="en-IN" dirty="0"/>
              <a:t>Also terms like </a:t>
            </a:r>
          </a:p>
          <a:p>
            <a:pPr lvl="2"/>
            <a:r>
              <a:rPr lang="en-IN" dirty="0" err="1"/>
              <a:t>Hydrochloroflurocarbons</a:t>
            </a:r>
            <a:r>
              <a:rPr lang="en-IN" dirty="0"/>
              <a:t> – no way to store these</a:t>
            </a:r>
          </a:p>
          <a:p>
            <a:pPr lvl="1"/>
            <a:r>
              <a:rPr lang="en-IN" dirty="0"/>
              <a:t>Store the dictionary as a long string of characters</a:t>
            </a:r>
          </a:p>
          <a:p>
            <a:pPr lvl="1"/>
            <a:r>
              <a:rPr lang="en-IN" dirty="0"/>
              <a:t>The pointer to the next term is also used to demarcate the end of current term</a:t>
            </a:r>
          </a:p>
          <a:p>
            <a:pPr lvl="1"/>
            <a:r>
              <a:rPr lang="en-IN" dirty="0"/>
              <a:t>Saves 60% as compared to the previous scheme</a:t>
            </a:r>
          </a:p>
          <a:p>
            <a:pPr lvl="2"/>
            <a:r>
              <a:rPr lang="en-IN" dirty="0"/>
              <a:t>12 bytes on an average for each term is saved. </a:t>
            </a:r>
          </a:p>
          <a:p>
            <a:pPr lvl="2"/>
            <a:r>
              <a:rPr lang="en-IN" dirty="0"/>
              <a:t>Term pointers resolve 400000*8 = 3.2 * 10</a:t>
            </a:r>
            <a:r>
              <a:rPr lang="en-IN" baseline="30000" dirty="0"/>
              <a:t>6</a:t>
            </a:r>
            <a:r>
              <a:rPr lang="en-IN" dirty="0"/>
              <a:t> positions</a:t>
            </a:r>
          </a:p>
          <a:p>
            <a:pPr lvl="2"/>
            <a:r>
              <a:rPr lang="en-IN" dirty="0"/>
              <a:t>So, they need to log 3.2 * 10</a:t>
            </a:r>
            <a:r>
              <a:rPr lang="en-IN" baseline="30000" dirty="0"/>
              <a:t>6</a:t>
            </a:r>
            <a:r>
              <a:rPr lang="en-IN" dirty="0"/>
              <a:t> == 22 bits approximately i.e. 3 bytes long</a:t>
            </a:r>
          </a:p>
          <a:p>
            <a:pPr lvl="2"/>
            <a:r>
              <a:rPr lang="en-IN" dirty="0"/>
              <a:t>400000*(4+4+3+8)  = 7.6 MB       </a:t>
            </a:r>
          </a:p>
          <a:p>
            <a:pPr lvl="3"/>
            <a:r>
              <a:rPr lang="en-IN" dirty="0"/>
              <a:t>4 bytes for frequency</a:t>
            </a:r>
          </a:p>
          <a:p>
            <a:pPr lvl="3"/>
            <a:r>
              <a:rPr lang="en-IN" dirty="0"/>
              <a:t>4 bytes for postings pointer</a:t>
            </a:r>
          </a:p>
          <a:p>
            <a:pPr lvl="3"/>
            <a:r>
              <a:rPr lang="en-IN" dirty="0"/>
              <a:t>3 bytes for the term pointer</a:t>
            </a:r>
          </a:p>
          <a:p>
            <a:pPr lvl="3"/>
            <a:r>
              <a:rPr lang="en-IN" dirty="0"/>
              <a:t>8 bytes for the term</a:t>
            </a:r>
          </a:p>
          <a:p>
            <a:pPr lvl="1"/>
            <a:endParaRPr lang="en-IN" dirty="0"/>
          </a:p>
        </p:txBody>
      </p:sp>
    </p:spTree>
    <p:extLst>
      <p:ext uri="{BB962C8B-B14F-4D97-AF65-F5344CB8AC3E}">
        <p14:creationId xmlns:p14="http://schemas.microsoft.com/office/powerpoint/2010/main" val="3779539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FFCBD4-4D14-2B14-A8DE-565B42A7DFA0}"/>
              </a:ext>
            </a:extLst>
          </p:cNvPr>
          <p:cNvSpPr>
            <a:spLocks noGrp="1"/>
          </p:cNvSpPr>
          <p:nvPr>
            <p:ph idx="1"/>
          </p:nvPr>
        </p:nvSpPr>
        <p:spPr>
          <a:xfrm>
            <a:off x="838200" y="344129"/>
            <a:ext cx="10515600" cy="5832834"/>
          </a:xfrm>
        </p:spPr>
        <p:txBody>
          <a:bodyPr>
            <a:normAutofit/>
          </a:bodyPr>
          <a:lstStyle/>
          <a:p>
            <a:r>
              <a:rPr lang="en-IN" dirty="0"/>
              <a:t>Method 3: Blocked storage</a:t>
            </a:r>
          </a:p>
          <a:p>
            <a:pPr lvl="1"/>
            <a:r>
              <a:rPr lang="en-IN" dirty="0"/>
              <a:t> Group the terms into blocks of k size</a:t>
            </a:r>
          </a:p>
          <a:p>
            <a:pPr lvl="1"/>
            <a:r>
              <a:rPr lang="en-IN" dirty="0"/>
              <a:t>Keep the term pointer only to the first term of each block</a:t>
            </a:r>
          </a:p>
          <a:p>
            <a:pPr lvl="1"/>
            <a:r>
              <a:rPr lang="en-IN" dirty="0"/>
              <a:t>Store the length of the term as an additional byte at the beginning of the term</a:t>
            </a:r>
          </a:p>
          <a:p>
            <a:pPr lvl="1"/>
            <a:r>
              <a:rPr lang="en-IN" dirty="0"/>
              <a:t>We eliminate k-1 term pointers</a:t>
            </a:r>
          </a:p>
          <a:p>
            <a:pPr lvl="1"/>
            <a:r>
              <a:rPr lang="en-IN" dirty="0"/>
              <a:t>But need k additional bytes for storing the length of each term</a:t>
            </a:r>
          </a:p>
          <a:p>
            <a:pPr lvl="2"/>
            <a:r>
              <a:rPr lang="en-IN" dirty="0"/>
              <a:t>For  k = 4, we save (k-1)* 3= 9 bytes of term pointers</a:t>
            </a:r>
          </a:p>
          <a:p>
            <a:pPr lvl="2"/>
            <a:r>
              <a:rPr lang="en-IN" dirty="0"/>
              <a:t>But need k = 4 bytes for term lengths</a:t>
            </a:r>
          </a:p>
          <a:p>
            <a:pPr lvl="2"/>
            <a:r>
              <a:rPr lang="en-IN" dirty="0"/>
              <a:t>So total requirement is reduced by 5 bytes per 4 term block</a:t>
            </a:r>
          </a:p>
          <a:p>
            <a:pPr lvl="2"/>
            <a:r>
              <a:rPr lang="en-IN" dirty="0"/>
              <a:t>So total saving for RCV1 = 400,000 * ¼ * 5 = 0.5 MB </a:t>
            </a:r>
          </a:p>
          <a:p>
            <a:pPr lvl="2"/>
            <a:r>
              <a:rPr lang="en-IN" dirty="0"/>
              <a:t>So total  requirement = 7.6 – 0.5 = 7.1 MB</a:t>
            </a:r>
          </a:p>
          <a:p>
            <a:pPr lvl="1"/>
            <a:r>
              <a:rPr lang="en-IN" dirty="0"/>
              <a:t>By increasing the block size k, we get better compression, however there is a </a:t>
            </a:r>
            <a:r>
              <a:rPr lang="en-IN" dirty="0" err="1"/>
              <a:t>tradeoff</a:t>
            </a:r>
            <a:r>
              <a:rPr lang="en-IN" dirty="0"/>
              <a:t> between compression and the speed of lookup</a:t>
            </a:r>
          </a:p>
          <a:p>
            <a:pPr marL="457200" lvl="1" indent="0">
              <a:buNone/>
            </a:pPr>
            <a:endParaRPr lang="en-IN" dirty="0"/>
          </a:p>
        </p:txBody>
      </p:sp>
    </p:spTree>
    <p:extLst>
      <p:ext uri="{BB962C8B-B14F-4D97-AF65-F5344CB8AC3E}">
        <p14:creationId xmlns:p14="http://schemas.microsoft.com/office/powerpoint/2010/main" val="2508281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1CB2E-DCE0-D828-E606-7723EF131501}"/>
              </a:ext>
            </a:extLst>
          </p:cNvPr>
          <p:cNvSpPr>
            <a:spLocks noGrp="1"/>
          </p:cNvSpPr>
          <p:nvPr>
            <p:ph type="title"/>
          </p:nvPr>
        </p:nvSpPr>
        <p:spPr/>
        <p:txBody>
          <a:bodyPr>
            <a:normAutofit/>
          </a:bodyPr>
          <a:lstStyle/>
          <a:p>
            <a:pPr lvl="8"/>
            <a:r>
              <a:rPr lang="en-IN" dirty="0"/>
              <a:t>Searching in compressed and uncompressed dictionary in blocked storage (Uncompressed dictionary search is binary search.  In compressed dictionary first binary search then linear search in the block</a:t>
            </a:r>
          </a:p>
        </p:txBody>
      </p:sp>
      <p:sp>
        <p:nvSpPr>
          <p:cNvPr id="3" name="Content Placeholder 2">
            <a:extLst>
              <a:ext uri="{FF2B5EF4-FFF2-40B4-BE49-F238E27FC236}">
                <a16:creationId xmlns:a16="http://schemas.microsoft.com/office/drawing/2014/main" id="{5CA8C3E8-CA0A-5FA7-45E4-1F13810420EE}"/>
              </a:ext>
            </a:extLst>
          </p:cNvPr>
          <p:cNvSpPr>
            <a:spLocks noGrp="1"/>
          </p:cNvSpPr>
          <p:nvPr>
            <p:ph idx="1"/>
          </p:nvPr>
        </p:nvSpPr>
        <p:spPr/>
        <p:txBody>
          <a:bodyPr>
            <a:normAutofit/>
          </a:bodyPr>
          <a:lstStyle/>
          <a:p>
            <a:pPr lvl="8"/>
            <a:r>
              <a:rPr lang="en-IN" dirty="0"/>
              <a:t>										</a:t>
            </a:r>
          </a:p>
          <a:p>
            <a:pPr lvl="8"/>
            <a:endParaRPr lang="en-IN" dirty="0"/>
          </a:p>
          <a:p>
            <a:pPr lvl="8"/>
            <a:endParaRPr lang="en-IN" dirty="0"/>
          </a:p>
        </p:txBody>
      </p:sp>
      <p:pic>
        <p:nvPicPr>
          <p:cNvPr id="7" name="Picture 6">
            <a:extLst>
              <a:ext uri="{FF2B5EF4-FFF2-40B4-BE49-F238E27FC236}">
                <a16:creationId xmlns:a16="http://schemas.microsoft.com/office/drawing/2014/main" id="{25D20E52-80A3-DE79-2A9D-D4F30C848B2B}"/>
              </a:ext>
            </a:extLst>
          </p:cNvPr>
          <p:cNvPicPr>
            <a:picLocks noChangeAspect="1"/>
          </p:cNvPicPr>
          <p:nvPr/>
        </p:nvPicPr>
        <p:blipFill>
          <a:blip r:embed="rId2"/>
          <a:stretch>
            <a:fillRect/>
          </a:stretch>
        </p:blipFill>
        <p:spPr>
          <a:xfrm>
            <a:off x="838200" y="1825625"/>
            <a:ext cx="5412404" cy="4817250"/>
          </a:xfrm>
          <a:prstGeom prst="rect">
            <a:avLst/>
          </a:prstGeom>
        </p:spPr>
      </p:pic>
      <p:sp>
        <p:nvSpPr>
          <p:cNvPr id="8" name="TextBox 7">
            <a:extLst>
              <a:ext uri="{FF2B5EF4-FFF2-40B4-BE49-F238E27FC236}">
                <a16:creationId xmlns:a16="http://schemas.microsoft.com/office/drawing/2014/main" id="{76738D04-5604-1DBE-A126-EFEF0D00F79C}"/>
              </a:ext>
            </a:extLst>
          </p:cNvPr>
          <p:cNvSpPr txBox="1"/>
          <p:nvPr/>
        </p:nvSpPr>
        <p:spPr>
          <a:xfrm>
            <a:off x="6811424" y="1462137"/>
            <a:ext cx="4729316" cy="5078313"/>
          </a:xfrm>
          <a:prstGeom prst="rect">
            <a:avLst/>
          </a:prstGeom>
          <a:noFill/>
        </p:spPr>
        <p:txBody>
          <a:bodyPr wrap="square" rtlCol="0">
            <a:spAutoFit/>
          </a:bodyPr>
          <a:lstStyle/>
          <a:p>
            <a:pPr algn="l"/>
            <a:r>
              <a:rPr lang="en-IN" sz="1800" b="0" i="0" u="none" strike="noStrike" baseline="0" dirty="0">
                <a:latin typeface="Palatino-Roman"/>
              </a:rPr>
              <a:t>Searching the uncompressed dictionary</a:t>
            </a:r>
          </a:p>
          <a:p>
            <a:pPr algn="l"/>
            <a:r>
              <a:rPr lang="en-US" sz="1800" b="0" i="0" u="none" strike="noStrike" baseline="0" dirty="0">
                <a:latin typeface="Palatino-Roman"/>
              </a:rPr>
              <a:t>in (a) takes on average </a:t>
            </a:r>
            <a:r>
              <a:rPr lang="en-US" sz="1800" b="0" i="0" u="none" strike="noStrike" baseline="0" dirty="0">
                <a:latin typeface="CMR10"/>
              </a:rPr>
              <a:t>(</a:t>
            </a:r>
            <a:r>
              <a:rPr lang="en-US" sz="1800" b="0" i="0" u="none" strike="noStrike" baseline="0" dirty="0">
                <a:latin typeface="Palatino-Roman"/>
              </a:rPr>
              <a:t>0 </a:t>
            </a:r>
            <a:r>
              <a:rPr lang="en-US" sz="1800" b="0" i="0" u="none" strike="noStrike" baseline="0" dirty="0">
                <a:latin typeface="CMR10"/>
              </a:rPr>
              <a:t>+</a:t>
            </a:r>
            <a:r>
              <a:rPr lang="en-US" sz="1800" b="0" i="0" u="none" strike="noStrike" baseline="0" dirty="0">
                <a:latin typeface="Palatino-Roman"/>
              </a:rPr>
              <a:t>1 </a:t>
            </a:r>
            <a:r>
              <a:rPr lang="en-US" sz="1800" b="0" i="0" u="none" strike="noStrike" baseline="0" dirty="0">
                <a:latin typeface="CMR10"/>
              </a:rPr>
              <a:t>+ </a:t>
            </a:r>
            <a:r>
              <a:rPr lang="en-US" sz="1800" b="0" i="0" u="none" strike="noStrike" baseline="0" dirty="0">
                <a:latin typeface="Palatino-Roman"/>
              </a:rPr>
              <a:t>2</a:t>
            </a:r>
            <a:r>
              <a:rPr lang="en-US" sz="1800" b="0" i="0" u="none" strike="noStrike" baseline="0" dirty="0">
                <a:latin typeface="CMR10"/>
              </a:rPr>
              <a:t>+ </a:t>
            </a:r>
            <a:r>
              <a:rPr lang="en-US" sz="1800" b="0" i="0" u="none" strike="noStrike" baseline="0" dirty="0">
                <a:latin typeface="Palatino-Roman"/>
              </a:rPr>
              <a:t>3</a:t>
            </a:r>
            <a:r>
              <a:rPr lang="en-US" sz="1800" b="0" i="0" u="none" strike="noStrike" baseline="0" dirty="0">
                <a:latin typeface="CMR10"/>
              </a:rPr>
              <a:t>+ </a:t>
            </a:r>
            <a:r>
              <a:rPr lang="en-US" sz="1800" b="0" i="0" u="none" strike="noStrike" baseline="0" dirty="0">
                <a:latin typeface="Palatino-Roman"/>
              </a:rPr>
              <a:t>2 </a:t>
            </a:r>
            <a:r>
              <a:rPr lang="en-US" sz="1800" b="0" i="0" u="none" strike="noStrike" baseline="0" dirty="0">
                <a:latin typeface="CMR10"/>
              </a:rPr>
              <a:t>+</a:t>
            </a:r>
            <a:r>
              <a:rPr lang="en-US" sz="1800" b="0" i="0" u="none" strike="noStrike" baseline="0" dirty="0">
                <a:latin typeface="Palatino-Roman"/>
              </a:rPr>
              <a:t>1 </a:t>
            </a:r>
            <a:r>
              <a:rPr lang="en-US" sz="1800" b="0" i="0" u="none" strike="noStrike" baseline="0" dirty="0">
                <a:latin typeface="CMR10"/>
              </a:rPr>
              <a:t>+</a:t>
            </a:r>
            <a:r>
              <a:rPr lang="en-US" sz="1800" b="0" i="0" u="none" strike="noStrike" baseline="0" dirty="0">
                <a:latin typeface="Palatino-Roman"/>
              </a:rPr>
              <a:t>2 </a:t>
            </a:r>
            <a:r>
              <a:rPr lang="en-US" sz="1800" b="0" i="0" u="none" strike="noStrike" baseline="0" dirty="0">
                <a:latin typeface="CMR10"/>
              </a:rPr>
              <a:t>+ </a:t>
            </a:r>
            <a:r>
              <a:rPr lang="en-US" sz="1800" b="0" i="0" u="none" strike="noStrike" baseline="0" dirty="0">
                <a:latin typeface="Palatino-Roman"/>
              </a:rPr>
              <a:t>2</a:t>
            </a:r>
            <a:r>
              <a:rPr lang="en-US" sz="1800" b="0" i="0" u="none" strike="noStrike" baseline="0" dirty="0">
                <a:latin typeface="CMR10"/>
              </a:rPr>
              <a:t>)</a:t>
            </a:r>
            <a:r>
              <a:rPr lang="en-US" sz="1800" b="0" i="0" u="none" strike="noStrike" baseline="0" dirty="0">
                <a:latin typeface="Palatino-Roman"/>
              </a:rPr>
              <a:t>/8 </a:t>
            </a:r>
            <a:r>
              <a:rPr lang="en-US" sz="1800" b="0" i="0" u="none" strike="noStrike" baseline="0" dirty="0">
                <a:latin typeface="CMSY10"/>
              </a:rPr>
              <a:t>≈ </a:t>
            </a:r>
            <a:r>
              <a:rPr lang="en-US" sz="1800" b="0" i="0" u="none" strike="noStrike" baseline="0" dirty="0">
                <a:latin typeface="Palatino-Roman"/>
              </a:rPr>
              <a:t>1.6 steps,</a:t>
            </a:r>
          </a:p>
          <a:p>
            <a:pPr algn="l"/>
            <a:r>
              <a:rPr lang="en-US" sz="1800" b="0" i="0" u="none" strike="noStrike" baseline="0" dirty="0">
                <a:latin typeface="Palatino-Roman"/>
              </a:rPr>
              <a:t>assuming each term is equally likely to come up in a query. For example,</a:t>
            </a:r>
          </a:p>
          <a:p>
            <a:pPr algn="l"/>
            <a:r>
              <a:rPr lang="en-US" sz="1800" b="0" i="0" u="none" strike="noStrike" baseline="0" dirty="0">
                <a:latin typeface="Palatino-Roman"/>
              </a:rPr>
              <a:t>finding the two terms, </a:t>
            </a:r>
            <a:r>
              <a:rPr lang="en-US" sz="1800" b="0" i="0" u="none" strike="noStrike" baseline="0" dirty="0">
                <a:latin typeface="Arial" panose="020B0604020202020204" pitchFamily="34" charset="0"/>
              </a:rPr>
              <a:t>aid </a:t>
            </a:r>
            <a:r>
              <a:rPr lang="en-US" sz="1800" b="0" i="0" u="none" strike="noStrike" baseline="0" dirty="0">
                <a:latin typeface="Palatino-Roman"/>
              </a:rPr>
              <a:t>and </a:t>
            </a:r>
            <a:r>
              <a:rPr lang="en-US" sz="1800" b="0" i="0" u="none" strike="noStrike" baseline="0" dirty="0">
                <a:latin typeface="Arial" panose="020B0604020202020204" pitchFamily="34" charset="0"/>
              </a:rPr>
              <a:t>box</a:t>
            </a:r>
            <a:r>
              <a:rPr lang="en-US" sz="1800" b="0" i="0" u="none" strike="noStrike" baseline="0" dirty="0">
                <a:latin typeface="Palatino-Roman"/>
              </a:rPr>
              <a:t>, takes three and two steps, respectively.</a:t>
            </a:r>
          </a:p>
          <a:p>
            <a:pPr algn="l"/>
            <a:r>
              <a:rPr lang="en-US" sz="1800" b="0" i="0" u="none" strike="noStrike" baseline="0" dirty="0">
                <a:latin typeface="Palatino-Roman"/>
              </a:rPr>
              <a:t>With blocks of size </a:t>
            </a:r>
            <a:r>
              <a:rPr lang="en-US" sz="1800" b="0" i="1" u="none" strike="noStrike" baseline="0" dirty="0">
                <a:latin typeface="Palatino-Italic"/>
              </a:rPr>
              <a:t>k </a:t>
            </a:r>
            <a:r>
              <a:rPr lang="en-US" sz="1800" b="0" i="0" u="none" strike="noStrike" baseline="0" dirty="0">
                <a:latin typeface="CMR10"/>
              </a:rPr>
              <a:t>= </a:t>
            </a:r>
            <a:r>
              <a:rPr lang="en-US" sz="1800" b="0" i="0" u="none" strike="noStrike" baseline="0" dirty="0">
                <a:latin typeface="Palatino-Roman"/>
              </a:rPr>
              <a:t>4 in (b),we need </a:t>
            </a:r>
            <a:r>
              <a:rPr lang="en-US" sz="1800" b="0" i="0" u="none" strike="noStrike" baseline="0" dirty="0">
                <a:latin typeface="CMR10"/>
              </a:rPr>
              <a:t>(</a:t>
            </a:r>
            <a:r>
              <a:rPr lang="en-US" sz="1800" b="0" i="0" u="none" strike="noStrike" baseline="0" dirty="0">
                <a:latin typeface="Palatino-Roman"/>
              </a:rPr>
              <a:t>0</a:t>
            </a:r>
            <a:r>
              <a:rPr lang="en-US" sz="1800" b="0" i="0" u="none" strike="noStrike" baseline="0" dirty="0">
                <a:latin typeface="CMR10"/>
              </a:rPr>
              <a:t>+</a:t>
            </a:r>
            <a:r>
              <a:rPr lang="en-US" sz="1800" b="0" i="0" u="none" strike="noStrike" baseline="0" dirty="0">
                <a:latin typeface="Palatino-Roman"/>
              </a:rPr>
              <a:t>1</a:t>
            </a:r>
            <a:r>
              <a:rPr lang="en-US" sz="1800" b="0" i="0" u="none" strike="noStrike" baseline="0" dirty="0">
                <a:latin typeface="CMR10"/>
              </a:rPr>
              <a:t>+</a:t>
            </a:r>
            <a:r>
              <a:rPr lang="en-US" sz="1800" b="0" i="0" u="none" strike="noStrike" baseline="0" dirty="0">
                <a:latin typeface="Palatino-Roman"/>
              </a:rPr>
              <a:t>2</a:t>
            </a:r>
            <a:r>
              <a:rPr lang="en-US" sz="1800" b="0" i="0" u="none" strike="noStrike" baseline="0" dirty="0">
                <a:latin typeface="CMR10"/>
              </a:rPr>
              <a:t>+</a:t>
            </a:r>
            <a:r>
              <a:rPr lang="en-US" sz="1800" b="0" i="0" u="none" strike="noStrike" baseline="0" dirty="0">
                <a:latin typeface="Palatino-Roman"/>
              </a:rPr>
              <a:t>3</a:t>
            </a:r>
            <a:r>
              <a:rPr lang="en-US" sz="1800" b="0" i="0" u="none" strike="noStrike" baseline="0" dirty="0">
                <a:latin typeface="CMR10"/>
              </a:rPr>
              <a:t>+</a:t>
            </a:r>
            <a:r>
              <a:rPr lang="en-US" sz="1800" b="0" i="0" u="none" strike="noStrike" baseline="0" dirty="0">
                <a:latin typeface="Palatino-Roman"/>
              </a:rPr>
              <a:t>4</a:t>
            </a:r>
            <a:r>
              <a:rPr lang="en-US" sz="1800" b="0" i="0" u="none" strike="noStrike" baseline="0" dirty="0">
                <a:latin typeface="CMR10"/>
              </a:rPr>
              <a:t>+</a:t>
            </a:r>
            <a:r>
              <a:rPr lang="en-US" sz="1800" b="0" i="0" u="none" strike="noStrike" baseline="0" dirty="0">
                <a:latin typeface="Palatino-Roman"/>
              </a:rPr>
              <a:t>1</a:t>
            </a:r>
            <a:r>
              <a:rPr lang="en-US" sz="1800" b="0" i="0" u="none" strike="noStrike" baseline="0" dirty="0">
                <a:latin typeface="CMR10"/>
              </a:rPr>
              <a:t>+</a:t>
            </a:r>
            <a:r>
              <a:rPr lang="en-US" sz="1800" b="0" i="0" u="none" strike="noStrike" baseline="0" dirty="0">
                <a:latin typeface="Palatino-Roman"/>
              </a:rPr>
              <a:t>2</a:t>
            </a:r>
            <a:r>
              <a:rPr lang="en-US" sz="1800" b="0" i="0" u="none" strike="noStrike" baseline="0" dirty="0">
                <a:latin typeface="CMR10"/>
              </a:rPr>
              <a:t>+</a:t>
            </a:r>
            <a:r>
              <a:rPr lang="en-US" sz="1800" b="0" i="0" u="none" strike="noStrike" baseline="0" dirty="0">
                <a:latin typeface="Palatino-Roman"/>
              </a:rPr>
              <a:t>3</a:t>
            </a:r>
            <a:r>
              <a:rPr lang="en-US" sz="1800" b="0" i="0" u="none" strike="noStrike" baseline="0" dirty="0">
                <a:latin typeface="CMR10"/>
              </a:rPr>
              <a:t>)</a:t>
            </a:r>
            <a:r>
              <a:rPr lang="en-US" sz="1800" b="0" i="0" u="none" strike="noStrike" baseline="0" dirty="0">
                <a:latin typeface="Palatino-Roman"/>
              </a:rPr>
              <a:t>/8 </a:t>
            </a:r>
            <a:r>
              <a:rPr lang="en-US" sz="1800" b="0" i="0" u="none" strike="noStrike" baseline="0" dirty="0">
                <a:latin typeface="CMR10"/>
              </a:rPr>
              <a:t>= </a:t>
            </a:r>
            <a:r>
              <a:rPr lang="en-US" sz="1800" b="0" i="0" u="none" strike="noStrike" baseline="0" dirty="0">
                <a:latin typeface="Palatino-Roman"/>
              </a:rPr>
              <a:t>2</a:t>
            </a:r>
          </a:p>
          <a:p>
            <a:pPr algn="l"/>
            <a:r>
              <a:rPr lang="en-US" sz="1800" b="0" i="0" u="none" strike="noStrike" baseline="0" dirty="0">
                <a:latin typeface="Palatino-Roman"/>
              </a:rPr>
              <a:t>steps on average, </a:t>
            </a:r>
            <a:r>
              <a:rPr lang="en-US" sz="1800" b="0" i="0" u="none" strike="noStrike" baseline="0" dirty="0">
                <a:latin typeface="CMSY10"/>
              </a:rPr>
              <a:t>≈ </a:t>
            </a:r>
            <a:r>
              <a:rPr lang="en-US" sz="1800" b="0" i="0" u="none" strike="noStrike" baseline="0" dirty="0">
                <a:latin typeface="Palatino-Roman"/>
              </a:rPr>
              <a:t>25% more. For example, finding </a:t>
            </a:r>
            <a:r>
              <a:rPr lang="en-US" sz="1800" b="0" i="0" u="none" strike="noStrike" baseline="0" dirty="0">
                <a:latin typeface="Arial" panose="020B0604020202020204" pitchFamily="34" charset="0"/>
              </a:rPr>
              <a:t>den </a:t>
            </a:r>
            <a:r>
              <a:rPr lang="en-US" sz="1800" b="0" i="0" u="none" strike="noStrike" baseline="0" dirty="0">
                <a:latin typeface="Palatino-Roman"/>
              </a:rPr>
              <a:t>takes one binary</a:t>
            </a:r>
          </a:p>
          <a:p>
            <a:pPr algn="l"/>
            <a:r>
              <a:rPr lang="en-US" sz="1800" b="0" i="0" u="none" strike="noStrike" baseline="0" dirty="0">
                <a:latin typeface="Palatino-Roman"/>
              </a:rPr>
              <a:t>search step and two steps through the block. By increasing </a:t>
            </a:r>
            <a:r>
              <a:rPr lang="en-US" sz="1800" b="0" i="1" u="none" strike="noStrike" baseline="0" dirty="0">
                <a:latin typeface="Palatino-Italic"/>
              </a:rPr>
              <a:t>k</a:t>
            </a:r>
            <a:r>
              <a:rPr lang="en-US" sz="1800" b="0" i="0" u="none" strike="noStrike" baseline="0" dirty="0">
                <a:latin typeface="Palatino-Roman"/>
              </a:rPr>
              <a:t>, we can get</a:t>
            </a:r>
          </a:p>
          <a:p>
            <a:pPr algn="l"/>
            <a:r>
              <a:rPr lang="en-US" sz="1800" b="0" i="0" u="none" strike="noStrike" baseline="0" dirty="0">
                <a:latin typeface="Palatino-Roman"/>
              </a:rPr>
              <a:t>the size of the compressed dictionary arbitrarily close to the minimum of</a:t>
            </a:r>
          </a:p>
          <a:p>
            <a:pPr algn="l"/>
            <a:r>
              <a:rPr lang="en-US" sz="1800" b="0" i="0" u="none" strike="noStrike" baseline="0" dirty="0">
                <a:latin typeface="Palatino-Roman"/>
              </a:rPr>
              <a:t>400,000 </a:t>
            </a:r>
            <a:r>
              <a:rPr lang="en-US" sz="1800" b="0" i="0" u="none" strike="noStrike" baseline="0" dirty="0">
                <a:latin typeface="CMSY10"/>
              </a:rPr>
              <a:t>× </a:t>
            </a:r>
            <a:r>
              <a:rPr lang="en-US" sz="1800" b="0" i="0" u="none" strike="noStrike" baseline="0" dirty="0">
                <a:latin typeface="CMR10"/>
              </a:rPr>
              <a:t>(</a:t>
            </a:r>
            <a:r>
              <a:rPr lang="en-US" sz="1800" b="0" i="0" u="none" strike="noStrike" baseline="0" dirty="0">
                <a:latin typeface="Palatino-Roman"/>
              </a:rPr>
              <a:t>4 </a:t>
            </a:r>
            <a:r>
              <a:rPr lang="en-US" sz="1800" b="0" i="0" u="none" strike="noStrike" baseline="0" dirty="0">
                <a:latin typeface="CMR10"/>
              </a:rPr>
              <a:t>+ </a:t>
            </a:r>
            <a:r>
              <a:rPr lang="en-US" sz="1800" b="0" i="0" u="none" strike="noStrike" baseline="0" dirty="0">
                <a:latin typeface="Palatino-Roman"/>
              </a:rPr>
              <a:t>4 </a:t>
            </a:r>
            <a:r>
              <a:rPr lang="en-US" sz="1800" b="0" i="0" u="none" strike="noStrike" baseline="0" dirty="0">
                <a:latin typeface="CMR10"/>
              </a:rPr>
              <a:t>+ </a:t>
            </a:r>
            <a:r>
              <a:rPr lang="en-US" sz="1800" b="0" i="0" u="none" strike="noStrike" baseline="0" dirty="0">
                <a:latin typeface="Palatino-Roman"/>
              </a:rPr>
              <a:t>1 </a:t>
            </a:r>
            <a:r>
              <a:rPr lang="en-US" sz="1800" b="0" i="0" u="none" strike="noStrike" baseline="0" dirty="0">
                <a:latin typeface="CMR10"/>
              </a:rPr>
              <a:t>+ </a:t>
            </a:r>
            <a:r>
              <a:rPr lang="en-US" sz="1800" b="0" i="0" u="none" strike="noStrike" baseline="0" dirty="0">
                <a:latin typeface="Palatino-Roman"/>
              </a:rPr>
              <a:t>8</a:t>
            </a:r>
            <a:r>
              <a:rPr lang="en-US" sz="1800" b="0" i="0" u="none" strike="noStrike" baseline="0" dirty="0">
                <a:latin typeface="CMR10"/>
              </a:rPr>
              <a:t>) = </a:t>
            </a:r>
            <a:r>
              <a:rPr lang="en-US" sz="1800" b="0" i="0" u="none" strike="noStrike" baseline="0" dirty="0">
                <a:latin typeface="Palatino-Roman"/>
              </a:rPr>
              <a:t>6.8 MB, but term lookup becomes prohibitively</a:t>
            </a:r>
          </a:p>
          <a:p>
            <a:pPr algn="l"/>
            <a:r>
              <a:rPr lang="en-US" sz="1800" b="0" i="0" u="none" strike="noStrike" baseline="0" dirty="0">
                <a:latin typeface="Palatino-Roman"/>
              </a:rPr>
              <a:t>slow for large values of </a:t>
            </a:r>
            <a:r>
              <a:rPr lang="en-US" sz="1800" b="0" i="1" u="none" strike="noStrike" baseline="0" dirty="0">
                <a:latin typeface="Palatino-Italic"/>
              </a:rPr>
              <a:t>k</a:t>
            </a:r>
            <a:r>
              <a:rPr lang="en-US" sz="1800" b="0" i="0" u="none" strike="noStrike" baseline="0" dirty="0">
                <a:latin typeface="Palatino-Roman"/>
              </a:rPr>
              <a:t>.</a:t>
            </a:r>
            <a:endParaRPr lang="en-IN" dirty="0"/>
          </a:p>
        </p:txBody>
      </p:sp>
    </p:spTree>
    <p:extLst>
      <p:ext uri="{BB962C8B-B14F-4D97-AF65-F5344CB8AC3E}">
        <p14:creationId xmlns:p14="http://schemas.microsoft.com/office/powerpoint/2010/main" val="626532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6BCD-3489-BC2F-CC3E-AE4E27558F7F}"/>
              </a:ext>
            </a:extLst>
          </p:cNvPr>
          <p:cNvSpPr>
            <a:spLocks noGrp="1"/>
          </p:cNvSpPr>
          <p:nvPr>
            <p:ph type="title"/>
          </p:nvPr>
        </p:nvSpPr>
        <p:spPr/>
        <p:txBody>
          <a:bodyPr/>
          <a:lstStyle/>
          <a:p>
            <a:r>
              <a:rPr lang="en-IN" dirty="0"/>
              <a:t>Front coding</a:t>
            </a:r>
          </a:p>
        </p:txBody>
      </p:sp>
      <p:sp>
        <p:nvSpPr>
          <p:cNvPr id="3" name="Content Placeholder 2">
            <a:extLst>
              <a:ext uri="{FF2B5EF4-FFF2-40B4-BE49-F238E27FC236}">
                <a16:creationId xmlns:a16="http://schemas.microsoft.com/office/drawing/2014/main" id="{15297B14-6567-9E7D-7759-AA6E996A673B}"/>
              </a:ext>
            </a:extLst>
          </p:cNvPr>
          <p:cNvSpPr>
            <a:spLocks noGrp="1"/>
          </p:cNvSpPr>
          <p:nvPr>
            <p:ph idx="1"/>
          </p:nvPr>
        </p:nvSpPr>
        <p:spPr/>
        <p:txBody>
          <a:bodyPr>
            <a:normAutofit/>
          </a:bodyPr>
          <a:lstStyle/>
          <a:p>
            <a:r>
              <a:rPr lang="en-IN" dirty="0"/>
              <a:t>As the terms of the dictionary are sorted lexicographically or in alphabetic order, there is lot of redundancy in the dictionary as consecutive entries have common prefixes.  E.g. automata, automate, automatic, automation have a common prefix that is “automat”.</a:t>
            </a:r>
          </a:p>
          <a:p>
            <a:endParaRPr lang="en-IN" dirty="0"/>
          </a:p>
          <a:p>
            <a:endParaRPr lang="en-IN" dirty="0"/>
          </a:p>
        </p:txBody>
      </p:sp>
      <p:pic>
        <p:nvPicPr>
          <p:cNvPr id="5" name="Picture 4">
            <a:extLst>
              <a:ext uri="{FF2B5EF4-FFF2-40B4-BE49-F238E27FC236}">
                <a16:creationId xmlns:a16="http://schemas.microsoft.com/office/drawing/2014/main" id="{750DA9D5-DB2D-09B0-00EB-EC3FCDFA5A9C}"/>
              </a:ext>
            </a:extLst>
          </p:cNvPr>
          <p:cNvPicPr>
            <a:picLocks noChangeAspect="1"/>
          </p:cNvPicPr>
          <p:nvPr/>
        </p:nvPicPr>
        <p:blipFill>
          <a:blip r:embed="rId2"/>
          <a:stretch>
            <a:fillRect/>
          </a:stretch>
        </p:blipFill>
        <p:spPr>
          <a:xfrm>
            <a:off x="2073163" y="3466627"/>
            <a:ext cx="7049484" cy="3391373"/>
          </a:xfrm>
          <a:prstGeom prst="rect">
            <a:avLst/>
          </a:prstGeom>
        </p:spPr>
      </p:pic>
    </p:spTree>
    <p:extLst>
      <p:ext uri="{BB962C8B-B14F-4D97-AF65-F5344CB8AC3E}">
        <p14:creationId xmlns:p14="http://schemas.microsoft.com/office/powerpoint/2010/main" val="166373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2E2C-4465-89AA-4E2D-8BB658A44BAF}"/>
              </a:ext>
            </a:extLst>
          </p:cNvPr>
          <p:cNvSpPr>
            <a:spLocks noGrp="1"/>
          </p:cNvSpPr>
          <p:nvPr>
            <p:ph type="title"/>
          </p:nvPr>
        </p:nvSpPr>
        <p:spPr/>
        <p:txBody>
          <a:bodyPr/>
          <a:lstStyle/>
          <a:p>
            <a:r>
              <a:rPr lang="en-IN" dirty="0"/>
              <a:t>Why do we need to compress the inverted index?</a:t>
            </a:r>
          </a:p>
        </p:txBody>
      </p:sp>
      <p:sp>
        <p:nvSpPr>
          <p:cNvPr id="3" name="Content Placeholder 2">
            <a:extLst>
              <a:ext uri="{FF2B5EF4-FFF2-40B4-BE49-F238E27FC236}">
                <a16:creationId xmlns:a16="http://schemas.microsoft.com/office/drawing/2014/main" id="{A66A5878-4FDD-2A11-2ACE-CA656B077EFF}"/>
              </a:ext>
            </a:extLst>
          </p:cNvPr>
          <p:cNvSpPr>
            <a:spLocks noGrp="1"/>
          </p:cNvSpPr>
          <p:nvPr>
            <p:ph idx="1"/>
          </p:nvPr>
        </p:nvSpPr>
        <p:spPr/>
        <p:txBody>
          <a:bodyPr>
            <a:normAutofit fontScale="85000" lnSpcReduction="20000"/>
          </a:bodyPr>
          <a:lstStyle/>
          <a:p>
            <a:r>
              <a:rPr lang="en-IN" dirty="0"/>
              <a:t>First advantage is obvious, we need less disk space. Compression ratios of 1:4 are easy to achieve, potentially cutting the cost of storing the index by 75%. </a:t>
            </a:r>
          </a:p>
          <a:p>
            <a:endParaRPr lang="en-IN" dirty="0"/>
          </a:p>
          <a:p>
            <a:r>
              <a:rPr lang="en-IN" dirty="0"/>
              <a:t>Second advantage is increased used of caching. Search systems use some part of the index (dictionary and posting lists) more than others. So, the posting lists of such terms if they are in the cache, the entire computation on the posting list can happen in the main memory. Instead of accessing the posting list via a disk seek operation, it can be accessed in cache and decompressed in main memory. Increased speed owing to caching is main motivation for compression. </a:t>
            </a:r>
          </a:p>
          <a:p>
            <a:endParaRPr lang="en-IN" dirty="0"/>
          </a:p>
          <a:p>
            <a:r>
              <a:rPr lang="en-IN" dirty="0"/>
              <a:t>Third advantage is faster transfer of data from disk to main memory. Transferring compressed data from disk to main memory and decompressing it takes less time as compared to transferring uncompressed data from disk to main memory as decompression algorithms run fast on modern hardware.  </a:t>
            </a:r>
          </a:p>
          <a:p>
            <a:endParaRPr lang="en-IN" dirty="0"/>
          </a:p>
        </p:txBody>
      </p:sp>
    </p:spTree>
    <p:extLst>
      <p:ext uri="{BB962C8B-B14F-4D97-AF65-F5344CB8AC3E}">
        <p14:creationId xmlns:p14="http://schemas.microsoft.com/office/powerpoint/2010/main" val="359452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F4531-0983-DB91-5C4F-A876C52969F0}"/>
              </a:ext>
            </a:extLst>
          </p:cNvPr>
          <p:cNvSpPr>
            <a:spLocks noGrp="1"/>
          </p:cNvSpPr>
          <p:nvPr>
            <p:ph type="title"/>
          </p:nvPr>
        </p:nvSpPr>
        <p:spPr/>
        <p:txBody>
          <a:bodyPr/>
          <a:lstStyle/>
          <a:p>
            <a:r>
              <a:rPr lang="en-IN" dirty="0"/>
              <a:t>Summary of dictionary compression</a:t>
            </a:r>
          </a:p>
        </p:txBody>
      </p:sp>
      <p:sp>
        <p:nvSpPr>
          <p:cNvPr id="3" name="Content Placeholder 2">
            <a:extLst>
              <a:ext uri="{FF2B5EF4-FFF2-40B4-BE49-F238E27FC236}">
                <a16:creationId xmlns:a16="http://schemas.microsoft.com/office/drawing/2014/main" id="{96C0CA73-925B-0AD4-8932-220D28C39D67}"/>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65EB4E4B-318B-C239-66CF-D52A0201C2FA}"/>
              </a:ext>
            </a:extLst>
          </p:cNvPr>
          <p:cNvPicPr>
            <a:picLocks noChangeAspect="1"/>
          </p:cNvPicPr>
          <p:nvPr/>
        </p:nvPicPr>
        <p:blipFill>
          <a:blip r:embed="rId2"/>
          <a:stretch>
            <a:fillRect/>
          </a:stretch>
        </p:blipFill>
        <p:spPr>
          <a:xfrm>
            <a:off x="2695100" y="2333472"/>
            <a:ext cx="6801799" cy="2191056"/>
          </a:xfrm>
          <a:prstGeom prst="rect">
            <a:avLst/>
          </a:prstGeom>
        </p:spPr>
      </p:pic>
    </p:spTree>
    <p:extLst>
      <p:ext uri="{BB962C8B-B14F-4D97-AF65-F5344CB8AC3E}">
        <p14:creationId xmlns:p14="http://schemas.microsoft.com/office/powerpoint/2010/main" val="362587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CC63-D16F-A33E-9EF9-B0F9138BC702}"/>
              </a:ext>
            </a:extLst>
          </p:cNvPr>
          <p:cNvSpPr>
            <a:spLocks noGrp="1"/>
          </p:cNvSpPr>
          <p:nvPr>
            <p:ph type="title"/>
          </p:nvPr>
        </p:nvSpPr>
        <p:spPr/>
        <p:txBody>
          <a:bodyPr/>
          <a:lstStyle/>
          <a:p>
            <a:r>
              <a:rPr lang="en-IN" dirty="0"/>
              <a:t>Statistical properties of terms in IR</a:t>
            </a:r>
          </a:p>
        </p:txBody>
      </p:sp>
      <p:sp>
        <p:nvSpPr>
          <p:cNvPr id="3" name="Content Placeholder 2">
            <a:extLst>
              <a:ext uri="{FF2B5EF4-FFF2-40B4-BE49-F238E27FC236}">
                <a16:creationId xmlns:a16="http://schemas.microsoft.com/office/drawing/2014/main" id="{5BAD99C7-EB74-A433-B372-CBACBE96ACEE}"/>
              </a:ext>
            </a:extLst>
          </p:cNvPr>
          <p:cNvSpPr>
            <a:spLocks noGrp="1"/>
          </p:cNvSpPr>
          <p:nvPr>
            <p:ph idx="1"/>
          </p:nvPr>
        </p:nvSpPr>
        <p:spPr/>
        <p:txBody>
          <a:bodyPr/>
          <a:lstStyle/>
          <a:p>
            <a:r>
              <a:rPr lang="en-IN" dirty="0"/>
              <a:t>Here we consider posting lists consisting of </a:t>
            </a:r>
            <a:r>
              <a:rPr lang="en-IN" dirty="0" err="1"/>
              <a:t>docIDs</a:t>
            </a:r>
            <a:r>
              <a:rPr lang="en-IN" dirty="0"/>
              <a:t> and we are not considering positional posting lists. </a:t>
            </a:r>
          </a:p>
          <a:p>
            <a:endParaRPr lang="en-IN" dirty="0"/>
          </a:p>
          <a:p>
            <a:r>
              <a:rPr lang="en-IN" dirty="0"/>
              <a:t>Observe the following table on the next slide:</a:t>
            </a:r>
          </a:p>
          <a:p>
            <a:pPr lvl="1"/>
            <a:r>
              <a:rPr lang="en-IN" dirty="0"/>
              <a:t>Delta indicates the decrease in percentage from previous row. </a:t>
            </a:r>
          </a:p>
          <a:p>
            <a:pPr lvl="1"/>
            <a:r>
              <a:rPr lang="en-IN" dirty="0"/>
              <a:t>T indicates total decrease in percentage from the first row. </a:t>
            </a:r>
          </a:p>
          <a:p>
            <a:pPr lvl="1"/>
            <a:endParaRPr lang="en-IN" dirty="0"/>
          </a:p>
          <a:p>
            <a:r>
              <a:rPr lang="en-IN" dirty="0"/>
              <a:t>Rule of 30: The rule of 30 states that the most common 30 words account for the 30% of the tokens in the written text! </a:t>
            </a:r>
          </a:p>
          <a:p>
            <a:pPr lvl="1"/>
            <a:endParaRPr lang="en-IN" dirty="0"/>
          </a:p>
          <a:p>
            <a:endParaRPr lang="en-IN" dirty="0"/>
          </a:p>
          <a:p>
            <a:endParaRPr lang="en-IN" dirty="0"/>
          </a:p>
        </p:txBody>
      </p:sp>
    </p:spTree>
    <p:extLst>
      <p:ext uri="{BB962C8B-B14F-4D97-AF65-F5344CB8AC3E}">
        <p14:creationId xmlns:p14="http://schemas.microsoft.com/office/powerpoint/2010/main" val="1415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204E-75B2-9DEB-DDDE-83CA2FA80C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EDE6E0-2840-795E-F6A9-2D8AD9A8BCE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A26E26B-0691-154C-BE40-2852EFA82176}"/>
              </a:ext>
            </a:extLst>
          </p:cNvPr>
          <p:cNvPicPr>
            <a:picLocks noChangeAspect="1"/>
          </p:cNvPicPr>
          <p:nvPr/>
        </p:nvPicPr>
        <p:blipFill>
          <a:blip r:embed="rId2"/>
          <a:stretch>
            <a:fillRect/>
          </a:stretch>
        </p:blipFill>
        <p:spPr>
          <a:xfrm>
            <a:off x="0" y="670607"/>
            <a:ext cx="12192000" cy="5516785"/>
          </a:xfrm>
          <a:prstGeom prst="rect">
            <a:avLst/>
          </a:prstGeom>
        </p:spPr>
      </p:pic>
    </p:spTree>
    <p:extLst>
      <p:ext uri="{BB962C8B-B14F-4D97-AF65-F5344CB8AC3E}">
        <p14:creationId xmlns:p14="http://schemas.microsoft.com/office/powerpoint/2010/main" val="1673045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8032-49D0-621D-AA49-AEDB8B22C511}"/>
              </a:ext>
            </a:extLst>
          </p:cNvPr>
          <p:cNvSpPr>
            <a:spLocks noGrp="1"/>
          </p:cNvSpPr>
          <p:nvPr>
            <p:ph type="title"/>
          </p:nvPr>
        </p:nvSpPr>
        <p:spPr/>
        <p:txBody>
          <a:bodyPr/>
          <a:lstStyle/>
          <a:p>
            <a:r>
              <a:rPr lang="en-IN" dirty="0"/>
              <a:t>Observations from the table: </a:t>
            </a:r>
          </a:p>
        </p:txBody>
      </p:sp>
      <p:sp>
        <p:nvSpPr>
          <p:cNvPr id="3" name="Content Placeholder 2">
            <a:extLst>
              <a:ext uri="{FF2B5EF4-FFF2-40B4-BE49-F238E27FC236}">
                <a16:creationId xmlns:a16="http://schemas.microsoft.com/office/drawing/2014/main" id="{FFB1860E-23D0-24E7-92C0-B8CD5AEAAAF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4093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6B5A0-2380-79C1-9766-3DE2F08DBD95}"/>
              </a:ext>
            </a:extLst>
          </p:cNvPr>
          <p:cNvSpPr>
            <a:spLocks noGrp="1"/>
          </p:cNvSpPr>
          <p:nvPr>
            <p:ph type="title"/>
          </p:nvPr>
        </p:nvSpPr>
        <p:spPr/>
        <p:txBody>
          <a:bodyPr/>
          <a:lstStyle/>
          <a:p>
            <a:r>
              <a:rPr lang="en-IN" dirty="0"/>
              <a:t>Lossless and lossy compression</a:t>
            </a:r>
          </a:p>
        </p:txBody>
      </p:sp>
      <p:sp>
        <p:nvSpPr>
          <p:cNvPr id="3" name="Content Placeholder 2">
            <a:extLst>
              <a:ext uri="{FF2B5EF4-FFF2-40B4-BE49-F238E27FC236}">
                <a16:creationId xmlns:a16="http://schemas.microsoft.com/office/drawing/2014/main" id="{2895A9A1-6F00-2532-68B4-BDDD45B5E152}"/>
              </a:ext>
            </a:extLst>
          </p:cNvPr>
          <p:cNvSpPr>
            <a:spLocks noGrp="1"/>
          </p:cNvSpPr>
          <p:nvPr>
            <p:ph idx="1"/>
          </p:nvPr>
        </p:nvSpPr>
        <p:spPr/>
        <p:txBody>
          <a:bodyPr/>
          <a:lstStyle/>
          <a:p>
            <a:r>
              <a:rPr lang="en-US" dirty="0"/>
              <a:t>The compression techniques we describe in the remainder of this chapter are lossless, that is, all information is preserved. </a:t>
            </a:r>
          </a:p>
          <a:p>
            <a:r>
              <a:rPr lang="en-US" dirty="0"/>
              <a:t>Better compression ratios can be achieved with lossy compression, which discards some information. </a:t>
            </a:r>
          </a:p>
          <a:p>
            <a:r>
              <a:rPr lang="en-US" dirty="0"/>
              <a:t>Case folding, stemming, and stop word elimination are forms of lossy compression.</a:t>
            </a:r>
            <a:endParaRPr lang="en-IN" dirty="0"/>
          </a:p>
        </p:txBody>
      </p:sp>
    </p:spTree>
    <p:extLst>
      <p:ext uri="{BB962C8B-B14F-4D97-AF65-F5344CB8AC3E}">
        <p14:creationId xmlns:p14="http://schemas.microsoft.com/office/powerpoint/2010/main" val="220467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2542-93C1-4E30-BE07-781D3063B0A3}"/>
              </a:ext>
            </a:extLst>
          </p:cNvPr>
          <p:cNvSpPr>
            <a:spLocks noGrp="1"/>
          </p:cNvSpPr>
          <p:nvPr>
            <p:ph type="title"/>
          </p:nvPr>
        </p:nvSpPr>
        <p:spPr/>
        <p:txBody>
          <a:bodyPr/>
          <a:lstStyle/>
          <a:p>
            <a:r>
              <a:rPr lang="en-US" dirty="0"/>
              <a:t>Heap’s law: Estimating the number of terms</a:t>
            </a:r>
            <a:endParaRPr lang="en-IN" dirty="0"/>
          </a:p>
        </p:txBody>
      </p:sp>
      <p:sp>
        <p:nvSpPr>
          <p:cNvPr id="3" name="Content Placeholder 2">
            <a:extLst>
              <a:ext uri="{FF2B5EF4-FFF2-40B4-BE49-F238E27FC236}">
                <a16:creationId xmlns:a16="http://schemas.microsoft.com/office/drawing/2014/main" id="{E2177421-76F4-49B9-8A51-91135674DEA3}"/>
              </a:ext>
            </a:extLst>
          </p:cNvPr>
          <p:cNvSpPr>
            <a:spLocks noGrp="1"/>
          </p:cNvSpPr>
          <p:nvPr>
            <p:ph idx="1"/>
          </p:nvPr>
        </p:nvSpPr>
        <p:spPr/>
        <p:txBody>
          <a:bodyPr>
            <a:normAutofit fontScale="92500" lnSpcReduction="10000"/>
          </a:bodyPr>
          <a:lstStyle/>
          <a:p>
            <a:r>
              <a:rPr lang="en-US" dirty="0"/>
              <a:t>Estimates the vocabulary size as a function of the collection size</a:t>
            </a:r>
          </a:p>
          <a:p>
            <a:endParaRPr lang="en-US" dirty="0"/>
          </a:p>
          <a:p>
            <a:endParaRPr lang="en-IN" dirty="0"/>
          </a:p>
          <a:p>
            <a:endParaRPr lang="en-IN" dirty="0"/>
          </a:p>
          <a:p>
            <a:pPr lvl="1"/>
            <a:r>
              <a:rPr lang="en-IN" dirty="0"/>
              <a:t>M indicates the number of distinct terms in the collection</a:t>
            </a:r>
          </a:p>
          <a:p>
            <a:pPr lvl="1"/>
            <a:r>
              <a:rPr lang="en-IN" dirty="0"/>
              <a:t>T is number of tokens in the collection</a:t>
            </a:r>
          </a:p>
          <a:p>
            <a:pPr lvl="1"/>
            <a:r>
              <a:rPr lang="en-IN" dirty="0"/>
              <a:t>30 &lt;= k &lt;= 100</a:t>
            </a:r>
          </a:p>
          <a:p>
            <a:pPr lvl="1"/>
            <a:r>
              <a:rPr lang="en-IN" dirty="0"/>
              <a:t>b approximately 0.5</a:t>
            </a:r>
          </a:p>
          <a:p>
            <a:pPr lvl="1"/>
            <a:endParaRPr lang="en-IN" dirty="0"/>
          </a:p>
          <a:p>
            <a:pPr lvl="1"/>
            <a:r>
              <a:rPr lang="en-IN" dirty="0"/>
              <a:t>Note: Oxford English Dictionary (OED) has more than 600,000 words. The vocabulary of most large collections is larger than this as it includes names of people, places and organization, products, scientific keyword or entities etc. </a:t>
            </a:r>
          </a:p>
        </p:txBody>
      </p:sp>
      <p:pic>
        <p:nvPicPr>
          <p:cNvPr id="5" name="Picture 4">
            <a:extLst>
              <a:ext uri="{FF2B5EF4-FFF2-40B4-BE49-F238E27FC236}">
                <a16:creationId xmlns:a16="http://schemas.microsoft.com/office/drawing/2014/main" id="{85C65882-BCB2-4574-8ACA-F3B6562F90E0}"/>
              </a:ext>
            </a:extLst>
          </p:cNvPr>
          <p:cNvPicPr>
            <a:picLocks noChangeAspect="1"/>
          </p:cNvPicPr>
          <p:nvPr/>
        </p:nvPicPr>
        <p:blipFill>
          <a:blip r:embed="rId2"/>
          <a:stretch>
            <a:fillRect/>
          </a:stretch>
        </p:blipFill>
        <p:spPr>
          <a:xfrm>
            <a:off x="5114925" y="3048000"/>
            <a:ext cx="1962150" cy="762000"/>
          </a:xfrm>
          <a:prstGeom prst="rect">
            <a:avLst/>
          </a:prstGeom>
        </p:spPr>
      </p:pic>
    </p:spTree>
    <p:extLst>
      <p:ext uri="{BB962C8B-B14F-4D97-AF65-F5344CB8AC3E}">
        <p14:creationId xmlns:p14="http://schemas.microsoft.com/office/powerpoint/2010/main" val="276023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5537-920D-A9C6-3095-4DCDEFF72299}"/>
              </a:ext>
            </a:extLst>
          </p:cNvPr>
          <p:cNvSpPr>
            <a:spLocks noGrp="1"/>
          </p:cNvSpPr>
          <p:nvPr>
            <p:ph type="title"/>
          </p:nvPr>
        </p:nvSpPr>
        <p:spPr/>
        <p:txBody>
          <a:bodyPr/>
          <a:lstStyle/>
          <a:p>
            <a:r>
              <a:rPr lang="en-IN" dirty="0"/>
              <a:t>Heaps Law</a:t>
            </a:r>
          </a:p>
        </p:txBody>
      </p:sp>
      <p:sp>
        <p:nvSpPr>
          <p:cNvPr id="3" name="Content Placeholder 2">
            <a:extLst>
              <a:ext uri="{FF2B5EF4-FFF2-40B4-BE49-F238E27FC236}">
                <a16:creationId xmlns:a16="http://schemas.microsoft.com/office/drawing/2014/main" id="{5E2C13A7-2F6E-BBAA-3E96-6E6E0835148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0422210-5340-D91F-C401-6DAD7DC41119}"/>
              </a:ext>
            </a:extLst>
          </p:cNvPr>
          <p:cNvPicPr>
            <a:picLocks noChangeAspect="1"/>
          </p:cNvPicPr>
          <p:nvPr/>
        </p:nvPicPr>
        <p:blipFill>
          <a:blip r:embed="rId2"/>
          <a:stretch>
            <a:fillRect/>
          </a:stretch>
        </p:blipFill>
        <p:spPr>
          <a:xfrm>
            <a:off x="3911159" y="365125"/>
            <a:ext cx="7888118" cy="6032090"/>
          </a:xfrm>
          <a:prstGeom prst="rect">
            <a:avLst/>
          </a:prstGeom>
        </p:spPr>
      </p:pic>
    </p:spTree>
    <p:extLst>
      <p:ext uri="{BB962C8B-B14F-4D97-AF65-F5344CB8AC3E}">
        <p14:creationId xmlns:p14="http://schemas.microsoft.com/office/powerpoint/2010/main" val="3835849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E645-6840-4F16-3ED4-4459073D0A6D}"/>
              </a:ext>
            </a:extLst>
          </p:cNvPr>
          <p:cNvSpPr>
            <a:spLocks noGrp="1"/>
          </p:cNvSpPr>
          <p:nvPr>
            <p:ph type="title"/>
          </p:nvPr>
        </p:nvSpPr>
        <p:spPr/>
        <p:txBody>
          <a:bodyPr>
            <a:normAutofit/>
          </a:bodyPr>
          <a:lstStyle/>
          <a:p>
            <a:r>
              <a:rPr lang="en-US" sz="1800" b="0" i="0" u="none" strike="noStrike" baseline="0" dirty="0">
                <a:latin typeface="Palatino-Roman"/>
              </a:rPr>
              <a:t>Heaps’ law suggests that:</a:t>
            </a:r>
            <a:br>
              <a:rPr lang="en-US" sz="1800" b="0" i="0" u="none" strike="noStrike" baseline="0" dirty="0">
                <a:latin typeface="Palatino-Roman"/>
              </a:rPr>
            </a:br>
            <a:r>
              <a:rPr lang="en-US" sz="1800" b="0" i="0" u="none" strike="noStrike" baseline="0" dirty="0">
                <a:latin typeface="Palatino-Roman"/>
              </a:rPr>
              <a:t> (</a:t>
            </a:r>
            <a:r>
              <a:rPr lang="en-US" sz="1800" b="0" i="0" u="none" strike="noStrike" baseline="0" dirty="0" err="1">
                <a:latin typeface="Palatino-Roman"/>
              </a:rPr>
              <a:t>i</a:t>
            </a:r>
            <a:r>
              <a:rPr lang="en-US" sz="1800" b="0" i="0" u="none" strike="noStrike" baseline="0" dirty="0">
                <a:latin typeface="Palatino-Roman"/>
              </a:rPr>
              <a:t>) the dictionary size continues to increase with more documents in the collection, rather than a         </a:t>
            </a:r>
            <a:br>
              <a:rPr lang="en-US" sz="1800" b="0" i="0" u="none" strike="noStrike" baseline="0" dirty="0">
                <a:latin typeface="Palatino-Roman"/>
              </a:rPr>
            </a:br>
            <a:r>
              <a:rPr lang="en-US" sz="1800" b="0" i="0" u="none" strike="noStrike" baseline="0" dirty="0">
                <a:latin typeface="Palatino-Roman"/>
              </a:rPr>
              <a:t>      maximum vocabulary size being reached, and</a:t>
            </a:r>
            <a:br>
              <a:rPr lang="en-US" sz="1800" b="0" i="0" u="none" strike="noStrike" baseline="0" dirty="0">
                <a:latin typeface="Palatino-Roman"/>
              </a:rPr>
            </a:br>
            <a:r>
              <a:rPr lang="en-US" sz="1800" b="0" i="0" u="none" strike="noStrike" baseline="0" dirty="0">
                <a:latin typeface="Palatino-Roman"/>
              </a:rPr>
              <a:t> (ii) the size of the dictionary is quite large for large collections.</a:t>
            </a:r>
            <a:endParaRPr lang="en-IN" dirty="0"/>
          </a:p>
        </p:txBody>
      </p:sp>
      <p:sp>
        <p:nvSpPr>
          <p:cNvPr id="3" name="Content Placeholder 2">
            <a:extLst>
              <a:ext uri="{FF2B5EF4-FFF2-40B4-BE49-F238E27FC236}">
                <a16:creationId xmlns:a16="http://schemas.microsoft.com/office/drawing/2014/main" id="{CBB70FF1-BCA5-4262-AA25-C2BC34F2183B}"/>
              </a:ext>
            </a:extLst>
          </p:cNvPr>
          <p:cNvSpPr>
            <a:spLocks noGrp="1"/>
          </p:cNvSpPr>
          <p:nvPr>
            <p:ph idx="1"/>
          </p:nvPr>
        </p:nvSpPr>
        <p:spPr/>
        <p:txBody>
          <a:bodyPr>
            <a:normAutofit/>
          </a:bodyPr>
          <a:lstStyle/>
          <a:p>
            <a:pPr algn="l"/>
            <a:r>
              <a:rPr lang="en-IN" sz="1800" b="0" i="0" u="none" strike="noStrike" baseline="0" dirty="0">
                <a:solidFill>
                  <a:srgbClr val="000000"/>
                </a:solidFill>
                <a:latin typeface="Palatino-Roman"/>
              </a:rPr>
              <a:t>The motivation for </a:t>
            </a:r>
            <a:r>
              <a:rPr lang="en-US" sz="1800" b="0" i="0" u="none" strike="noStrike" baseline="0" dirty="0">
                <a:solidFill>
                  <a:srgbClr val="000000"/>
                </a:solidFill>
                <a:latin typeface="Palatino-Roman"/>
              </a:rPr>
              <a:t>Heaps’ law is that the simplest possible relationship between collection size and vocabulary size is linear in log–log space and the assumption of linearity is usually born out in practice as shown in Figure </a:t>
            </a:r>
            <a:r>
              <a:rPr lang="en-US" sz="1800" b="0" i="0" u="none" strike="noStrike" baseline="0" dirty="0">
                <a:solidFill>
                  <a:srgbClr val="9A0000"/>
                </a:solidFill>
                <a:latin typeface="Palatino-Roman"/>
              </a:rPr>
              <a:t>5.1 </a:t>
            </a:r>
            <a:r>
              <a:rPr lang="en-US" sz="1800" b="0" i="0" u="none" strike="noStrike" baseline="0" dirty="0">
                <a:solidFill>
                  <a:srgbClr val="000000"/>
                </a:solidFill>
                <a:latin typeface="Palatino-Roman"/>
              </a:rPr>
              <a:t>for Reuters-RCV1. </a:t>
            </a:r>
          </a:p>
          <a:p>
            <a:pPr algn="l"/>
            <a:r>
              <a:rPr lang="en-US" sz="1800" b="0" i="0" u="none" strike="noStrike" baseline="0" dirty="0">
                <a:solidFill>
                  <a:srgbClr val="000000"/>
                </a:solidFill>
                <a:latin typeface="Palatino-Roman"/>
              </a:rPr>
              <a:t>In this case, the fit is excellent for </a:t>
            </a:r>
            <a:r>
              <a:rPr lang="en-US" sz="1800" b="0" i="1" u="none" strike="noStrike" baseline="0" dirty="0">
                <a:solidFill>
                  <a:srgbClr val="000000"/>
                </a:solidFill>
                <a:latin typeface="Palatino-Italic"/>
              </a:rPr>
              <a:t>T </a:t>
            </a:r>
            <a:r>
              <a:rPr lang="en-US" sz="1800" b="0" i="0" u="none" strike="noStrike" baseline="0" dirty="0">
                <a:solidFill>
                  <a:srgbClr val="000000"/>
                </a:solidFill>
                <a:latin typeface="CMMI10"/>
              </a:rPr>
              <a:t>&gt; </a:t>
            </a:r>
            <a:r>
              <a:rPr lang="en-US" sz="1800" b="0" i="0" u="none" strike="noStrike" baseline="0" dirty="0">
                <a:solidFill>
                  <a:srgbClr val="000000"/>
                </a:solidFill>
                <a:latin typeface="Palatino-Roman"/>
              </a:rPr>
              <a:t>10</a:t>
            </a:r>
            <a:r>
              <a:rPr lang="en-US" sz="1800" b="0" i="0" u="none" strike="noStrike" baseline="30000" dirty="0">
                <a:solidFill>
                  <a:srgbClr val="000000"/>
                </a:solidFill>
                <a:latin typeface="Palatino-Roman"/>
              </a:rPr>
              <a:t>5</a:t>
            </a:r>
            <a:r>
              <a:rPr lang="en-US" sz="1800" b="0" i="0" u="none" strike="noStrike" baseline="0" dirty="0">
                <a:solidFill>
                  <a:srgbClr val="000000"/>
                </a:solidFill>
                <a:latin typeface="Palatino-Roman"/>
              </a:rPr>
              <a:t> </a:t>
            </a:r>
            <a:r>
              <a:rPr lang="en-US" sz="1800" b="0" i="0" u="none" strike="noStrike" baseline="0" dirty="0">
                <a:solidFill>
                  <a:srgbClr val="000000"/>
                </a:solidFill>
                <a:latin typeface="CMR10"/>
              </a:rPr>
              <a:t>= </a:t>
            </a:r>
            <a:r>
              <a:rPr lang="en-US" sz="1800" b="0" i="0" u="none" strike="noStrike" baseline="0" dirty="0">
                <a:solidFill>
                  <a:srgbClr val="000000"/>
                </a:solidFill>
                <a:latin typeface="Palatino-Roman"/>
              </a:rPr>
              <a:t>100,000, for the parameter values </a:t>
            </a:r>
          </a:p>
          <a:p>
            <a:pPr algn="l"/>
            <a:r>
              <a:rPr lang="en-US" sz="1800" b="0" i="1" u="none" strike="noStrike" baseline="0" dirty="0">
                <a:solidFill>
                  <a:srgbClr val="000000"/>
                </a:solidFill>
                <a:latin typeface="Palatino-Italic"/>
              </a:rPr>
              <a:t>b </a:t>
            </a:r>
            <a:r>
              <a:rPr lang="en-US" sz="1800" b="0" i="0" u="none" strike="noStrike" baseline="0" dirty="0">
                <a:solidFill>
                  <a:srgbClr val="000000"/>
                </a:solidFill>
                <a:latin typeface="CMR10"/>
              </a:rPr>
              <a:t>= </a:t>
            </a:r>
            <a:r>
              <a:rPr lang="en-US" sz="1800" b="0" i="0" u="none" strike="noStrike" baseline="0" dirty="0">
                <a:solidFill>
                  <a:srgbClr val="000000"/>
                </a:solidFill>
                <a:latin typeface="Palatino-Roman"/>
              </a:rPr>
              <a:t>0.49 and </a:t>
            </a:r>
            <a:r>
              <a:rPr lang="en-US" sz="1800" b="0" i="1" u="none" strike="noStrike" baseline="0" dirty="0">
                <a:solidFill>
                  <a:srgbClr val="000000"/>
                </a:solidFill>
                <a:latin typeface="Palatino-Italic"/>
              </a:rPr>
              <a:t>k </a:t>
            </a:r>
            <a:r>
              <a:rPr lang="en-US" sz="1800" b="0" i="0" u="none" strike="noStrike" baseline="0" dirty="0">
                <a:solidFill>
                  <a:srgbClr val="000000"/>
                </a:solidFill>
                <a:latin typeface="CMR10"/>
              </a:rPr>
              <a:t>= </a:t>
            </a:r>
            <a:r>
              <a:rPr lang="en-US" sz="1800" b="0" i="0" u="none" strike="noStrike" baseline="0" dirty="0">
                <a:solidFill>
                  <a:srgbClr val="000000"/>
                </a:solidFill>
                <a:latin typeface="Palatino-Roman"/>
              </a:rPr>
              <a:t>44.</a:t>
            </a:r>
          </a:p>
          <a:p>
            <a:pPr algn="l"/>
            <a:r>
              <a:rPr lang="en-US" sz="1800" b="0" i="0" u="none" strike="noStrike" baseline="0" dirty="0">
                <a:solidFill>
                  <a:srgbClr val="000000"/>
                </a:solidFill>
                <a:latin typeface="Palatino-Roman"/>
              </a:rPr>
              <a:t>For example, for the first 1,000,020 tokens Heaps’ law </a:t>
            </a:r>
            <a:r>
              <a:rPr lang="en-IN" sz="1800" b="0" i="0" u="none" strike="noStrike" baseline="0" dirty="0">
                <a:latin typeface="Palatino-Roman"/>
              </a:rPr>
              <a:t>predicts 38,323 terms:</a:t>
            </a:r>
          </a:p>
          <a:p>
            <a:pPr algn="l"/>
            <a:r>
              <a:rPr lang="en-IN" sz="1800" b="0" i="0" u="none" strike="noStrike" baseline="0" dirty="0">
                <a:latin typeface="Palatino-Roman"/>
              </a:rPr>
              <a:t>44</a:t>
            </a:r>
            <a:r>
              <a:rPr lang="en-IN" sz="1800" b="0" i="0" u="none" strike="noStrike" baseline="0" dirty="0">
                <a:latin typeface="CMSY10"/>
              </a:rPr>
              <a:t>×</a:t>
            </a:r>
            <a:r>
              <a:rPr lang="en-IN" sz="1800" b="0" i="0" u="none" strike="noStrike" baseline="0" dirty="0">
                <a:latin typeface="Palatino-Roman"/>
              </a:rPr>
              <a:t>1,000,0200.49 </a:t>
            </a:r>
            <a:r>
              <a:rPr lang="en-IN" sz="1800" b="0" i="0" u="none" strike="noStrike" baseline="0" dirty="0">
                <a:latin typeface="CMSY10"/>
              </a:rPr>
              <a:t>≈ </a:t>
            </a:r>
            <a:r>
              <a:rPr lang="en-IN" sz="1800" b="0" i="0" u="none" strike="noStrike" baseline="0" dirty="0">
                <a:latin typeface="Palatino-Roman"/>
              </a:rPr>
              <a:t>38,323.</a:t>
            </a:r>
          </a:p>
          <a:p>
            <a:pPr algn="l"/>
            <a:r>
              <a:rPr lang="en-US" sz="1800" b="0" i="0" u="none" strike="noStrike" baseline="0" dirty="0">
                <a:latin typeface="Palatino-Roman"/>
              </a:rPr>
              <a:t>The actual number is 38,365 terms, very close to the prediction.</a:t>
            </a:r>
          </a:p>
          <a:p>
            <a:pPr algn="l"/>
            <a:endParaRPr lang="en-US" sz="1800" dirty="0">
              <a:latin typeface="Palatino-Roman"/>
            </a:endParaRPr>
          </a:p>
          <a:p>
            <a:pPr algn="l"/>
            <a:r>
              <a:rPr lang="en-US" sz="1800" b="0" i="0" u="none" strike="noStrike" baseline="0" dirty="0">
                <a:latin typeface="Palatino-Roman"/>
              </a:rPr>
              <a:t>The parameter </a:t>
            </a:r>
            <a:r>
              <a:rPr lang="en-US" sz="1800" b="0" i="1" u="none" strike="noStrike" baseline="0" dirty="0">
                <a:latin typeface="Palatino-Italic"/>
              </a:rPr>
              <a:t>k </a:t>
            </a:r>
            <a:r>
              <a:rPr lang="en-US" sz="1800" b="0" i="0" u="none" strike="noStrike" baseline="0" dirty="0">
                <a:latin typeface="Palatino-Roman"/>
              </a:rPr>
              <a:t>is quite variable because vocabulary growth depends a lot on the nature of the collection and how it is processed. Case-folding and stemming reduce the growth rate of the vocabulary, whereas including numbers and spelling errors increase it.</a:t>
            </a:r>
            <a:endParaRPr lang="en-IN" dirty="0"/>
          </a:p>
        </p:txBody>
      </p:sp>
    </p:spTree>
    <p:extLst>
      <p:ext uri="{BB962C8B-B14F-4D97-AF65-F5344CB8AC3E}">
        <p14:creationId xmlns:p14="http://schemas.microsoft.com/office/powerpoint/2010/main" val="15319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1484</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CMMI10</vt:lpstr>
      <vt:lpstr>CMR10</vt:lpstr>
      <vt:lpstr>CMSY10</vt:lpstr>
      <vt:lpstr>Palatino-Italic</vt:lpstr>
      <vt:lpstr>Palatino-Roman</vt:lpstr>
      <vt:lpstr>Office Theme</vt:lpstr>
      <vt:lpstr>Index Compression</vt:lpstr>
      <vt:lpstr>Why do we need to compress the inverted index?</vt:lpstr>
      <vt:lpstr>Statistical properties of terms in IR</vt:lpstr>
      <vt:lpstr>PowerPoint Presentation</vt:lpstr>
      <vt:lpstr>Observations from the table: </vt:lpstr>
      <vt:lpstr>Lossless and lossy compression</vt:lpstr>
      <vt:lpstr>Heap’s law: Estimating the number of terms</vt:lpstr>
      <vt:lpstr>Heaps Law</vt:lpstr>
      <vt:lpstr>Heaps’ law suggests that:  (i) the dictionary size continues to increase with more documents in the collection, rather than a                maximum vocabulary size being reached, and  (ii) the size of the dictionary is quite large for large collections.</vt:lpstr>
      <vt:lpstr>Zipf’s Law: Modeling the distribution of terms Intuition: Frequency decreases very rapidly with rank</vt:lpstr>
      <vt:lpstr>PowerPoint Presentation</vt:lpstr>
      <vt:lpstr>PowerPoint Presentation</vt:lpstr>
      <vt:lpstr>Compression of an inverted index</vt:lpstr>
      <vt:lpstr>Dictionary Compression</vt:lpstr>
      <vt:lpstr>Two methods for dictionary compression:  1. Dictionary as a string 2. Blocked storage</vt:lpstr>
      <vt:lpstr>PowerPoint Presentation</vt:lpstr>
      <vt:lpstr>PowerPoint Presentation</vt:lpstr>
      <vt:lpstr>Searching in compressed and uncompressed dictionary in blocked storage (Uncompressed dictionary search is binary search.  In compressed dictionary first binary search then linear search in the block</vt:lpstr>
      <vt:lpstr>Front coding</vt:lpstr>
      <vt:lpstr>Summary of dictionary compression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 Compression</dc:title>
  <dc:creator>Mansi Radke</dc:creator>
  <cp:lastModifiedBy>Mansi Radke</cp:lastModifiedBy>
  <cp:revision>74</cp:revision>
  <dcterms:created xsi:type="dcterms:W3CDTF">2020-11-03T03:17:55Z</dcterms:created>
  <dcterms:modified xsi:type="dcterms:W3CDTF">2024-09-10T19:29:59Z</dcterms:modified>
</cp:coreProperties>
</file>