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5" r:id="rId3"/>
    <p:sldId id="277" r:id="rId4"/>
    <p:sldId id="278" r:id="rId5"/>
    <p:sldId id="279" r:id="rId6"/>
    <p:sldId id="281" r:id="rId7"/>
    <p:sldId id="282" r:id="rId8"/>
    <p:sldId id="280" r:id="rId9"/>
    <p:sldId id="283" r:id="rId10"/>
    <p:sldId id="284" r:id="rId11"/>
    <p:sldId id="285" r:id="rId12"/>
    <p:sldId id="287" r:id="rId13"/>
    <p:sldId id="260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3073-8463-242A-BCD4-A94498A24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13F93-C163-36CD-CE89-6493EFEC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393C-3FC0-6EA3-11A1-918363E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9C94-2CF6-877B-1B5B-2189986A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E262-619A-42BD-8028-55AD856A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0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4DC5-CC76-A0B2-9E7B-6A1A7B5D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5CC1B-CC14-CC9D-5D60-C96F90421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8844-8B1A-E586-99F9-53AF338C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62BA-58B4-BB33-CF53-159E0711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6AEA-8582-4AEC-E7AD-1A70BB4C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98EC0-D786-B197-F787-8D1A7BF8E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6A7F1-BCDC-9C22-2FF4-4AA88D852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C48CD-9978-5CBA-A55F-B368B2B7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09D0-9E27-B28F-D9E3-AA95F12F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587C-D448-157A-5A11-6294A7F4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5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6786-8D0A-1B58-9CCA-54116104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2F60-197A-DC7D-7E96-66B15906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B1D3-2F5A-6ABB-58E3-BAFEA2DE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55999-E670-A4C7-1E76-0877FFAB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681A-77BC-6B73-15D1-16DCBAE0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1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DDA-AE59-E3B8-F5F8-1C269C53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796B-E5A9-33CA-2B01-7E125314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78DF-FD11-A0BA-E7BD-DAD6A8CA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CB5E-8EF8-21A4-E833-0AB3DD2D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01A1-B16D-53CF-D77E-54316C00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5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B7D4-BB8C-EFF4-4DF2-AE10F591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104B-7BFB-539D-9977-FC717C45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CB51D-D142-6D44-E472-7AD919E2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3FDC-856A-205D-3B66-E49F52D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5C5C0-8B86-0E44-05CE-0E78CAA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5F0D1-0FD7-9274-6E90-88CC939F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A676-B4DC-371D-115E-A9640B9B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CE635-2A69-A3B9-4F0D-052BE09A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038B5-D3C0-8A20-DA93-2A4600CC6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6516D-0744-DE4A-2FD5-DFFF075AC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1A1E2-8272-757D-5925-4E96FC43C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495E8-107A-6087-87FF-BFD50A7E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B81B7-7613-CDAC-2247-5D4BA042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735BE-6A78-04F1-DFE2-1EB7E6FC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8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EC5-E728-A30D-0E92-C537D54F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6A265-E116-D436-F970-70D32345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5A10C-9974-7571-7694-51FC5FFA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9DCFF-FBB3-734D-1CE3-11970359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F50D6-304F-B90A-1AFB-35A12516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9D529-A2EB-69D8-8EFA-3598614C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29A1E-3F4D-2D1A-D5B2-B708AEC3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94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C211-88DF-4FDB-94CD-4B6C5812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FECD-8F21-7525-DE1F-BBF89E38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C19D3-A976-DB78-7136-90A346F8C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830C-701B-5B1C-E006-0B037C9B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62E4-50E8-8432-C348-DE917AA1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C25EC-2CE0-9CBB-F536-698D5E7D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6C38-C770-7957-D6FE-3FE518EB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5A695-C48F-811C-F148-D4D02549F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B973-0184-8AA7-232C-3CEFD52D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33EB7-717C-FBD9-1735-1F525BCC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DB10A-DE49-3127-4EB7-B8347C5A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9FC6E-D61F-54BA-EB43-CC2C5DAB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3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E0171-4BD2-F228-636B-56FDDD19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C994-57C4-C84F-9705-186ECA0F0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0B79-3475-F5D4-EE77-A1543D577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5F41-CE72-4E7A-BEC0-03780EB445E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335B-5396-0CDD-72A3-84F616977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CD3E-D12F-5319-787D-F996077D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75B9-0A4C-44EE-B502-164601B5E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jete/iid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B645-78CD-4312-D579-BEBCBE1A7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 Compression (Postings compression)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E26DF-663A-6FBF-6628-27855331B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Mansi A. </a:t>
            </a:r>
            <a:r>
              <a:rPr lang="en-US"/>
              <a:t>Radke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5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AC81-F347-35D0-379A-0702845A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2777-0BC8-E96C-3650-BE198CF2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D662A-8E15-96EE-02A6-64C53681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952154"/>
            <a:ext cx="810690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BC41-B541-A19D-ADD6-98C1D96C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facts about Gamma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1CD6-B621-C708-4602-BF58505D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 codes are always of odd length</a:t>
            </a:r>
          </a:p>
          <a:p>
            <a:endParaRPr lang="en-US" dirty="0"/>
          </a:p>
          <a:p>
            <a:r>
              <a:rPr lang="en-US" dirty="0"/>
              <a:t>They are optimal (with a factor of 2)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62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E7F-521A-91CE-06BE-016CCE35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9531-1E34-57DA-3F69-7853A470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gamma, length is also in gamma form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-Roman"/>
              </a:rPr>
              <a:t>For example, the </a:t>
            </a:r>
            <a:r>
              <a:rPr lang="en-US" sz="1800" b="0" i="1" u="none" strike="noStrike" baseline="0" dirty="0">
                <a:latin typeface="PazoMath-Italic"/>
              </a:rPr>
              <a:t>δ </a:t>
            </a:r>
            <a:r>
              <a:rPr lang="en-US" sz="1800" b="0" i="0" u="none" strike="noStrike" baseline="0" dirty="0">
                <a:latin typeface="Palatino-Roman"/>
              </a:rPr>
              <a:t>code of 7 is 10,0,11 (again, we add commas for readability).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-Roman"/>
              </a:rPr>
              <a:t>10,0 is the </a:t>
            </a:r>
            <a:r>
              <a:rPr lang="en-US" sz="1800" b="0" i="1" u="none" strike="noStrike" baseline="0" dirty="0">
                <a:latin typeface="PazoMath-Italic"/>
              </a:rPr>
              <a:t>γ </a:t>
            </a:r>
            <a:r>
              <a:rPr lang="en-US" sz="1800" b="0" i="0" u="none" strike="noStrike" baseline="0" dirty="0">
                <a:latin typeface="Palatino-Roman"/>
              </a:rPr>
              <a:t>code for </a:t>
            </a:r>
            <a:r>
              <a:rPr lang="en-US" sz="1800" b="0" i="1" u="none" strike="noStrike" baseline="0" dirty="0">
                <a:latin typeface="Palatino-Italic"/>
              </a:rPr>
              <a:t>length </a:t>
            </a:r>
            <a:r>
              <a:rPr lang="en-US" sz="1800" b="0" i="0" u="none" strike="noStrike" baseline="0" dirty="0">
                <a:latin typeface="Palatino-Roman"/>
              </a:rPr>
              <a:t>(2 in this case) and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-Roman"/>
              </a:rPr>
              <a:t>encoding of </a:t>
            </a:r>
            <a:r>
              <a:rPr lang="en-US" sz="1800" b="0" i="1" u="none" strike="noStrike" baseline="0" dirty="0">
                <a:latin typeface="Palatino-Italic"/>
              </a:rPr>
              <a:t>offset </a:t>
            </a:r>
            <a:r>
              <a:rPr lang="en-US" sz="1800" b="0" i="0" u="none" strike="noStrike" baseline="0" dirty="0">
                <a:latin typeface="Palatino-Roman"/>
              </a:rPr>
              <a:t>(11) is unchanged.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78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6872-90A5-C2C0-C61E-2D63827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summary advantages of index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3AA6-95CD-0D18-12CC-A81F242B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benefit of compression is immediately clear. We need less disk space. As we will see, compression ratios of 1:4 are easy to achieve, potentially cutting the cost of storing the index by 75%</a:t>
            </a:r>
          </a:p>
          <a:p>
            <a:r>
              <a:rPr lang="en-US" dirty="0"/>
              <a:t>Increased use of caching</a:t>
            </a:r>
          </a:p>
          <a:p>
            <a:r>
              <a:rPr lang="en-US" dirty="0"/>
              <a:t>Faster transfer of data from disk to memory. Efficient decompression algorithms run so fast on modern hardware that the total time of transferring a compressed chunk of data from disk and then decompressing it is usually less than transferring the same chunk of data in uncompressed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35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1F66-A050-B4E7-4CA9-6820DDCD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4D6D-278A-1F3F-52FA-044D07A8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Revise Huffman Coding</a:t>
            </a:r>
          </a:p>
          <a:p>
            <a:r>
              <a:rPr lang="en-US" dirty="0"/>
              <a:t>How is it used in IR?</a:t>
            </a:r>
          </a:p>
          <a:p>
            <a:endParaRPr lang="en-US" dirty="0"/>
          </a:p>
          <a:p>
            <a:r>
              <a:rPr lang="en-US" dirty="0"/>
              <a:t>Who is fond of </a:t>
            </a:r>
            <a:r>
              <a:rPr lang="en-US"/>
              <a:t>probability statistics?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Assignment 3 (Deadline 20</a:t>
            </a:r>
            <a:r>
              <a:rPr lang="en-US" baseline="30000" dirty="0"/>
              <a:t>th</a:t>
            </a:r>
            <a:r>
              <a:rPr lang="en-US" dirty="0"/>
              <a:t> September)</a:t>
            </a:r>
          </a:p>
          <a:p>
            <a:endParaRPr lang="en-US" dirty="0"/>
          </a:p>
          <a:p>
            <a:r>
              <a:rPr lang="en-US" dirty="0"/>
              <a:t>Explore this project, replicate it and run it on  a different text corpus.</a:t>
            </a:r>
          </a:p>
          <a:p>
            <a:pPr marL="0" indent="0">
              <a:buNone/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https://github.com/Panjete/iidsearch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89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98CA-A518-94F2-96CA-5FB78752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Postings file compression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Reuters RCV1 Corpus statistics: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DDB03-2B54-6CBC-B358-FDD421053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494" y="1972186"/>
            <a:ext cx="8145012" cy="4058216"/>
          </a:xfrm>
        </p:spPr>
      </p:pic>
    </p:spTree>
    <p:extLst>
      <p:ext uri="{BB962C8B-B14F-4D97-AF65-F5344CB8AC3E}">
        <p14:creationId xmlns:p14="http://schemas.microsoft.com/office/powerpoint/2010/main" val="241799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6555-A7E6-D070-8F55-E207E50A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summary Reuters-RCV1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8450-04E1-D7F3-1B05-A06491D9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800,000 documents</a:t>
            </a:r>
          </a:p>
          <a:p>
            <a:r>
              <a:rPr lang="en-IN" dirty="0"/>
              <a:t>200 tokens per document</a:t>
            </a:r>
          </a:p>
          <a:p>
            <a:r>
              <a:rPr lang="en-IN" dirty="0"/>
              <a:t>6 characters per token</a:t>
            </a:r>
          </a:p>
          <a:p>
            <a:r>
              <a:rPr lang="en-IN" dirty="0"/>
              <a:t>100,000,000 postings</a:t>
            </a:r>
          </a:p>
          <a:p>
            <a:pPr lvl="1"/>
            <a:r>
              <a:rPr lang="en-IN" dirty="0"/>
              <a:t>Posting is defined as </a:t>
            </a:r>
            <a:r>
              <a:rPr lang="en-IN" dirty="0" err="1"/>
              <a:t>docID</a:t>
            </a:r>
            <a:r>
              <a:rPr lang="en-IN" dirty="0"/>
              <a:t> (excluding frequency and positions)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800,000 documents, so Document identifiers are log</a:t>
            </a:r>
            <a:r>
              <a:rPr lang="en-IN" baseline="-25000" dirty="0"/>
              <a:t>2</a:t>
            </a:r>
            <a:r>
              <a:rPr lang="en-IN" dirty="0"/>
              <a:t> 800,000 = 20 bits</a:t>
            </a:r>
          </a:p>
          <a:p>
            <a:r>
              <a:rPr lang="en-IN" dirty="0"/>
              <a:t>Size of the collection is 800,000 * 200*6 = 960 MB</a:t>
            </a:r>
          </a:p>
          <a:p>
            <a:r>
              <a:rPr lang="en-IN" dirty="0"/>
              <a:t>Size of the uncompressed postings file is 100,000,000 * 20 /8 = 250 MB </a:t>
            </a:r>
          </a:p>
        </p:txBody>
      </p:sp>
    </p:spTree>
    <p:extLst>
      <p:ext uri="{BB962C8B-B14F-4D97-AF65-F5344CB8AC3E}">
        <p14:creationId xmlns:p14="http://schemas.microsoft.com/office/powerpoint/2010/main" val="215809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AF95-C085-EB13-92F8-2D5A7042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 about postings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4153-24D2-9C0E-D0A4-F9930711A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gaps instead of </a:t>
            </a:r>
            <a:r>
              <a:rPr lang="en-US" dirty="0" err="1"/>
              <a:t>docIDs</a:t>
            </a:r>
            <a:r>
              <a:rPr lang="en-US" dirty="0"/>
              <a:t> – gaps are smaller than </a:t>
            </a:r>
            <a:r>
              <a:rPr lang="en-US" dirty="0" err="1"/>
              <a:t>docIDs</a:t>
            </a:r>
            <a:r>
              <a:rPr lang="en-US" dirty="0"/>
              <a:t>. For stop words gaps are mostly equal to 1.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53B45-3EC9-7E50-EE85-6DCBAECD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6211"/>
            <a:ext cx="1015506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5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F2C57-396A-680F-6DEA-A295D5DD9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3" y="2985062"/>
            <a:ext cx="5172797" cy="201005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A0F665-0399-5CE7-1F35-4FA82DE8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15268" cy="2762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FB8AF-6333-0A0D-05F0-F453C8713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24" y="199817"/>
            <a:ext cx="5563376" cy="2981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A6A7E-4FB9-A737-B060-8424E077F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010" y="5467392"/>
            <a:ext cx="7925906" cy="1190791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4B5897D-2B20-DEE6-0EC0-94B62B2A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588B7-265F-1593-5C77-9D23ABA97268}"/>
              </a:ext>
            </a:extLst>
          </p:cNvPr>
          <p:cNvSpPr txBox="1"/>
          <p:nvPr/>
        </p:nvSpPr>
        <p:spPr>
          <a:xfrm>
            <a:off x="10255045" y="3181558"/>
            <a:ext cx="1209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Solve: </a:t>
            </a:r>
          </a:p>
          <a:p>
            <a:r>
              <a:rPr lang="en-IN" dirty="0"/>
              <a:t>824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214577</a:t>
            </a:r>
          </a:p>
          <a:p>
            <a:r>
              <a:rPr lang="en-IN" dirty="0"/>
              <a:t>511</a:t>
            </a:r>
          </a:p>
          <a:p>
            <a:r>
              <a:rPr lang="en-IN" dirty="0"/>
              <a:t>1025</a:t>
            </a:r>
          </a:p>
        </p:txBody>
      </p:sp>
    </p:spTree>
    <p:extLst>
      <p:ext uri="{BB962C8B-B14F-4D97-AF65-F5344CB8AC3E}">
        <p14:creationId xmlns:p14="http://schemas.microsoft.com/office/powerpoint/2010/main" val="293682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DD44-1B9F-07CB-CF8A-471B831F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 for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CAF1-7E7E-B2B0-8BD3-D9C46F75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824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214577</a:t>
            </a:r>
          </a:p>
          <a:p>
            <a:r>
              <a:rPr lang="en-IN" dirty="0"/>
              <a:t>511</a:t>
            </a:r>
          </a:p>
          <a:p>
            <a:r>
              <a:rPr lang="en-IN" dirty="0"/>
              <a:t>1025</a:t>
            </a:r>
          </a:p>
        </p:txBody>
      </p:sp>
    </p:spTree>
    <p:extLst>
      <p:ext uri="{BB962C8B-B14F-4D97-AF65-F5344CB8AC3E}">
        <p14:creationId xmlns:p14="http://schemas.microsoft.com/office/powerpoint/2010/main" val="273509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A343-7325-AE94-B9AC-B353ED85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code – n 1s followed by a 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8EB2-925B-BF2F-B695-722C3315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5       111110</a:t>
            </a:r>
          </a:p>
          <a:p>
            <a:endParaRPr lang="en-US" dirty="0"/>
          </a:p>
          <a:p>
            <a:r>
              <a:rPr lang="en-US" dirty="0"/>
              <a:t>10     11111111110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3        1110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0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1F35-A7F3-5216-BD49-07ED2EF8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Gamma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6488-ACDB-2308-1BC7-3ECBF3A4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l-GR" sz="1800" b="0" i="1" u="none" strike="noStrike" baseline="0" dirty="0">
                <a:solidFill>
                  <a:srgbClr val="000000"/>
                </a:solidFill>
                <a:latin typeface="PazoMath-Italic"/>
              </a:rPr>
              <a:t>γ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alatino-Roman"/>
              </a:rPr>
              <a:t>codes implement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variable-length encoding by splitting the representation of a gap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into a pair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length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offset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Offset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is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in binary, but with the leading 1 removed.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9A0000"/>
                </a:solidFill>
                <a:latin typeface="Palatino-Roman"/>
              </a:rPr>
              <a:t>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For example, for 13 (binary 1101)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offset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is 101.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Length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encodes the length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offset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in unary code.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Palatino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 For 13, the length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latino-Italic"/>
              </a:rPr>
              <a:t>offset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is 3 bits, which is 1110 in unary.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PazoMath-Italic"/>
              </a:rPr>
              <a:t>γ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code of 13 is therefore 1110101, the concatenation of length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alatino-Roman"/>
              </a:rPr>
              <a:t>1110 and offset 101.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33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2171-6526-2FA5-E36E-B947AE9B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6DC7-0F01-9A7C-DA69-6AA4FE14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A958C-52B5-3702-0C97-D9BE2E18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371313"/>
            <a:ext cx="814501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7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Palatino-Italic</vt:lpstr>
      <vt:lpstr>Palatino-Roman</vt:lpstr>
      <vt:lpstr>PazoMath-Italic</vt:lpstr>
      <vt:lpstr>Office Theme</vt:lpstr>
      <vt:lpstr>Index Compression (Postings compression)</vt:lpstr>
      <vt:lpstr>Postings file compression  Reuters RCV1 Corpus statistics: </vt:lpstr>
      <vt:lpstr>In summary Reuters-RCV1</vt:lpstr>
      <vt:lpstr>Observation about postings file</vt:lpstr>
      <vt:lpstr>PowerPoint Presentation</vt:lpstr>
      <vt:lpstr>Solve for the following:</vt:lpstr>
      <vt:lpstr>Unary code – n 1s followed by a 0</vt:lpstr>
      <vt:lpstr>Gamma codes</vt:lpstr>
      <vt:lpstr>PowerPoint Presentation</vt:lpstr>
      <vt:lpstr>PowerPoint Presentation</vt:lpstr>
      <vt:lpstr>Some facts about Gamma code</vt:lpstr>
      <vt:lpstr>Delta codes</vt:lpstr>
      <vt:lpstr>In summary advantages of index compression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 Radke</dc:creator>
  <cp:lastModifiedBy>Mansi Radke</cp:lastModifiedBy>
  <cp:revision>19</cp:revision>
  <dcterms:created xsi:type="dcterms:W3CDTF">2024-09-10T19:31:03Z</dcterms:created>
  <dcterms:modified xsi:type="dcterms:W3CDTF">2024-09-13T04:52:06Z</dcterms:modified>
</cp:coreProperties>
</file>