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1" r:id="rId2"/>
    <p:sldId id="356" r:id="rId3"/>
    <p:sldId id="357" r:id="rId4"/>
    <p:sldId id="358" r:id="rId5"/>
    <p:sldId id="359" r:id="rId6"/>
    <p:sldId id="360" r:id="rId7"/>
    <p:sldId id="361" r:id="rId8"/>
    <p:sldId id="382" r:id="rId9"/>
    <p:sldId id="362" r:id="rId10"/>
    <p:sldId id="363" r:id="rId11"/>
    <p:sldId id="364" r:id="rId12"/>
    <p:sldId id="379" r:id="rId13"/>
    <p:sldId id="365" r:id="rId14"/>
    <p:sldId id="369" r:id="rId15"/>
    <p:sldId id="370" r:id="rId16"/>
    <p:sldId id="371" r:id="rId17"/>
    <p:sldId id="372" r:id="rId18"/>
    <p:sldId id="373" r:id="rId19"/>
    <p:sldId id="374" r:id="rId20"/>
    <p:sldId id="375" r:id="rId21"/>
    <p:sldId id="376" r:id="rId22"/>
    <p:sldId id="377" r:id="rId23"/>
    <p:sldId id="378" r:id="rId24"/>
    <p:sldId id="366" r:id="rId25"/>
    <p:sldId id="367" r:id="rId26"/>
    <p:sldId id="368" r:id="rId27"/>
    <p:sldId id="3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2679E-2980-41DE-BCBC-190F4A9952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9B66E7-07E9-423A-9A1C-421D58AADC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F58927-556A-4875-98D4-757DC04FE48D}"/>
              </a:ext>
            </a:extLst>
          </p:cNvPr>
          <p:cNvSpPr>
            <a:spLocks noGrp="1"/>
          </p:cNvSpPr>
          <p:nvPr>
            <p:ph type="dt" sz="half" idx="10"/>
          </p:nvPr>
        </p:nvSpPr>
        <p:spPr/>
        <p:txBody>
          <a:bodyPr/>
          <a:lstStyle/>
          <a:p>
            <a:fld id="{7458150B-F370-4D6F-928D-76990B13E06A}" type="datetimeFigureOut">
              <a:rPr lang="en-IN" smtClean="0"/>
              <a:t>05-09-2023</a:t>
            </a:fld>
            <a:endParaRPr lang="en-IN"/>
          </a:p>
        </p:txBody>
      </p:sp>
      <p:sp>
        <p:nvSpPr>
          <p:cNvPr id="5" name="Footer Placeholder 4">
            <a:extLst>
              <a:ext uri="{FF2B5EF4-FFF2-40B4-BE49-F238E27FC236}">
                <a16:creationId xmlns:a16="http://schemas.microsoft.com/office/drawing/2014/main" id="{32D5C483-A0C6-4F58-9F74-6C241E7D64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311D1-7B59-4420-A5E7-C962ADB0DE52}"/>
              </a:ext>
            </a:extLst>
          </p:cNvPr>
          <p:cNvSpPr>
            <a:spLocks noGrp="1"/>
          </p:cNvSpPr>
          <p:nvPr>
            <p:ph type="sldNum" sz="quarter" idx="12"/>
          </p:nvPr>
        </p:nvSpPr>
        <p:spPr/>
        <p:txBody>
          <a:bodyPr/>
          <a:lstStyle/>
          <a:p>
            <a:fld id="{39068524-8D7A-4E8C-A849-3B344E18436B}" type="slidenum">
              <a:rPr lang="en-IN" smtClean="0"/>
              <a:t>‹#›</a:t>
            </a:fld>
            <a:endParaRPr lang="en-IN"/>
          </a:p>
        </p:txBody>
      </p:sp>
    </p:spTree>
    <p:extLst>
      <p:ext uri="{BB962C8B-B14F-4D97-AF65-F5344CB8AC3E}">
        <p14:creationId xmlns:p14="http://schemas.microsoft.com/office/powerpoint/2010/main" val="386728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7B36-EDD4-4351-AFF5-52B665DC7F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D1F807-8DF3-4148-90EC-064F3237B5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E279EB-5E71-4B47-9B01-764D560AB6A4}"/>
              </a:ext>
            </a:extLst>
          </p:cNvPr>
          <p:cNvSpPr>
            <a:spLocks noGrp="1"/>
          </p:cNvSpPr>
          <p:nvPr>
            <p:ph type="dt" sz="half" idx="10"/>
          </p:nvPr>
        </p:nvSpPr>
        <p:spPr/>
        <p:txBody>
          <a:bodyPr/>
          <a:lstStyle/>
          <a:p>
            <a:fld id="{7458150B-F370-4D6F-928D-76990B13E06A}" type="datetimeFigureOut">
              <a:rPr lang="en-IN" smtClean="0"/>
              <a:t>05-09-2023</a:t>
            </a:fld>
            <a:endParaRPr lang="en-IN"/>
          </a:p>
        </p:txBody>
      </p:sp>
      <p:sp>
        <p:nvSpPr>
          <p:cNvPr id="5" name="Footer Placeholder 4">
            <a:extLst>
              <a:ext uri="{FF2B5EF4-FFF2-40B4-BE49-F238E27FC236}">
                <a16:creationId xmlns:a16="http://schemas.microsoft.com/office/drawing/2014/main" id="{355F0407-922E-4544-8E9B-07CDB2225F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A70328-D3E3-4523-9BD0-E84933F20ADA}"/>
              </a:ext>
            </a:extLst>
          </p:cNvPr>
          <p:cNvSpPr>
            <a:spLocks noGrp="1"/>
          </p:cNvSpPr>
          <p:nvPr>
            <p:ph type="sldNum" sz="quarter" idx="12"/>
          </p:nvPr>
        </p:nvSpPr>
        <p:spPr/>
        <p:txBody>
          <a:bodyPr/>
          <a:lstStyle/>
          <a:p>
            <a:fld id="{39068524-8D7A-4E8C-A849-3B344E18436B}" type="slidenum">
              <a:rPr lang="en-IN" smtClean="0"/>
              <a:t>‹#›</a:t>
            </a:fld>
            <a:endParaRPr lang="en-IN"/>
          </a:p>
        </p:txBody>
      </p:sp>
    </p:spTree>
    <p:extLst>
      <p:ext uri="{BB962C8B-B14F-4D97-AF65-F5344CB8AC3E}">
        <p14:creationId xmlns:p14="http://schemas.microsoft.com/office/powerpoint/2010/main" val="211648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43BD62-C3B9-4469-BF14-7C27AD90C6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B27E5A-1FFF-4CA1-8719-C421CE96BB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45818A-4DF6-457F-ADBB-EF11099CF6C2}"/>
              </a:ext>
            </a:extLst>
          </p:cNvPr>
          <p:cNvSpPr>
            <a:spLocks noGrp="1"/>
          </p:cNvSpPr>
          <p:nvPr>
            <p:ph type="dt" sz="half" idx="10"/>
          </p:nvPr>
        </p:nvSpPr>
        <p:spPr/>
        <p:txBody>
          <a:bodyPr/>
          <a:lstStyle/>
          <a:p>
            <a:fld id="{7458150B-F370-4D6F-928D-76990B13E06A}" type="datetimeFigureOut">
              <a:rPr lang="en-IN" smtClean="0"/>
              <a:t>05-09-2023</a:t>
            </a:fld>
            <a:endParaRPr lang="en-IN"/>
          </a:p>
        </p:txBody>
      </p:sp>
      <p:sp>
        <p:nvSpPr>
          <p:cNvPr id="5" name="Footer Placeholder 4">
            <a:extLst>
              <a:ext uri="{FF2B5EF4-FFF2-40B4-BE49-F238E27FC236}">
                <a16:creationId xmlns:a16="http://schemas.microsoft.com/office/drawing/2014/main" id="{6AAED29B-4818-4CFF-9D21-6F5F9317B5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675775-23C7-4ED0-A7E5-8CC23CCFB096}"/>
              </a:ext>
            </a:extLst>
          </p:cNvPr>
          <p:cNvSpPr>
            <a:spLocks noGrp="1"/>
          </p:cNvSpPr>
          <p:nvPr>
            <p:ph type="sldNum" sz="quarter" idx="12"/>
          </p:nvPr>
        </p:nvSpPr>
        <p:spPr/>
        <p:txBody>
          <a:bodyPr/>
          <a:lstStyle/>
          <a:p>
            <a:fld id="{39068524-8D7A-4E8C-A849-3B344E18436B}" type="slidenum">
              <a:rPr lang="en-IN" smtClean="0"/>
              <a:t>‹#›</a:t>
            </a:fld>
            <a:endParaRPr lang="en-IN"/>
          </a:p>
        </p:txBody>
      </p:sp>
    </p:spTree>
    <p:extLst>
      <p:ext uri="{BB962C8B-B14F-4D97-AF65-F5344CB8AC3E}">
        <p14:creationId xmlns:p14="http://schemas.microsoft.com/office/powerpoint/2010/main" val="28483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7CADF-F5BE-4290-91BD-CB57420AEC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2ADEA7-4C8A-455E-A674-AAC8418979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46C716-865B-41A9-8659-B459833BCC16}"/>
              </a:ext>
            </a:extLst>
          </p:cNvPr>
          <p:cNvSpPr>
            <a:spLocks noGrp="1"/>
          </p:cNvSpPr>
          <p:nvPr>
            <p:ph type="dt" sz="half" idx="10"/>
          </p:nvPr>
        </p:nvSpPr>
        <p:spPr/>
        <p:txBody>
          <a:bodyPr/>
          <a:lstStyle/>
          <a:p>
            <a:fld id="{7458150B-F370-4D6F-928D-76990B13E06A}" type="datetimeFigureOut">
              <a:rPr lang="en-IN" smtClean="0"/>
              <a:t>05-09-2023</a:t>
            </a:fld>
            <a:endParaRPr lang="en-IN"/>
          </a:p>
        </p:txBody>
      </p:sp>
      <p:sp>
        <p:nvSpPr>
          <p:cNvPr id="5" name="Footer Placeholder 4">
            <a:extLst>
              <a:ext uri="{FF2B5EF4-FFF2-40B4-BE49-F238E27FC236}">
                <a16:creationId xmlns:a16="http://schemas.microsoft.com/office/drawing/2014/main" id="{30E5BB33-4420-42FD-B258-DF0B4F4E31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48BC1-E38A-4D5C-A84B-7813B4FCE332}"/>
              </a:ext>
            </a:extLst>
          </p:cNvPr>
          <p:cNvSpPr>
            <a:spLocks noGrp="1"/>
          </p:cNvSpPr>
          <p:nvPr>
            <p:ph type="sldNum" sz="quarter" idx="12"/>
          </p:nvPr>
        </p:nvSpPr>
        <p:spPr/>
        <p:txBody>
          <a:bodyPr/>
          <a:lstStyle/>
          <a:p>
            <a:fld id="{39068524-8D7A-4E8C-A849-3B344E18436B}" type="slidenum">
              <a:rPr lang="en-IN" smtClean="0"/>
              <a:t>‹#›</a:t>
            </a:fld>
            <a:endParaRPr lang="en-IN"/>
          </a:p>
        </p:txBody>
      </p:sp>
    </p:spTree>
    <p:extLst>
      <p:ext uri="{BB962C8B-B14F-4D97-AF65-F5344CB8AC3E}">
        <p14:creationId xmlns:p14="http://schemas.microsoft.com/office/powerpoint/2010/main" val="193616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AA31D-CF27-400A-BD5E-0600190319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F25C37-C7E6-463D-A515-5392042B2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90104C-8976-454D-8A2B-51F86EFA889C}"/>
              </a:ext>
            </a:extLst>
          </p:cNvPr>
          <p:cNvSpPr>
            <a:spLocks noGrp="1"/>
          </p:cNvSpPr>
          <p:nvPr>
            <p:ph type="dt" sz="half" idx="10"/>
          </p:nvPr>
        </p:nvSpPr>
        <p:spPr/>
        <p:txBody>
          <a:bodyPr/>
          <a:lstStyle/>
          <a:p>
            <a:fld id="{7458150B-F370-4D6F-928D-76990B13E06A}" type="datetimeFigureOut">
              <a:rPr lang="en-IN" smtClean="0"/>
              <a:t>05-09-2023</a:t>
            </a:fld>
            <a:endParaRPr lang="en-IN"/>
          </a:p>
        </p:txBody>
      </p:sp>
      <p:sp>
        <p:nvSpPr>
          <p:cNvPr id="5" name="Footer Placeholder 4">
            <a:extLst>
              <a:ext uri="{FF2B5EF4-FFF2-40B4-BE49-F238E27FC236}">
                <a16:creationId xmlns:a16="http://schemas.microsoft.com/office/drawing/2014/main" id="{E3DAF383-836E-4594-9DA0-C0AA677BBB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3CF0DA-12F4-4BA7-9965-DCFF3BB13DF6}"/>
              </a:ext>
            </a:extLst>
          </p:cNvPr>
          <p:cNvSpPr>
            <a:spLocks noGrp="1"/>
          </p:cNvSpPr>
          <p:nvPr>
            <p:ph type="sldNum" sz="quarter" idx="12"/>
          </p:nvPr>
        </p:nvSpPr>
        <p:spPr/>
        <p:txBody>
          <a:bodyPr/>
          <a:lstStyle/>
          <a:p>
            <a:fld id="{39068524-8D7A-4E8C-A849-3B344E18436B}" type="slidenum">
              <a:rPr lang="en-IN" smtClean="0"/>
              <a:t>‹#›</a:t>
            </a:fld>
            <a:endParaRPr lang="en-IN"/>
          </a:p>
        </p:txBody>
      </p:sp>
    </p:spTree>
    <p:extLst>
      <p:ext uri="{BB962C8B-B14F-4D97-AF65-F5344CB8AC3E}">
        <p14:creationId xmlns:p14="http://schemas.microsoft.com/office/powerpoint/2010/main" val="411933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646B4-9066-41BF-9EA0-D6246ECB7E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E16FBF-BD7B-4FFB-9DE6-E6D1196715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03BE36-9937-4CA7-8737-E32046B528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FC6F83-71A6-41CE-9E78-C78FC3E75055}"/>
              </a:ext>
            </a:extLst>
          </p:cNvPr>
          <p:cNvSpPr>
            <a:spLocks noGrp="1"/>
          </p:cNvSpPr>
          <p:nvPr>
            <p:ph type="dt" sz="half" idx="10"/>
          </p:nvPr>
        </p:nvSpPr>
        <p:spPr/>
        <p:txBody>
          <a:bodyPr/>
          <a:lstStyle/>
          <a:p>
            <a:fld id="{7458150B-F370-4D6F-928D-76990B13E06A}" type="datetimeFigureOut">
              <a:rPr lang="en-IN" smtClean="0"/>
              <a:t>05-09-2023</a:t>
            </a:fld>
            <a:endParaRPr lang="en-IN"/>
          </a:p>
        </p:txBody>
      </p:sp>
      <p:sp>
        <p:nvSpPr>
          <p:cNvPr id="6" name="Footer Placeholder 5">
            <a:extLst>
              <a:ext uri="{FF2B5EF4-FFF2-40B4-BE49-F238E27FC236}">
                <a16:creationId xmlns:a16="http://schemas.microsoft.com/office/drawing/2014/main" id="{33FE8BE4-142D-4241-9812-C289533515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1DB1DF-017F-478F-BE05-26E0B2BDA333}"/>
              </a:ext>
            </a:extLst>
          </p:cNvPr>
          <p:cNvSpPr>
            <a:spLocks noGrp="1"/>
          </p:cNvSpPr>
          <p:nvPr>
            <p:ph type="sldNum" sz="quarter" idx="12"/>
          </p:nvPr>
        </p:nvSpPr>
        <p:spPr/>
        <p:txBody>
          <a:bodyPr/>
          <a:lstStyle/>
          <a:p>
            <a:fld id="{39068524-8D7A-4E8C-A849-3B344E18436B}" type="slidenum">
              <a:rPr lang="en-IN" smtClean="0"/>
              <a:t>‹#›</a:t>
            </a:fld>
            <a:endParaRPr lang="en-IN"/>
          </a:p>
        </p:txBody>
      </p:sp>
    </p:spTree>
    <p:extLst>
      <p:ext uri="{BB962C8B-B14F-4D97-AF65-F5344CB8AC3E}">
        <p14:creationId xmlns:p14="http://schemas.microsoft.com/office/powerpoint/2010/main" val="39536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C793-D4CC-4B06-B1B3-091FA1616C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2A17E2-C09A-4A1D-BE5B-799CC659C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71FA21-857D-4A49-AACE-707F10FF6E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18EBC0-755B-481A-AB31-15A9E920FE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CE2786-492C-4565-A98A-902DD11E1E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2AFEEA-DB55-4474-B154-A798CA9CBEC0}"/>
              </a:ext>
            </a:extLst>
          </p:cNvPr>
          <p:cNvSpPr>
            <a:spLocks noGrp="1"/>
          </p:cNvSpPr>
          <p:nvPr>
            <p:ph type="dt" sz="half" idx="10"/>
          </p:nvPr>
        </p:nvSpPr>
        <p:spPr/>
        <p:txBody>
          <a:bodyPr/>
          <a:lstStyle/>
          <a:p>
            <a:fld id="{7458150B-F370-4D6F-928D-76990B13E06A}" type="datetimeFigureOut">
              <a:rPr lang="en-IN" smtClean="0"/>
              <a:t>05-09-2023</a:t>
            </a:fld>
            <a:endParaRPr lang="en-IN"/>
          </a:p>
        </p:txBody>
      </p:sp>
      <p:sp>
        <p:nvSpPr>
          <p:cNvPr id="8" name="Footer Placeholder 7">
            <a:extLst>
              <a:ext uri="{FF2B5EF4-FFF2-40B4-BE49-F238E27FC236}">
                <a16:creationId xmlns:a16="http://schemas.microsoft.com/office/drawing/2014/main" id="{8D423C67-398F-44E0-80D4-0E90B78206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89182A-F9F4-4B82-AB0F-139CBD29B89C}"/>
              </a:ext>
            </a:extLst>
          </p:cNvPr>
          <p:cNvSpPr>
            <a:spLocks noGrp="1"/>
          </p:cNvSpPr>
          <p:nvPr>
            <p:ph type="sldNum" sz="quarter" idx="12"/>
          </p:nvPr>
        </p:nvSpPr>
        <p:spPr/>
        <p:txBody>
          <a:bodyPr/>
          <a:lstStyle/>
          <a:p>
            <a:fld id="{39068524-8D7A-4E8C-A849-3B344E18436B}" type="slidenum">
              <a:rPr lang="en-IN" smtClean="0"/>
              <a:t>‹#›</a:t>
            </a:fld>
            <a:endParaRPr lang="en-IN"/>
          </a:p>
        </p:txBody>
      </p:sp>
    </p:spTree>
    <p:extLst>
      <p:ext uri="{BB962C8B-B14F-4D97-AF65-F5344CB8AC3E}">
        <p14:creationId xmlns:p14="http://schemas.microsoft.com/office/powerpoint/2010/main" val="1622118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496A-BAB0-4180-80AC-1537552091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7791BF-FE4A-4F9C-B198-1606DDE08C6E}"/>
              </a:ext>
            </a:extLst>
          </p:cNvPr>
          <p:cNvSpPr>
            <a:spLocks noGrp="1"/>
          </p:cNvSpPr>
          <p:nvPr>
            <p:ph type="dt" sz="half" idx="10"/>
          </p:nvPr>
        </p:nvSpPr>
        <p:spPr/>
        <p:txBody>
          <a:bodyPr/>
          <a:lstStyle/>
          <a:p>
            <a:fld id="{7458150B-F370-4D6F-928D-76990B13E06A}" type="datetimeFigureOut">
              <a:rPr lang="en-IN" smtClean="0"/>
              <a:t>05-09-2023</a:t>
            </a:fld>
            <a:endParaRPr lang="en-IN"/>
          </a:p>
        </p:txBody>
      </p:sp>
      <p:sp>
        <p:nvSpPr>
          <p:cNvPr id="4" name="Footer Placeholder 3">
            <a:extLst>
              <a:ext uri="{FF2B5EF4-FFF2-40B4-BE49-F238E27FC236}">
                <a16:creationId xmlns:a16="http://schemas.microsoft.com/office/drawing/2014/main" id="{42B58159-22F6-4A4E-98F6-C2C0B4C524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0120EB-19C7-469D-A25F-9D1119C53662}"/>
              </a:ext>
            </a:extLst>
          </p:cNvPr>
          <p:cNvSpPr>
            <a:spLocks noGrp="1"/>
          </p:cNvSpPr>
          <p:nvPr>
            <p:ph type="sldNum" sz="quarter" idx="12"/>
          </p:nvPr>
        </p:nvSpPr>
        <p:spPr/>
        <p:txBody>
          <a:bodyPr/>
          <a:lstStyle/>
          <a:p>
            <a:fld id="{39068524-8D7A-4E8C-A849-3B344E18436B}" type="slidenum">
              <a:rPr lang="en-IN" smtClean="0"/>
              <a:t>‹#›</a:t>
            </a:fld>
            <a:endParaRPr lang="en-IN"/>
          </a:p>
        </p:txBody>
      </p:sp>
    </p:spTree>
    <p:extLst>
      <p:ext uri="{BB962C8B-B14F-4D97-AF65-F5344CB8AC3E}">
        <p14:creationId xmlns:p14="http://schemas.microsoft.com/office/powerpoint/2010/main" val="3838367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DAA6D3-9798-4EB8-9242-F1800E5A7F4A}"/>
              </a:ext>
            </a:extLst>
          </p:cNvPr>
          <p:cNvSpPr>
            <a:spLocks noGrp="1"/>
          </p:cNvSpPr>
          <p:nvPr>
            <p:ph type="dt" sz="half" idx="10"/>
          </p:nvPr>
        </p:nvSpPr>
        <p:spPr/>
        <p:txBody>
          <a:bodyPr/>
          <a:lstStyle/>
          <a:p>
            <a:fld id="{7458150B-F370-4D6F-928D-76990B13E06A}" type="datetimeFigureOut">
              <a:rPr lang="en-IN" smtClean="0"/>
              <a:t>05-09-2023</a:t>
            </a:fld>
            <a:endParaRPr lang="en-IN"/>
          </a:p>
        </p:txBody>
      </p:sp>
      <p:sp>
        <p:nvSpPr>
          <p:cNvPr id="3" name="Footer Placeholder 2">
            <a:extLst>
              <a:ext uri="{FF2B5EF4-FFF2-40B4-BE49-F238E27FC236}">
                <a16:creationId xmlns:a16="http://schemas.microsoft.com/office/drawing/2014/main" id="{860CEB1E-9A13-4B2E-8DED-87F764A5F6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8A0146-B7C4-4331-9B30-2D3CC6FFF0B8}"/>
              </a:ext>
            </a:extLst>
          </p:cNvPr>
          <p:cNvSpPr>
            <a:spLocks noGrp="1"/>
          </p:cNvSpPr>
          <p:nvPr>
            <p:ph type="sldNum" sz="quarter" idx="12"/>
          </p:nvPr>
        </p:nvSpPr>
        <p:spPr/>
        <p:txBody>
          <a:bodyPr/>
          <a:lstStyle/>
          <a:p>
            <a:fld id="{39068524-8D7A-4E8C-A849-3B344E18436B}" type="slidenum">
              <a:rPr lang="en-IN" smtClean="0"/>
              <a:t>‹#›</a:t>
            </a:fld>
            <a:endParaRPr lang="en-IN"/>
          </a:p>
        </p:txBody>
      </p:sp>
    </p:spTree>
    <p:extLst>
      <p:ext uri="{BB962C8B-B14F-4D97-AF65-F5344CB8AC3E}">
        <p14:creationId xmlns:p14="http://schemas.microsoft.com/office/powerpoint/2010/main" val="295140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FD923-3546-4FBE-8C05-BCE49A724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91213-9BEE-4F79-A49B-8070F1D90E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BA4AD3-AD0A-47D0-9D09-A9749BDF1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54DF14-16E2-4225-8D7A-ABCED8EF5EAD}"/>
              </a:ext>
            </a:extLst>
          </p:cNvPr>
          <p:cNvSpPr>
            <a:spLocks noGrp="1"/>
          </p:cNvSpPr>
          <p:nvPr>
            <p:ph type="dt" sz="half" idx="10"/>
          </p:nvPr>
        </p:nvSpPr>
        <p:spPr/>
        <p:txBody>
          <a:bodyPr/>
          <a:lstStyle/>
          <a:p>
            <a:fld id="{7458150B-F370-4D6F-928D-76990B13E06A}" type="datetimeFigureOut">
              <a:rPr lang="en-IN" smtClean="0"/>
              <a:t>05-09-2023</a:t>
            </a:fld>
            <a:endParaRPr lang="en-IN"/>
          </a:p>
        </p:txBody>
      </p:sp>
      <p:sp>
        <p:nvSpPr>
          <p:cNvPr id="6" name="Footer Placeholder 5">
            <a:extLst>
              <a:ext uri="{FF2B5EF4-FFF2-40B4-BE49-F238E27FC236}">
                <a16:creationId xmlns:a16="http://schemas.microsoft.com/office/drawing/2014/main" id="{BD0E2404-2BED-4DEE-97EA-2E954B64D3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24670-5F94-4AD5-BA08-403D06059F82}"/>
              </a:ext>
            </a:extLst>
          </p:cNvPr>
          <p:cNvSpPr>
            <a:spLocks noGrp="1"/>
          </p:cNvSpPr>
          <p:nvPr>
            <p:ph type="sldNum" sz="quarter" idx="12"/>
          </p:nvPr>
        </p:nvSpPr>
        <p:spPr/>
        <p:txBody>
          <a:bodyPr/>
          <a:lstStyle/>
          <a:p>
            <a:fld id="{39068524-8D7A-4E8C-A849-3B344E18436B}" type="slidenum">
              <a:rPr lang="en-IN" smtClean="0"/>
              <a:t>‹#›</a:t>
            </a:fld>
            <a:endParaRPr lang="en-IN"/>
          </a:p>
        </p:txBody>
      </p:sp>
    </p:spTree>
    <p:extLst>
      <p:ext uri="{BB962C8B-B14F-4D97-AF65-F5344CB8AC3E}">
        <p14:creationId xmlns:p14="http://schemas.microsoft.com/office/powerpoint/2010/main" val="213920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1C4B-2B06-4E3F-B170-9218E90DDE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59B249-61D0-4E74-8CF4-668B5E6E5B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FC00C2-764D-44C4-82BF-E1F54719E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731FA-3D38-4D8C-BCDE-25DDD097F6E5}"/>
              </a:ext>
            </a:extLst>
          </p:cNvPr>
          <p:cNvSpPr>
            <a:spLocks noGrp="1"/>
          </p:cNvSpPr>
          <p:nvPr>
            <p:ph type="dt" sz="half" idx="10"/>
          </p:nvPr>
        </p:nvSpPr>
        <p:spPr/>
        <p:txBody>
          <a:bodyPr/>
          <a:lstStyle/>
          <a:p>
            <a:fld id="{7458150B-F370-4D6F-928D-76990B13E06A}" type="datetimeFigureOut">
              <a:rPr lang="en-IN" smtClean="0"/>
              <a:t>05-09-2023</a:t>
            </a:fld>
            <a:endParaRPr lang="en-IN"/>
          </a:p>
        </p:txBody>
      </p:sp>
      <p:sp>
        <p:nvSpPr>
          <p:cNvPr id="6" name="Footer Placeholder 5">
            <a:extLst>
              <a:ext uri="{FF2B5EF4-FFF2-40B4-BE49-F238E27FC236}">
                <a16:creationId xmlns:a16="http://schemas.microsoft.com/office/drawing/2014/main" id="{B9E776AF-5F4F-436D-B0B5-22DF194EC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E2F42B-A7D1-49A7-B621-4418FA05C1E0}"/>
              </a:ext>
            </a:extLst>
          </p:cNvPr>
          <p:cNvSpPr>
            <a:spLocks noGrp="1"/>
          </p:cNvSpPr>
          <p:nvPr>
            <p:ph type="sldNum" sz="quarter" idx="12"/>
          </p:nvPr>
        </p:nvSpPr>
        <p:spPr/>
        <p:txBody>
          <a:bodyPr/>
          <a:lstStyle/>
          <a:p>
            <a:fld id="{39068524-8D7A-4E8C-A849-3B344E18436B}" type="slidenum">
              <a:rPr lang="en-IN" smtClean="0"/>
              <a:t>‹#›</a:t>
            </a:fld>
            <a:endParaRPr lang="en-IN"/>
          </a:p>
        </p:txBody>
      </p:sp>
    </p:spTree>
    <p:extLst>
      <p:ext uri="{BB962C8B-B14F-4D97-AF65-F5344CB8AC3E}">
        <p14:creationId xmlns:p14="http://schemas.microsoft.com/office/powerpoint/2010/main" val="384825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D7A74-0D0F-44DC-86BB-21B3056A6B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E4C040-0F36-429B-A8C5-CD353A1E0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ADDEA3-F69C-4C1E-9FD3-7468FBBC76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8150B-F370-4D6F-928D-76990B13E06A}" type="datetimeFigureOut">
              <a:rPr lang="en-IN" smtClean="0"/>
              <a:t>05-09-2023</a:t>
            </a:fld>
            <a:endParaRPr lang="en-IN"/>
          </a:p>
        </p:txBody>
      </p:sp>
      <p:sp>
        <p:nvSpPr>
          <p:cNvPr id="5" name="Footer Placeholder 4">
            <a:extLst>
              <a:ext uri="{FF2B5EF4-FFF2-40B4-BE49-F238E27FC236}">
                <a16:creationId xmlns:a16="http://schemas.microsoft.com/office/drawing/2014/main" id="{E80B839F-9499-404B-ABAF-14CA85D81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F65871-17DA-4ABF-A636-ADECA6DED8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68524-8D7A-4E8C-A849-3B344E18436B}" type="slidenum">
              <a:rPr lang="en-IN" smtClean="0"/>
              <a:t>‹#›</a:t>
            </a:fld>
            <a:endParaRPr lang="en-IN"/>
          </a:p>
        </p:txBody>
      </p:sp>
    </p:spTree>
    <p:extLst>
      <p:ext uri="{BB962C8B-B14F-4D97-AF65-F5344CB8AC3E}">
        <p14:creationId xmlns:p14="http://schemas.microsoft.com/office/powerpoint/2010/main" val="1939751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6007-89CB-6DB4-1F48-E4137E788454}"/>
              </a:ext>
            </a:extLst>
          </p:cNvPr>
          <p:cNvSpPr>
            <a:spLocks noGrp="1"/>
          </p:cNvSpPr>
          <p:nvPr>
            <p:ph type="ctrTitle"/>
          </p:nvPr>
        </p:nvSpPr>
        <p:spPr/>
        <p:txBody>
          <a:bodyPr/>
          <a:lstStyle/>
          <a:p>
            <a:r>
              <a:rPr lang="en-IN" dirty="0"/>
              <a:t>Relevance Feedback</a:t>
            </a:r>
          </a:p>
        </p:txBody>
      </p:sp>
      <p:sp>
        <p:nvSpPr>
          <p:cNvPr id="3" name="Subtitle 2">
            <a:extLst>
              <a:ext uri="{FF2B5EF4-FFF2-40B4-BE49-F238E27FC236}">
                <a16:creationId xmlns:a16="http://schemas.microsoft.com/office/drawing/2014/main" id="{507BCFC2-827A-BEEC-2807-FE77A761CD06}"/>
              </a:ext>
            </a:extLst>
          </p:cNvPr>
          <p:cNvSpPr>
            <a:spLocks noGrp="1"/>
          </p:cNvSpPr>
          <p:nvPr>
            <p:ph type="subTitle" idx="1"/>
          </p:nvPr>
        </p:nvSpPr>
        <p:spPr/>
        <p:txBody>
          <a:bodyPr/>
          <a:lstStyle/>
          <a:p>
            <a:r>
              <a:rPr lang="en-IN" dirty="0"/>
              <a:t>Mansi A. </a:t>
            </a:r>
            <a:r>
              <a:rPr lang="en-IN"/>
              <a:t>Radke</a:t>
            </a:r>
          </a:p>
        </p:txBody>
      </p:sp>
    </p:spTree>
    <p:extLst>
      <p:ext uri="{BB962C8B-B14F-4D97-AF65-F5344CB8AC3E}">
        <p14:creationId xmlns:p14="http://schemas.microsoft.com/office/powerpoint/2010/main" val="179138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E37C5-778D-41C1-BDF9-A9BE77AF382C}"/>
              </a:ext>
            </a:extLst>
          </p:cNvPr>
          <p:cNvSpPr>
            <a:spLocks noGrp="1"/>
          </p:cNvSpPr>
          <p:nvPr>
            <p:ph type="title"/>
          </p:nvPr>
        </p:nvSpPr>
        <p:spPr/>
        <p:txBody>
          <a:bodyPr/>
          <a:lstStyle/>
          <a:p>
            <a:r>
              <a:rPr lang="en-IN" dirty="0"/>
              <a:t>Probabilistic relevance feedback</a:t>
            </a:r>
          </a:p>
        </p:txBody>
      </p:sp>
      <p:sp>
        <p:nvSpPr>
          <p:cNvPr id="3" name="Content Placeholder 2">
            <a:extLst>
              <a:ext uri="{FF2B5EF4-FFF2-40B4-BE49-F238E27FC236}">
                <a16:creationId xmlns:a16="http://schemas.microsoft.com/office/drawing/2014/main" id="{E15345C5-F3CE-41F9-B793-CB32621CF98E}"/>
              </a:ext>
            </a:extLst>
          </p:cNvPr>
          <p:cNvSpPr>
            <a:spLocks noGrp="1"/>
          </p:cNvSpPr>
          <p:nvPr>
            <p:ph idx="1"/>
          </p:nvPr>
        </p:nvSpPr>
        <p:spPr/>
        <p:txBody>
          <a:bodyPr>
            <a:normAutofit fontScale="85000" lnSpcReduction="20000"/>
          </a:bodyPr>
          <a:lstStyle/>
          <a:p>
            <a:r>
              <a:rPr lang="en-US" dirty="0"/>
              <a:t>Rather than reweighting the query in a vector space, if a user has told us some relevant and nonrelevant documents, then we can proceed to build a classifier. One way of doing this is with a Naive Bayes probabilistic model. If </a:t>
            </a:r>
            <a:r>
              <a:rPr lang="en-US" i="1" dirty="0"/>
              <a:t>R </a:t>
            </a:r>
            <a:r>
              <a:rPr lang="en-US" dirty="0"/>
              <a:t>is a Boolean indicator variable expressing the relevance of a document, then we can estimate </a:t>
            </a:r>
            <a:r>
              <a:rPr lang="en-US" i="1" dirty="0"/>
              <a:t>P</a:t>
            </a:r>
            <a:r>
              <a:rPr lang="en-US" dirty="0"/>
              <a:t>(</a:t>
            </a:r>
            <a:r>
              <a:rPr lang="en-US" i="1" dirty="0" err="1"/>
              <a:t>xt</a:t>
            </a:r>
            <a:r>
              <a:rPr lang="en-US" i="1" dirty="0"/>
              <a:t> </a:t>
            </a:r>
            <a:r>
              <a:rPr lang="en-US" dirty="0"/>
              <a:t>= 1|</a:t>
            </a:r>
            <a:r>
              <a:rPr lang="en-US" i="1" dirty="0"/>
              <a:t>R</a:t>
            </a:r>
            <a:r>
              <a:rPr lang="en-US" dirty="0"/>
              <a:t>), the probability of a term </a:t>
            </a:r>
            <a:r>
              <a:rPr lang="en-US" i="1" dirty="0"/>
              <a:t>t </a:t>
            </a:r>
            <a:r>
              <a:rPr lang="en-US" dirty="0"/>
              <a:t>appearing in a document, depending on whether it is relevant or not, as:</a:t>
            </a:r>
          </a:p>
          <a:p>
            <a:endParaRPr lang="en-US" dirty="0"/>
          </a:p>
          <a:p>
            <a:endParaRPr lang="en-US" dirty="0"/>
          </a:p>
          <a:p>
            <a:endParaRPr lang="en-US" dirty="0"/>
          </a:p>
          <a:p>
            <a:endParaRPr lang="en-US" dirty="0"/>
          </a:p>
          <a:p>
            <a:r>
              <a:rPr lang="en-US" dirty="0"/>
              <a:t>where </a:t>
            </a:r>
            <a:r>
              <a:rPr lang="en-US" i="1" dirty="0"/>
              <a:t>N </a:t>
            </a:r>
            <a:r>
              <a:rPr lang="en-US" dirty="0"/>
              <a:t>is the total number of documents, </a:t>
            </a:r>
            <a:r>
              <a:rPr lang="en-US" i="1" dirty="0"/>
              <a:t>d ft </a:t>
            </a:r>
            <a:r>
              <a:rPr lang="en-US" dirty="0"/>
              <a:t>is the number of documents that contain the term </a:t>
            </a:r>
            <a:r>
              <a:rPr lang="en-US" i="1" dirty="0"/>
              <a:t>t</a:t>
            </a:r>
            <a:r>
              <a:rPr lang="en-US" dirty="0"/>
              <a:t>, </a:t>
            </a:r>
            <a:r>
              <a:rPr lang="en-US" i="1" dirty="0"/>
              <a:t>VR </a:t>
            </a:r>
            <a:r>
              <a:rPr lang="en-US" dirty="0"/>
              <a:t>is the set of known relevant documents, and </a:t>
            </a:r>
            <a:r>
              <a:rPr lang="en-US" i="1" dirty="0" err="1"/>
              <a:t>VRt</a:t>
            </a:r>
            <a:r>
              <a:rPr lang="en-US" i="1" dirty="0"/>
              <a:t> </a:t>
            </a:r>
            <a:r>
              <a:rPr lang="en-US" dirty="0"/>
              <a:t>is the subset of this </a:t>
            </a:r>
            <a:r>
              <a:rPr lang="en-IN" dirty="0"/>
              <a:t>set containing </a:t>
            </a:r>
            <a:r>
              <a:rPr lang="en-IN" i="1" dirty="0"/>
              <a:t>t</a:t>
            </a:r>
            <a:r>
              <a:rPr lang="en-IN" dirty="0"/>
              <a:t>.</a:t>
            </a:r>
            <a:endParaRPr lang="en-US" dirty="0"/>
          </a:p>
          <a:p>
            <a:endParaRPr lang="en-IN" dirty="0"/>
          </a:p>
        </p:txBody>
      </p:sp>
      <p:sp>
        <p:nvSpPr>
          <p:cNvPr id="4" name="Date Placeholder 3">
            <a:extLst>
              <a:ext uri="{FF2B5EF4-FFF2-40B4-BE49-F238E27FC236}">
                <a16:creationId xmlns:a16="http://schemas.microsoft.com/office/drawing/2014/main" id="{87F74C44-1549-4960-8008-1C4E987E6F23}"/>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783BB21B-E05E-44AC-984C-E3B351648DB5}"/>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A767CDBA-3FDB-493C-A5F7-C6A0F2DB5DD0}"/>
              </a:ext>
            </a:extLst>
          </p:cNvPr>
          <p:cNvSpPr>
            <a:spLocks noGrp="1"/>
          </p:cNvSpPr>
          <p:nvPr>
            <p:ph type="sldNum" sz="quarter" idx="12"/>
          </p:nvPr>
        </p:nvSpPr>
        <p:spPr/>
        <p:txBody>
          <a:bodyPr/>
          <a:lstStyle/>
          <a:p>
            <a:fld id="{5B6EC87F-F17E-4AB1-ADEA-FF4DDEF7023B}" type="slidenum">
              <a:rPr lang="en-IN" smtClean="0"/>
              <a:pPr/>
              <a:t>10</a:t>
            </a:fld>
            <a:endParaRPr lang="en-IN"/>
          </a:p>
        </p:txBody>
      </p:sp>
      <p:pic>
        <p:nvPicPr>
          <p:cNvPr id="7" name="Picture 6">
            <a:extLst>
              <a:ext uri="{FF2B5EF4-FFF2-40B4-BE49-F238E27FC236}">
                <a16:creationId xmlns:a16="http://schemas.microsoft.com/office/drawing/2014/main" id="{51FC6CCE-5B75-4156-BD2A-1CE8330BE68E}"/>
              </a:ext>
            </a:extLst>
          </p:cNvPr>
          <p:cNvPicPr>
            <a:picLocks noChangeAspect="1"/>
          </p:cNvPicPr>
          <p:nvPr/>
        </p:nvPicPr>
        <p:blipFill>
          <a:blip r:embed="rId2"/>
          <a:stretch>
            <a:fillRect/>
          </a:stretch>
        </p:blipFill>
        <p:spPr>
          <a:xfrm>
            <a:off x="2899222" y="3722810"/>
            <a:ext cx="6010275" cy="876300"/>
          </a:xfrm>
          <a:prstGeom prst="rect">
            <a:avLst/>
          </a:prstGeom>
        </p:spPr>
      </p:pic>
    </p:spTree>
    <p:extLst>
      <p:ext uri="{BB962C8B-B14F-4D97-AF65-F5344CB8AC3E}">
        <p14:creationId xmlns:p14="http://schemas.microsoft.com/office/powerpoint/2010/main" val="367930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C1F4-E00E-4422-ADFE-21B60805231B}"/>
              </a:ext>
            </a:extLst>
          </p:cNvPr>
          <p:cNvSpPr>
            <a:spLocks noGrp="1"/>
          </p:cNvSpPr>
          <p:nvPr>
            <p:ph type="title"/>
          </p:nvPr>
        </p:nvSpPr>
        <p:spPr/>
        <p:txBody>
          <a:bodyPr/>
          <a:lstStyle/>
          <a:p>
            <a:r>
              <a:rPr lang="en-IN" dirty="0"/>
              <a:t>When does relevance feedback work? Assumptions behind relevance feedback</a:t>
            </a:r>
          </a:p>
        </p:txBody>
      </p:sp>
      <p:sp>
        <p:nvSpPr>
          <p:cNvPr id="3" name="Content Placeholder 2">
            <a:extLst>
              <a:ext uri="{FF2B5EF4-FFF2-40B4-BE49-F238E27FC236}">
                <a16:creationId xmlns:a16="http://schemas.microsoft.com/office/drawing/2014/main" id="{E71AFFDA-4707-415D-A57B-2A65C4F082ED}"/>
              </a:ext>
            </a:extLst>
          </p:cNvPr>
          <p:cNvSpPr>
            <a:spLocks noGrp="1"/>
          </p:cNvSpPr>
          <p:nvPr>
            <p:ph idx="1"/>
          </p:nvPr>
        </p:nvSpPr>
        <p:spPr/>
        <p:txBody>
          <a:bodyPr>
            <a:normAutofit fontScale="70000" lnSpcReduction="20000"/>
          </a:bodyPr>
          <a:lstStyle/>
          <a:p>
            <a:r>
              <a:rPr lang="en-IN" dirty="0"/>
              <a:t>Firstly, </a:t>
            </a:r>
            <a:r>
              <a:rPr lang="en-US" dirty="0"/>
              <a:t>the user has to have sufficient knowledge to be able to make an initial query which is at least somewhere close to the documents they desire.</a:t>
            </a:r>
          </a:p>
          <a:p>
            <a:endParaRPr lang="en-US" dirty="0"/>
          </a:p>
          <a:p>
            <a:r>
              <a:rPr lang="en-US" dirty="0"/>
              <a:t>Secondly, the relevance feedback approach requires relevant documents to be similar to each other. That is, they should cluster. Ideally, the term distribution in all relevant documents will be similar to that in the documents marked by the users, while the term distribution in all nonrelevant documents will be different from those in relevant documents. </a:t>
            </a:r>
          </a:p>
          <a:p>
            <a:pPr marL="0" indent="0">
              <a:buNone/>
            </a:pPr>
            <a:endParaRPr lang="en-US" dirty="0"/>
          </a:p>
          <a:p>
            <a:r>
              <a:rPr lang="en-US" dirty="0"/>
              <a:t>Things will work well if all relevant documents are tightly clustered around a single prototype, or, at least, if there are different prototypes, if the relevant documents have significant vocabulary overlap, while similarities between relevant and nonrelevant documents are small. </a:t>
            </a:r>
          </a:p>
          <a:p>
            <a:endParaRPr lang="en-US" dirty="0"/>
          </a:p>
          <a:p>
            <a:r>
              <a:rPr lang="en-US" dirty="0"/>
              <a:t>Implicitly, the </a:t>
            </a:r>
            <a:r>
              <a:rPr lang="en-US" dirty="0" err="1"/>
              <a:t>Rocchio</a:t>
            </a:r>
            <a:r>
              <a:rPr lang="en-US" dirty="0"/>
              <a:t> relevance feedback model treats relevant documents as a single </a:t>
            </a:r>
            <a:r>
              <a:rPr lang="en-US" i="1" dirty="0"/>
              <a:t>cluster</a:t>
            </a:r>
            <a:r>
              <a:rPr lang="en-US" dirty="0"/>
              <a:t>, which it models via the centroid of the cluster. This approach does not work as well if the relevant documents are a multimodal class, that is, they consist of several clusters of documents within the vector space.</a:t>
            </a:r>
            <a:endParaRPr lang="en-IN" dirty="0"/>
          </a:p>
        </p:txBody>
      </p:sp>
      <p:sp>
        <p:nvSpPr>
          <p:cNvPr id="4" name="Date Placeholder 3">
            <a:extLst>
              <a:ext uri="{FF2B5EF4-FFF2-40B4-BE49-F238E27FC236}">
                <a16:creationId xmlns:a16="http://schemas.microsoft.com/office/drawing/2014/main" id="{9EAFF8F4-CE1F-4DB3-A985-640404377B01}"/>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BEE329EE-3092-49EA-9483-63AF898A189D}"/>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01D21A54-1C4E-47FC-A3B4-402B456F9639}"/>
              </a:ext>
            </a:extLst>
          </p:cNvPr>
          <p:cNvSpPr>
            <a:spLocks noGrp="1"/>
          </p:cNvSpPr>
          <p:nvPr>
            <p:ph type="sldNum" sz="quarter" idx="12"/>
          </p:nvPr>
        </p:nvSpPr>
        <p:spPr/>
        <p:txBody>
          <a:bodyPr/>
          <a:lstStyle/>
          <a:p>
            <a:fld id="{5B6EC87F-F17E-4AB1-ADEA-FF4DDEF7023B}" type="slidenum">
              <a:rPr lang="en-IN" smtClean="0"/>
              <a:pPr/>
              <a:t>11</a:t>
            </a:fld>
            <a:endParaRPr lang="en-IN"/>
          </a:p>
        </p:txBody>
      </p:sp>
    </p:spTree>
    <p:extLst>
      <p:ext uri="{BB962C8B-B14F-4D97-AF65-F5344CB8AC3E}">
        <p14:creationId xmlns:p14="http://schemas.microsoft.com/office/powerpoint/2010/main" val="2035197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8C3E-FE58-4C6C-9409-4655C9DC16F5}"/>
              </a:ext>
            </a:extLst>
          </p:cNvPr>
          <p:cNvSpPr>
            <a:spLocks noGrp="1"/>
          </p:cNvSpPr>
          <p:nvPr>
            <p:ph type="title"/>
          </p:nvPr>
        </p:nvSpPr>
        <p:spPr/>
        <p:txBody>
          <a:bodyPr/>
          <a:lstStyle/>
          <a:p>
            <a:r>
              <a:rPr lang="en-IN" dirty="0"/>
              <a:t>Why relevance feedback fails?</a:t>
            </a:r>
          </a:p>
        </p:txBody>
      </p:sp>
      <p:sp>
        <p:nvSpPr>
          <p:cNvPr id="3" name="Content Placeholder 2">
            <a:extLst>
              <a:ext uri="{FF2B5EF4-FFF2-40B4-BE49-F238E27FC236}">
                <a16:creationId xmlns:a16="http://schemas.microsoft.com/office/drawing/2014/main" id="{D25DC0AC-036D-4CA0-BFA3-321D4A4B48F3}"/>
              </a:ext>
            </a:extLst>
          </p:cNvPr>
          <p:cNvSpPr>
            <a:spLocks noGrp="1"/>
          </p:cNvSpPr>
          <p:nvPr>
            <p:ph idx="1"/>
          </p:nvPr>
        </p:nvSpPr>
        <p:spPr/>
        <p:txBody>
          <a:bodyPr>
            <a:normAutofit fontScale="92500" lnSpcReduction="10000"/>
          </a:bodyPr>
          <a:lstStyle/>
          <a:p>
            <a:r>
              <a:rPr lang="en-US" dirty="0"/>
              <a:t>Relevance feedback is not necessarily popular with users. Users are often reluctant to provide explicit feedback, or in general do not wish to prolong the search interaction. </a:t>
            </a:r>
          </a:p>
          <a:p>
            <a:r>
              <a:rPr lang="en-US" dirty="0"/>
              <a:t>Furthermore, it is often harder to understand why a particular document was retrieved after relevance feedback is applied. </a:t>
            </a:r>
          </a:p>
          <a:p>
            <a:r>
              <a:rPr lang="en-US" dirty="0"/>
              <a:t>Relevance feedback can also have practical problems. </a:t>
            </a:r>
          </a:p>
          <a:p>
            <a:pPr lvl="1"/>
            <a:r>
              <a:rPr lang="en-US" dirty="0"/>
              <a:t>The long queries that are generated by straightforward application of relevance feedback techniques are inefficient for a typical IR system. </a:t>
            </a:r>
          </a:p>
          <a:p>
            <a:pPr lvl="1"/>
            <a:r>
              <a:rPr lang="en-US" dirty="0"/>
              <a:t>This results in a high computing cost for the retrieval and potentially long response times for the user. </a:t>
            </a:r>
          </a:p>
          <a:p>
            <a:pPr lvl="1"/>
            <a:r>
              <a:rPr lang="en-US" dirty="0"/>
              <a:t>A partial solution to this is to only reweight certain prominent terms in the relevant documents, such as perhaps the top 20 terms by term frequency. </a:t>
            </a:r>
            <a:endParaRPr lang="en-IN" dirty="0"/>
          </a:p>
        </p:txBody>
      </p:sp>
      <p:sp>
        <p:nvSpPr>
          <p:cNvPr id="4" name="Date Placeholder 3">
            <a:extLst>
              <a:ext uri="{FF2B5EF4-FFF2-40B4-BE49-F238E27FC236}">
                <a16:creationId xmlns:a16="http://schemas.microsoft.com/office/drawing/2014/main" id="{26B20023-8741-4329-A5F7-B8D44B11E078}"/>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450DBA7B-D8DA-4BC3-B303-4E93DE3E8CBB}"/>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4B681968-D7F5-4B01-8281-DAECB432C94C}"/>
              </a:ext>
            </a:extLst>
          </p:cNvPr>
          <p:cNvSpPr>
            <a:spLocks noGrp="1"/>
          </p:cNvSpPr>
          <p:nvPr>
            <p:ph type="sldNum" sz="quarter" idx="12"/>
          </p:nvPr>
        </p:nvSpPr>
        <p:spPr/>
        <p:txBody>
          <a:bodyPr/>
          <a:lstStyle/>
          <a:p>
            <a:fld id="{5B6EC87F-F17E-4AB1-ADEA-FF4DDEF7023B}" type="slidenum">
              <a:rPr lang="en-IN" smtClean="0"/>
              <a:pPr/>
              <a:t>12</a:t>
            </a:fld>
            <a:endParaRPr lang="en-IN"/>
          </a:p>
        </p:txBody>
      </p:sp>
    </p:spTree>
    <p:extLst>
      <p:ext uri="{BB962C8B-B14F-4D97-AF65-F5344CB8AC3E}">
        <p14:creationId xmlns:p14="http://schemas.microsoft.com/office/powerpoint/2010/main" val="1382726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F232-67E5-41CE-8220-64B32D65B536}"/>
              </a:ext>
            </a:extLst>
          </p:cNvPr>
          <p:cNvSpPr>
            <a:spLocks noGrp="1"/>
          </p:cNvSpPr>
          <p:nvPr>
            <p:ph type="title"/>
          </p:nvPr>
        </p:nvSpPr>
        <p:spPr/>
        <p:txBody>
          <a:bodyPr/>
          <a:lstStyle/>
          <a:p>
            <a:r>
              <a:rPr lang="en-US" dirty="0"/>
              <a:t>Cases where relevance feedback alone is not sufficient include:</a:t>
            </a:r>
            <a:endParaRPr lang="en-IN" dirty="0"/>
          </a:p>
        </p:txBody>
      </p:sp>
      <p:sp>
        <p:nvSpPr>
          <p:cNvPr id="3" name="Content Placeholder 2">
            <a:extLst>
              <a:ext uri="{FF2B5EF4-FFF2-40B4-BE49-F238E27FC236}">
                <a16:creationId xmlns:a16="http://schemas.microsoft.com/office/drawing/2014/main" id="{1AE27464-4D1C-446A-93D7-ED93D18A88A7}"/>
              </a:ext>
            </a:extLst>
          </p:cNvPr>
          <p:cNvSpPr>
            <a:spLocks noGrp="1"/>
          </p:cNvSpPr>
          <p:nvPr>
            <p:ph idx="1"/>
          </p:nvPr>
        </p:nvSpPr>
        <p:spPr/>
        <p:txBody>
          <a:bodyPr>
            <a:normAutofit fontScale="92500" lnSpcReduction="20000"/>
          </a:bodyPr>
          <a:lstStyle/>
          <a:p>
            <a:r>
              <a:rPr lang="en-US" dirty="0"/>
              <a:t>Misspellings. If the user spells a term in a different way to the way it is spelled in any document in the collection, then relevance feedback is unlikely to be effective. This can be addressed by the spelling correction </a:t>
            </a:r>
            <a:r>
              <a:rPr lang="en-IN" dirty="0"/>
              <a:t>techniques.</a:t>
            </a:r>
          </a:p>
          <a:p>
            <a:endParaRPr lang="en-IN" dirty="0"/>
          </a:p>
          <a:p>
            <a:r>
              <a:rPr lang="en-IN" dirty="0"/>
              <a:t>Cross-language information retrieval. Documents in another language </a:t>
            </a:r>
            <a:r>
              <a:rPr lang="en-US" dirty="0"/>
              <a:t>are not nearby in a vector space based on term distribution. Rather, documents in the same language cluster more closely together.</a:t>
            </a:r>
          </a:p>
          <a:p>
            <a:endParaRPr lang="en-US" dirty="0"/>
          </a:p>
          <a:p>
            <a:r>
              <a:rPr lang="en-US" dirty="0"/>
              <a:t>Mismatch of searcher’s vocabulary versus collection vocabulary. If the user searches for laptop but all the documents use the term notebook computer, then the query will fail, and relevance feedback is again most likely </a:t>
            </a:r>
            <a:r>
              <a:rPr lang="en-IN" dirty="0"/>
              <a:t>ineffective</a:t>
            </a:r>
          </a:p>
        </p:txBody>
      </p:sp>
      <p:sp>
        <p:nvSpPr>
          <p:cNvPr id="4" name="Date Placeholder 3">
            <a:extLst>
              <a:ext uri="{FF2B5EF4-FFF2-40B4-BE49-F238E27FC236}">
                <a16:creationId xmlns:a16="http://schemas.microsoft.com/office/drawing/2014/main" id="{345FAAE1-B335-4FBF-B34F-2B927DAA6406}"/>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6E7B1123-9D0B-4757-8327-FE53122E8106}"/>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4F87DBF1-0B37-4CFE-9376-5F6D5715B1C6}"/>
              </a:ext>
            </a:extLst>
          </p:cNvPr>
          <p:cNvSpPr>
            <a:spLocks noGrp="1"/>
          </p:cNvSpPr>
          <p:nvPr>
            <p:ph type="sldNum" sz="quarter" idx="12"/>
          </p:nvPr>
        </p:nvSpPr>
        <p:spPr/>
        <p:txBody>
          <a:bodyPr/>
          <a:lstStyle/>
          <a:p>
            <a:fld id="{5B6EC87F-F17E-4AB1-ADEA-FF4DDEF7023B}" type="slidenum">
              <a:rPr lang="en-IN" smtClean="0"/>
              <a:pPr/>
              <a:t>13</a:t>
            </a:fld>
            <a:endParaRPr lang="en-IN"/>
          </a:p>
        </p:txBody>
      </p:sp>
    </p:spTree>
    <p:extLst>
      <p:ext uri="{BB962C8B-B14F-4D97-AF65-F5344CB8AC3E}">
        <p14:creationId xmlns:p14="http://schemas.microsoft.com/office/powerpoint/2010/main" val="923450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15FA-720B-4F7B-9658-5C4A08CA39C1}"/>
              </a:ext>
            </a:extLst>
          </p:cNvPr>
          <p:cNvSpPr>
            <a:spLocks noGrp="1"/>
          </p:cNvSpPr>
          <p:nvPr>
            <p:ph type="title"/>
          </p:nvPr>
        </p:nvSpPr>
        <p:spPr/>
        <p:txBody>
          <a:bodyPr/>
          <a:lstStyle/>
          <a:p>
            <a:r>
              <a:rPr lang="en-IN" dirty="0"/>
              <a:t>Evaluation of relevance feedback</a:t>
            </a:r>
          </a:p>
        </p:txBody>
      </p:sp>
      <p:sp>
        <p:nvSpPr>
          <p:cNvPr id="3" name="Content Placeholder 2">
            <a:extLst>
              <a:ext uri="{FF2B5EF4-FFF2-40B4-BE49-F238E27FC236}">
                <a16:creationId xmlns:a16="http://schemas.microsoft.com/office/drawing/2014/main" id="{F41D6816-AD30-4D80-A939-E4CC85EDE3A8}"/>
              </a:ext>
            </a:extLst>
          </p:cNvPr>
          <p:cNvSpPr>
            <a:spLocks noGrp="1"/>
          </p:cNvSpPr>
          <p:nvPr>
            <p:ph idx="1"/>
          </p:nvPr>
        </p:nvSpPr>
        <p:spPr/>
        <p:txBody>
          <a:bodyPr>
            <a:normAutofit/>
          </a:bodyPr>
          <a:lstStyle/>
          <a:p>
            <a:r>
              <a:rPr lang="en-US" dirty="0"/>
              <a:t>Interactive relevance feedback can give very substantial gains in retrieval performance. Empirically, one round of relevance feedback is often very useful. Two rounds is sometimes marginally more useful.</a:t>
            </a:r>
          </a:p>
          <a:p>
            <a:r>
              <a:rPr lang="en-US" dirty="0"/>
              <a:t>Successful use of relevance feedback requires enough judged documents, otherwise the process is unstable in that it may drift away from the user’s information need. </a:t>
            </a:r>
          </a:p>
          <a:p>
            <a:pPr lvl="1"/>
            <a:r>
              <a:rPr lang="en-US" dirty="0"/>
              <a:t>Accordingly, having at least five judged documents is recommended.</a:t>
            </a:r>
            <a:endParaRPr lang="en-IN" dirty="0"/>
          </a:p>
        </p:txBody>
      </p:sp>
      <p:sp>
        <p:nvSpPr>
          <p:cNvPr id="4" name="Date Placeholder 3">
            <a:extLst>
              <a:ext uri="{FF2B5EF4-FFF2-40B4-BE49-F238E27FC236}">
                <a16:creationId xmlns:a16="http://schemas.microsoft.com/office/drawing/2014/main" id="{F182446A-2EE9-449D-915D-3769704CF244}"/>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9C277907-4E73-4EBE-B93B-02E4D101055B}"/>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38856FAC-9ABE-47B2-9547-CABDD1609021}"/>
              </a:ext>
            </a:extLst>
          </p:cNvPr>
          <p:cNvSpPr>
            <a:spLocks noGrp="1"/>
          </p:cNvSpPr>
          <p:nvPr>
            <p:ph type="sldNum" sz="quarter" idx="12"/>
          </p:nvPr>
        </p:nvSpPr>
        <p:spPr/>
        <p:txBody>
          <a:bodyPr/>
          <a:lstStyle/>
          <a:p>
            <a:fld id="{5B6EC87F-F17E-4AB1-ADEA-FF4DDEF7023B}" type="slidenum">
              <a:rPr lang="en-IN" smtClean="0"/>
              <a:pPr/>
              <a:t>14</a:t>
            </a:fld>
            <a:endParaRPr lang="en-IN"/>
          </a:p>
        </p:txBody>
      </p:sp>
    </p:spTree>
    <p:extLst>
      <p:ext uri="{BB962C8B-B14F-4D97-AF65-F5344CB8AC3E}">
        <p14:creationId xmlns:p14="http://schemas.microsoft.com/office/powerpoint/2010/main" val="1462331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0C18-F5F9-411B-9A13-662BC8B66BFD}"/>
              </a:ext>
            </a:extLst>
          </p:cNvPr>
          <p:cNvSpPr>
            <a:spLocks noGrp="1"/>
          </p:cNvSpPr>
          <p:nvPr>
            <p:ph type="title"/>
          </p:nvPr>
        </p:nvSpPr>
        <p:spPr/>
        <p:txBody>
          <a:bodyPr/>
          <a:lstStyle/>
          <a:p>
            <a:r>
              <a:rPr lang="en-IN" dirty="0"/>
              <a:t>Evaluation of relevance feedback</a:t>
            </a:r>
          </a:p>
        </p:txBody>
      </p:sp>
      <p:sp>
        <p:nvSpPr>
          <p:cNvPr id="3" name="Content Placeholder 2">
            <a:extLst>
              <a:ext uri="{FF2B5EF4-FFF2-40B4-BE49-F238E27FC236}">
                <a16:creationId xmlns:a16="http://schemas.microsoft.com/office/drawing/2014/main" id="{CBA8FDD9-F575-40B0-97FD-0E01BA706950}"/>
              </a:ext>
            </a:extLst>
          </p:cNvPr>
          <p:cNvSpPr>
            <a:spLocks noGrp="1"/>
          </p:cNvSpPr>
          <p:nvPr>
            <p:ph idx="1"/>
          </p:nvPr>
        </p:nvSpPr>
        <p:spPr/>
        <p:txBody>
          <a:bodyPr>
            <a:normAutofit fontScale="92500"/>
          </a:bodyPr>
          <a:lstStyle/>
          <a:p>
            <a:r>
              <a:rPr lang="en-US" dirty="0"/>
              <a:t>The obvious first strategy is to start with an initial query </a:t>
            </a:r>
            <a:r>
              <a:rPr lang="en-US" i="1" dirty="0"/>
              <a:t>q</a:t>
            </a:r>
            <a:r>
              <a:rPr lang="en-US" dirty="0"/>
              <a:t>0 and to compute a precision-recall graph. Following one round of feedback from the user, we compute the modified query </a:t>
            </a:r>
            <a:r>
              <a:rPr lang="en-US" i="1" dirty="0" err="1"/>
              <a:t>qm</a:t>
            </a:r>
            <a:r>
              <a:rPr lang="en-US" i="1" dirty="0"/>
              <a:t> </a:t>
            </a:r>
            <a:r>
              <a:rPr lang="en-US" dirty="0"/>
              <a:t>and again compute a precision-recall graph. Here, in both rounds we assess performance over all documents in the collection, which makes comparisons straightforward. If we do this, we find spectacular gains from relevance feedback: gains on the order of 50% in mean average precision.</a:t>
            </a:r>
          </a:p>
          <a:p>
            <a:r>
              <a:rPr lang="en-US" dirty="0"/>
              <a:t>But unfortunately it is cheating. The gains are partly due to the fact that known relevant documents (judged by the user) are now ranked higher. </a:t>
            </a:r>
          </a:p>
          <a:p>
            <a:r>
              <a:rPr lang="en-US" dirty="0"/>
              <a:t>Fairness demands that we should only evaluate with respect to documents not seen by the user</a:t>
            </a:r>
            <a:endParaRPr lang="en-IN" dirty="0"/>
          </a:p>
        </p:txBody>
      </p:sp>
      <p:sp>
        <p:nvSpPr>
          <p:cNvPr id="4" name="Date Placeholder 3">
            <a:extLst>
              <a:ext uri="{FF2B5EF4-FFF2-40B4-BE49-F238E27FC236}">
                <a16:creationId xmlns:a16="http://schemas.microsoft.com/office/drawing/2014/main" id="{74CF0DE2-072D-432F-871A-97B0759FE322}"/>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0E7C1D91-895A-42A9-B79D-D9697E1091D7}"/>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AF3695E2-37F4-4D75-AD32-066EC65266FD}"/>
              </a:ext>
            </a:extLst>
          </p:cNvPr>
          <p:cNvSpPr>
            <a:spLocks noGrp="1"/>
          </p:cNvSpPr>
          <p:nvPr>
            <p:ph type="sldNum" sz="quarter" idx="12"/>
          </p:nvPr>
        </p:nvSpPr>
        <p:spPr/>
        <p:txBody>
          <a:bodyPr/>
          <a:lstStyle/>
          <a:p>
            <a:fld id="{5B6EC87F-F17E-4AB1-ADEA-FF4DDEF7023B}" type="slidenum">
              <a:rPr lang="en-IN" smtClean="0"/>
              <a:pPr/>
              <a:t>15</a:t>
            </a:fld>
            <a:endParaRPr lang="en-IN"/>
          </a:p>
        </p:txBody>
      </p:sp>
    </p:spTree>
    <p:extLst>
      <p:ext uri="{BB962C8B-B14F-4D97-AF65-F5344CB8AC3E}">
        <p14:creationId xmlns:p14="http://schemas.microsoft.com/office/powerpoint/2010/main" val="261136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71D6-A645-4260-83A4-166CD8DE3645}"/>
              </a:ext>
            </a:extLst>
          </p:cNvPr>
          <p:cNvSpPr>
            <a:spLocks noGrp="1"/>
          </p:cNvSpPr>
          <p:nvPr>
            <p:ph type="title"/>
          </p:nvPr>
        </p:nvSpPr>
        <p:spPr/>
        <p:txBody>
          <a:bodyPr/>
          <a:lstStyle/>
          <a:p>
            <a:r>
              <a:rPr lang="en-IN" dirty="0"/>
              <a:t>Evaluation of relevance feedback</a:t>
            </a:r>
          </a:p>
        </p:txBody>
      </p:sp>
      <p:sp>
        <p:nvSpPr>
          <p:cNvPr id="3" name="Content Placeholder 2">
            <a:extLst>
              <a:ext uri="{FF2B5EF4-FFF2-40B4-BE49-F238E27FC236}">
                <a16:creationId xmlns:a16="http://schemas.microsoft.com/office/drawing/2014/main" id="{8913EA99-3AD8-4369-B3B2-73F0307FB8F8}"/>
              </a:ext>
            </a:extLst>
          </p:cNvPr>
          <p:cNvSpPr>
            <a:spLocks noGrp="1"/>
          </p:cNvSpPr>
          <p:nvPr>
            <p:ph idx="1"/>
          </p:nvPr>
        </p:nvSpPr>
        <p:spPr/>
        <p:txBody>
          <a:bodyPr>
            <a:normAutofit fontScale="92500"/>
          </a:bodyPr>
          <a:lstStyle/>
          <a:p>
            <a:r>
              <a:rPr lang="en-US" dirty="0"/>
              <a:t>A second idea is to use documents in the </a:t>
            </a:r>
            <a:r>
              <a:rPr lang="en-US" i="1" dirty="0"/>
              <a:t>residual collection </a:t>
            </a:r>
            <a:r>
              <a:rPr lang="en-US" dirty="0"/>
              <a:t>(the set of documents minus those assessed relevant) for the second round of evaluation.</a:t>
            </a:r>
          </a:p>
          <a:p>
            <a:r>
              <a:rPr lang="en-US" dirty="0"/>
              <a:t>This seems like a more realistic evaluation. Unfortunately, the measured performance can then often be lower than for the original query. This is particularly the case if there are few relevant documents, and so a fair proportion of them have been judged by the user in the first round.</a:t>
            </a:r>
          </a:p>
          <a:p>
            <a:pPr lvl="2"/>
            <a:r>
              <a:rPr lang="en-US" dirty="0"/>
              <a:t>The relative performance of variant relevance feedback methods can be validly compared, but it is difficult to validly compare performance with and without relevance feedback because the collection size and the number of relevant documents changes from before the feedback to after it.</a:t>
            </a:r>
          </a:p>
          <a:p>
            <a:r>
              <a:rPr lang="en-US" dirty="0"/>
              <a:t>Thus neither of these methods are fully satisfactory</a:t>
            </a:r>
            <a:endParaRPr lang="en-IN" dirty="0"/>
          </a:p>
        </p:txBody>
      </p:sp>
      <p:sp>
        <p:nvSpPr>
          <p:cNvPr id="4" name="Date Placeholder 3">
            <a:extLst>
              <a:ext uri="{FF2B5EF4-FFF2-40B4-BE49-F238E27FC236}">
                <a16:creationId xmlns:a16="http://schemas.microsoft.com/office/drawing/2014/main" id="{6A2F2C51-832D-447A-8BE6-CEC9EBADC93B}"/>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B843D785-9447-4572-9AE6-8601F43BC4EA}"/>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CF52B834-6BA9-4425-BDEA-799885A9E3A4}"/>
              </a:ext>
            </a:extLst>
          </p:cNvPr>
          <p:cNvSpPr>
            <a:spLocks noGrp="1"/>
          </p:cNvSpPr>
          <p:nvPr>
            <p:ph type="sldNum" sz="quarter" idx="12"/>
          </p:nvPr>
        </p:nvSpPr>
        <p:spPr/>
        <p:txBody>
          <a:bodyPr/>
          <a:lstStyle/>
          <a:p>
            <a:fld id="{5B6EC87F-F17E-4AB1-ADEA-FF4DDEF7023B}" type="slidenum">
              <a:rPr lang="en-IN" smtClean="0"/>
              <a:pPr/>
              <a:t>16</a:t>
            </a:fld>
            <a:endParaRPr lang="en-IN"/>
          </a:p>
        </p:txBody>
      </p:sp>
    </p:spTree>
    <p:extLst>
      <p:ext uri="{BB962C8B-B14F-4D97-AF65-F5344CB8AC3E}">
        <p14:creationId xmlns:p14="http://schemas.microsoft.com/office/powerpoint/2010/main" val="4158500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09B0-7C03-4611-9EFE-978F01E135B7}"/>
              </a:ext>
            </a:extLst>
          </p:cNvPr>
          <p:cNvSpPr>
            <a:spLocks noGrp="1"/>
          </p:cNvSpPr>
          <p:nvPr>
            <p:ph type="title"/>
          </p:nvPr>
        </p:nvSpPr>
        <p:spPr/>
        <p:txBody>
          <a:bodyPr/>
          <a:lstStyle/>
          <a:p>
            <a:r>
              <a:rPr lang="en-IN" dirty="0"/>
              <a:t>Evaluation of relevance feedback</a:t>
            </a:r>
          </a:p>
        </p:txBody>
      </p:sp>
      <p:sp>
        <p:nvSpPr>
          <p:cNvPr id="3" name="Content Placeholder 2">
            <a:extLst>
              <a:ext uri="{FF2B5EF4-FFF2-40B4-BE49-F238E27FC236}">
                <a16:creationId xmlns:a16="http://schemas.microsoft.com/office/drawing/2014/main" id="{9215258D-5E86-4E65-85D1-5EDF773370CB}"/>
              </a:ext>
            </a:extLst>
          </p:cNvPr>
          <p:cNvSpPr>
            <a:spLocks noGrp="1"/>
          </p:cNvSpPr>
          <p:nvPr>
            <p:ph idx="1"/>
          </p:nvPr>
        </p:nvSpPr>
        <p:spPr/>
        <p:txBody>
          <a:bodyPr>
            <a:normAutofit lnSpcReduction="10000"/>
          </a:bodyPr>
          <a:lstStyle/>
          <a:p>
            <a:r>
              <a:rPr lang="en-US" dirty="0"/>
              <a:t>A third method is to have two collections, one which is used for the initial query and relevance judgments, and the second that is then used for comparative evaluation. The performance of both </a:t>
            </a:r>
            <a:r>
              <a:rPr lang="en-US" i="1" dirty="0"/>
              <a:t>q</a:t>
            </a:r>
            <a:r>
              <a:rPr lang="en-US" dirty="0"/>
              <a:t>0 and </a:t>
            </a:r>
            <a:r>
              <a:rPr lang="en-US" i="1" dirty="0" err="1"/>
              <a:t>qm</a:t>
            </a:r>
            <a:r>
              <a:rPr lang="en-US" i="1" dirty="0"/>
              <a:t> </a:t>
            </a:r>
            <a:r>
              <a:rPr lang="en-US" dirty="0"/>
              <a:t>can be validly compared on the second collection.</a:t>
            </a:r>
          </a:p>
          <a:p>
            <a:r>
              <a:rPr lang="en-US" dirty="0"/>
              <a:t>Perhaps the best evaluation of the utility of relevance feedback is to do user studies of its effectiveness, in particular by doing a time-based comparison:</a:t>
            </a:r>
          </a:p>
          <a:p>
            <a:pPr lvl="1"/>
            <a:r>
              <a:rPr lang="en-US" dirty="0"/>
              <a:t>how fast does a user find relevant documents with relevance feedback vs. another strategy (such as query reformulation), </a:t>
            </a:r>
          </a:p>
          <a:p>
            <a:pPr lvl="1"/>
            <a:r>
              <a:rPr lang="en-US" dirty="0"/>
              <a:t>or alternatively, how many relevant documents does a user find in a certain amount of time. </a:t>
            </a:r>
          </a:p>
          <a:p>
            <a:pPr lvl="1"/>
            <a:r>
              <a:rPr lang="en-US" dirty="0"/>
              <a:t>Such  notions of user utility are fairest and closest to real system usage.</a:t>
            </a:r>
            <a:endParaRPr lang="en-IN" dirty="0"/>
          </a:p>
        </p:txBody>
      </p:sp>
      <p:sp>
        <p:nvSpPr>
          <p:cNvPr id="4" name="Date Placeholder 3">
            <a:extLst>
              <a:ext uri="{FF2B5EF4-FFF2-40B4-BE49-F238E27FC236}">
                <a16:creationId xmlns:a16="http://schemas.microsoft.com/office/drawing/2014/main" id="{8F4DFA60-9BCA-4260-B961-A991025237F6}"/>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D4319F6F-5A25-411D-A9F1-F0D571A0AB0D}"/>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CBD14A89-FFAA-423E-B2CF-23BC38E60BDF}"/>
              </a:ext>
            </a:extLst>
          </p:cNvPr>
          <p:cNvSpPr>
            <a:spLocks noGrp="1"/>
          </p:cNvSpPr>
          <p:nvPr>
            <p:ph type="sldNum" sz="quarter" idx="12"/>
          </p:nvPr>
        </p:nvSpPr>
        <p:spPr/>
        <p:txBody>
          <a:bodyPr/>
          <a:lstStyle/>
          <a:p>
            <a:fld id="{5B6EC87F-F17E-4AB1-ADEA-FF4DDEF7023B}" type="slidenum">
              <a:rPr lang="en-IN" smtClean="0"/>
              <a:pPr/>
              <a:t>17</a:t>
            </a:fld>
            <a:endParaRPr lang="en-IN"/>
          </a:p>
        </p:txBody>
      </p:sp>
    </p:spTree>
    <p:extLst>
      <p:ext uri="{BB962C8B-B14F-4D97-AF65-F5344CB8AC3E}">
        <p14:creationId xmlns:p14="http://schemas.microsoft.com/office/powerpoint/2010/main" val="1100128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9C70-27E0-4B0A-AA0C-803444ADCD54}"/>
              </a:ext>
            </a:extLst>
          </p:cNvPr>
          <p:cNvSpPr>
            <a:spLocks noGrp="1"/>
          </p:cNvSpPr>
          <p:nvPr>
            <p:ph type="title"/>
          </p:nvPr>
        </p:nvSpPr>
        <p:spPr/>
        <p:txBody>
          <a:bodyPr/>
          <a:lstStyle/>
          <a:p>
            <a:r>
              <a:rPr lang="en-IN" dirty="0"/>
              <a:t>Pseudo relevance feedback</a:t>
            </a:r>
          </a:p>
        </p:txBody>
      </p:sp>
      <p:sp>
        <p:nvSpPr>
          <p:cNvPr id="3" name="Content Placeholder 2">
            <a:extLst>
              <a:ext uri="{FF2B5EF4-FFF2-40B4-BE49-F238E27FC236}">
                <a16:creationId xmlns:a16="http://schemas.microsoft.com/office/drawing/2014/main" id="{33143FCB-CCA8-4073-8258-561F34319725}"/>
              </a:ext>
            </a:extLst>
          </p:cNvPr>
          <p:cNvSpPr>
            <a:spLocks noGrp="1"/>
          </p:cNvSpPr>
          <p:nvPr>
            <p:ph idx="1"/>
          </p:nvPr>
        </p:nvSpPr>
        <p:spPr/>
        <p:txBody>
          <a:bodyPr>
            <a:normAutofit/>
          </a:bodyPr>
          <a:lstStyle/>
          <a:p>
            <a:r>
              <a:rPr lang="en-US" i="1" dirty="0"/>
              <a:t>Pseudo relevance feedback</a:t>
            </a:r>
            <a:r>
              <a:rPr lang="en-US" dirty="0"/>
              <a:t>, also known as </a:t>
            </a:r>
            <a:r>
              <a:rPr lang="en-US" i="1" dirty="0"/>
              <a:t>blind relevance feedback</a:t>
            </a:r>
            <a:r>
              <a:rPr lang="en-US" dirty="0"/>
              <a:t>, provides a method for automatic local analysis. It automates the manual part of relevance feedback, so that the user gets improved retrieval performance without an extended interaction. The method is to do normal retrieval to find an initial set of most relevant documents, to then </a:t>
            </a:r>
            <a:r>
              <a:rPr lang="en-US" i="1" dirty="0"/>
              <a:t>assume </a:t>
            </a:r>
            <a:r>
              <a:rPr lang="en-US" dirty="0"/>
              <a:t>that the top </a:t>
            </a:r>
            <a:r>
              <a:rPr lang="en-US" i="1" dirty="0"/>
              <a:t>k </a:t>
            </a:r>
            <a:r>
              <a:rPr lang="en-US" dirty="0"/>
              <a:t>ranked documents are relevant, and finally to do relevance feedback as before under </a:t>
            </a:r>
            <a:r>
              <a:rPr lang="en-IN" dirty="0"/>
              <a:t>this assumption.</a:t>
            </a:r>
          </a:p>
        </p:txBody>
      </p:sp>
      <p:sp>
        <p:nvSpPr>
          <p:cNvPr id="4" name="Date Placeholder 3">
            <a:extLst>
              <a:ext uri="{FF2B5EF4-FFF2-40B4-BE49-F238E27FC236}">
                <a16:creationId xmlns:a16="http://schemas.microsoft.com/office/drawing/2014/main" id="{198A07CE-E48B-4219-A52A-7FE82FF27C01}"/>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86882C7F-EA46-44A4-9756-5F5CEFEA6D79}"/>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E7F86740-DD07-4895-B4B3-0E4345110977}"/>
              </a:ext>
            </a:extLst>
          </p:cNvPr>
          <p:cNvSpPr>
            <a:spLocks noGrp="1"/>
          </p:cNvSpPr>
          <p:nvPr>
            <p:ph type="sldNum" sz="quarter" idx="12"/>
          </p:nvPr>
        </p:nvSpPr>
        <p:spPr/>
        <p:txBody>
          <a:bodyPr/>
          <a:lstStyle/>
          <a:p>
            <a:fld id="{5B6EC87F-F17E-4AB1-ADEA-FF4DDEF7023B}" type="slidenum">
              <a:rPr lang="en-IN" smtClean="0"/>
              <a:pPr/>
              <a:t>18</a:t>
            </a:fld>
            <a:endParaRPr lang="en-IN"/>
          </a:p>
        </p:txBody>
      </p:sp>
    </p:spTree>
    <p:extLst>
      <p:ext uri="{BB962C8B-B14F-4D97-AF65-F5344CB8AC3E}">
        <p14:creationId xmlns:p14="http://schemas.microsoft.com/office/powerpoint/2010/main" val="287532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6282-9A37-4CC3-9172-38A78439F75F}"/>
              </a:ext>
            </a:extLst>
          </p:cNvPr>
          <p:cNvSpPr>
            <a:spLocks noGrp="1"/>
          </p:cNvSpPr>
          <p:nvPr>
            <p:ph type="title"/>
          </p:nvPr>
        </p:nvSpPr>
        <p:spPr/>
        <p:txBody>
          <a:bodyPr/>
          <a:lstStyle/>
          <a:p>
            <a:r>
              <a:rPr lang="en-IN" dirty="0"/>
              <a:t>Implicit Relevance Feedback</a:t>
            </a:r>
          </a:p>
        </p:txBody>
      </p:sp>
      <p:sp>
        <p:nvSpPr>
          <p:cNvPr id="3" name="Content Placeholder 2">
            <a:extLst>
              <a:ext uri="{FF2B5EF4-FFF2-40B4-BE49-F238E27FC236}">
                <a16:creationId xmlns:a16="http://schemas.microsoft.com/office/drawing/2014/main" id="{009962FD-0FEC-4C7E-806D-F14DDD4A11CC}"/>
              </a:ext>
            </a:extLst>
          </p:cNvPr>
          <p:cNvSpPr>
            <a:spLocks noGrp="1"/>
          </p:cNvSpPr>
          <p:nvPr>
            <p:ph idx="1"/>
          </p:nvPr>
        </p:nvSpPr>
        <p:spPr/>
        <p:txBody>
          <a:bodyPr>
            <a:normAutofit/>
          </a:bodyPr>
          <a:lstStyle/>
          <a:p>
            <a:r>
              <a:rPr lang="en-US" dirty="0"/>
              <a:t>We can also use indirect sources of evidence rather than explicit feedback on relevance as the basis for relevance feedback. This is often called i</a:t>
            </a:r>
            <a:r>
              <a:rPr lang="en-US" i="1" dirty="0"/>
              <a:t>mplicit (relevance) feedback</a:t>
            </a:r>
            <a:r>
              <a:rPr lang="en-US" dirty="0"/>
              <a:t>. </a:t>
            </a:r>
          </a:p>
          <a:p>
            <a:r>
              <a:rPr lang="en-US" dirty="0"/>
              <a:t>Implicit feedback is less reliable than explicit feedback, but is more useful than pseudo relevance feedback, which contains no evidence of user judgments.</a:t>
            </a:r>
          </a:p>
          <a:p>
            <a:r>
              <a:rPr lang="en-US" dirty="0"/>
              <a:t> Moreover, while users are often reluctant to provide explicit feedback, it is easy to collect implicit feedback in large quantities for a high volume system, such as a web search engine.</a:t>
            </a:r>
          </a:p>
          <a:p>
            <a:r>
              <a:rPr lang="en-US" dirty="0"/>
              <a:t>The clicks on the links indicate the document was useful to the query.</a:t>
            </a:r>
            <a:endParaRPr lang="en-IN" dirty="0"/>
          </a:p>
        </p:txBody>
      </p:sp>
      <p:sp>
        <p:nvSpPr>
          <p:cNvPr id="4" name="Date Placeholder 3">
            <a:extLst>
              <a:ext uri="{FF2B5EF4-FFF2-40B4-BE49-F238E27FC236}">
                <a16:creationId xmlns:a16="http://schemas.microsoft.com/office/drawing/2014/main" id="{1D5640FB-0BFF-43DF-B017-7F29A1C9AEBF}"/>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458DD238-3D5F-43C9-8DF0-D579FD2B9AF9}"/>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F42AB90A-D61F-4B7D-91EE-E7BFA8CC6525}"/>
              </a:ext>
            </a:extLst>
          </p:cNvPr>
          <p:cNvSpPr>
            <a:spLocks noGrp="1"/>
          </p:cNvSpPr>
          <p:nvPr>
            <p:ph type="sldNum" sz="quarter" idx="12"/>
          </p:nvPr>
        </p:nvSpPr>
        <p:spPr/>
        <p:txBody>
          <a:bodyPr/>
          <a:lstStyle/>
          <a:p>
            <a:fld id="{5B6EC87F-F17E-4AB1-ADEA-FF4DDEF7023B}" type="slidenum">
              <a:rPr lang="en-IN" smtClean="0"/>
              <a:pPr/>
              <a:t>19</a:t>
            </a:fld>
            <a:endParaRPr lang="en-IN"/>
          </a:p>
        </p:txBody>
      </p:sp>
    </p:spTree>
    <p:extLst>
      <p:ext uri="{BB962C8B-B14F-4D97-AF65-F5344CB8AC3E}">
        <p14:creationId xmlns:p14="http://schemas.microsoft.com/office/powerpoint/2010/main" val="94946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18D8-7C5F-43B9-B591-0A9C61B11323}"/>
              </a:ext>
            </a:extLst>
          </p:cNvPr>
          <p:cNvSpPr>
            <a:spLocks noGrp="1"/>
          </p:cNvSpPr>
          <p:nvPr>
            <p:ph type="title"/>
          </p:nvPr>
        </p:nvSpPr>
        <p:spPr/>
        <p:txBody>
          <a:bodyPr/>
          <a:lstStyle/>
          <a:p>
            <a:r>
              <a:rPr lang="en-IN" dirty="0"/>
              <a:t>Relevance Feedback in Information retrieval</a:t>
            </a:r>
          </a:p>
        </p:txBody>
      </p:sp>
      <p:sp>
        <p:nvSpPr>
          <p:cNvPr id="3" name="Content Placeholder 2">
            <a:extLst>
              <a:ext uri="{FF2B5EF4-FFF2-40B4-BE49-F238E27FC236}">
                <a16:creationId xmlns:a16="http://schemas.microsoft.com/office/drawing/2014/main" id="{64F6BF86-B5F8-4273-8A58-C8B1295D8F07}"/>
              </a:ext>
            </a:extLst>
          </p:cNvPr>
          <p:cNvSpPr>
            <a:spLocks noGrp="1"/>
          </p:cNvSpPr>
          <p:nvPr>
            <p:ph idx="1"/>
          </p:nvPr>
        </p:nvSpPr>
        <p:spPr/>
        <p:txBody>
          <a:bodyPr>
            <a:normAutofit fontScale="92500" lnSpcReduction="10000"/>
          </a:bodyPr>
          <a:lstStyle/>
          <a:p>
            <a:r>
              <a:rPr lang="en-IN" dirty="0"/>
              <a:t>Synonymy </a:t>
            </a:r>
          </a:p>
          <a:p>
            <a:pPr lvl="1"/>
            <a:r>
              <a:rPr lang="en-IN" dirty="0"/>
              <a:t>E.g. aircraft and airplane</a:t>
            </a:r>
          </a:p>
          <a:p>
            <a:r>
              <a:rPr lang="en-IN" dirty="0"/>
              <a:t>Global vs Local methods</a:t>
            </a:r>
          </a:p>
          <a:p>
            <a:pPr lvl="1"/>
            <a:r>
              <a:rPr lang="en-US" dirty="0"/>
              <a:t>Global methods are techniques for expanding or reformulating query terms independent of the query and results returned from it, so that changes in the query wording will cause the new query to match other semantically similar terms</a:t>
            </a:r>
            <a:endParaRPr lang="en-IN" dirty="0"/>
          </a:p>
          <a:p>
            <a:pPr lvl="2"/>
            <a:r>
              <a:rPr lang="en-IN" dirty="0"/>
              <a:t>Query expansion with Thesaurus or wordnet</a:t>
            </a:r>
          </a:p>
          <a:p>
            <a:pPr lvl="2"/>
            <a:r>
              <a:rPr lang="en-IN" dirty="0"/>
              <a:t>Query expansion through spelling correction</a:t>
            </a:r>
          </a:p>
          <a:p>
            <a:pPr lvl="2"/>
            <a:r>
              <a:rPr lang="en-IN" dirty="0"/>
              <a:t>Automatic thesaurus generation</a:t>
            </a:r>
          </a:p>
          <a:p>
            <a:pPr lvl="1"/>
            <a:r>
              <a:rPr lang="en-IN" dirty="0"/>
              <a:t>Local methods</a:t>
            </a:r>
          </a:p>
          <a:p>
            <a:pPr lvl="2"/>
            <a:r>
              <a:rPr lang="en-IN" dirty="0"/>
              <a:t>Relevance feedback</a:t>
            </a:r>
          </a:p>
          <a:p>
            <a:pPr lvl="2"/>
            <a:r>
              <a:rPr lang="en-IN" dirty="0"/>
              <a:t>Pseudo relevance feedback</a:t>
            </a:r>
          </a:p>
          <a:p>
            <a:pPr lvl="2"/>
            <a:r>
              <a:rPr lang="en-IN" dirty="0"/>
              <a:t>Indirect relevance feedback</a:t>
            </a:r>
          </a:p>
          <a:p>
            <a:pPr lvl="1"/>
            <a:endParaRPr lang="en-IN" dirty="0"/>
          </a:p>
          <a:p>
            <a:pPr lvl="1"/>
            <a:endParaRPr lang="en-IN" dirty="0"/>
          </a:p>
        </p:txBody>
      </p:sp>
      <p:sp>
        <p:nvSpPr>
          <p:cNvPr id="4" name="Date Placeholder 3">
            <a:extLst>
              <a:ext uri="{FF2B5EF4-FFF2-40B4-BE49-F238E27FC236}">
                <a16:creationId xmlns:a16="http://schemas.microsoft.com/office/drawing/2014/main" id="{161AEC9B-0DC2-46AF-8FC6-998A38FDDE47}"/>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EC19D668-39A5-4924-8857-F52BFF286532}"/>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65EE4C74-3B5B-437E-9704-A471FEDBD333}"/>
              </a:ext>
            </a:extLst>
          </p:cNvPr>
          <p:cNvSpPr>
            <a:spLocks noGrp="1"/>
          </p:cNvSpPr>
          <p:nvPr>
            <p:ph type="sldNum" sz="quarter" idx="12"/>
          </p:nvPr>
        </p:nvSpPr>
        <p:spPr/>
        <p:txBody>
          <a:bodyPr/>
          <a:lstStyle/>
          <a:p>
            <a:fld id="{5B6EC87F-F17E-4AB1-ADEA-FF4DDEF7023B}" type="slidenum">
              <a:rPr lang="en-IN" smtClean="0"/>
              <a:pPr/>
              <a:t>2</a:t>
            </a:fld>
            <a:endParaRPr lang="en-IN"/>
          </a:p>
        </p:txBody>
      </p:sp>
    </p:spTree>
    <p:extLst>
      <p:ext uri="{BB962C8B-B14F-4D97-AF65-F5344CB8AC3E}">
        <p14:creationId xmlns:p14="http://schemas.microsoft.com/office/powerpoint/2010/main" val="228114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AEFA-EEA2-43CC-8D70-CD3107B8AC5F}"/>
              </a:ext>
            </a:extLst>
          </p:cNvPr>
          <p:cNvSpPr>
            <a:spLocks noGrp="1"/>
          </p:cNvSpPr>
          <p:nvPr>
            <p:ph type="title"/>
          </p:nvPr>
        </p:nvSpPr>
        <p:spPr/>
        <p:txBody>
          <a:bodyPr/>
          <a:lstStyle/>
          <a:p>
            <a:r>
              <a:rPr lang="en-IN" dirty="0"/>
              <a:t>Global methods for query reformulation</a:t>
            </a:r>
          </a:p>
        </p:txBody>
      </p:sp>
      <p:sp>
        <p:nvSpPr>
          <p:cNvPr id="3" name="Content Placeholder 2">
            <a:extLst>
              <a:ext uri="{FF2B5EF4-FFF2-40B4-BE49-F238E27FC236}">
                <a16:creationId xmlns:a16="http://schemas.microsoft.com/office/drawing/2014/main" id="{DC73BF11-E12C-4C2D-81A6-AE9EC7A79A57}"/>
              </a:ext>
            </a:extLst>
          </p:cNvPr>
          <p:cNvSpPr>
            <a:spLocks noGrp="1"/>
          </p:cNvSpPr>
          <p:nvPr>
            <p:ph idx="1"/>
          </p:nvPr>
        </p:nvSpPr>
        <p:spPr/>
        <p:txBody>
          <a:bodyPr>
            <a:normAutofit/>
          </a:bodyPr>
          <a:lstStyle/>
          <a:p>
            <a:r>
              <a:rPr lang="en-US" b="1" dirty="0"/>
              <a:t>Vocabulary tools for query reformulation</a:t>
            </a:r>
          </a:p>
          <a:p>
            <a:pPr lvl="1"/>
            <a:r>
              <a:rPr lang="en-US" dirty="0"/>
              <a:t>The IR system might also suggest search terms by means of a thesaurus or a controlled vocabulary.</a:t>
            </a:r>
          </a:p>
          <a:p>
            <a:pPr lvl="1"/>
            <a:r>
              <a:rPr lang="en-US" dirty="0"/>
              <a:t>A user can also be allowed to browse lists of the terms that are in the inverted index, and thus find good terms that appear in the collection</a:t>
            </a:r>
          </a:p>
          <a:p>
            <a:r>
              <a:rPr lang="en-IN" b="1" dirty="0"/>
              <a:t>Query expansion</a:t>
            </a:r>
          </a:p>
          <a:p>
            <a:pPr lvl="1"/>
            <a:r>
              <a:rPr lang="en-US" dirty="0"/>
              <a:t>The most common form of query expansion is global analysis, using some form of thesaurus. For each term </a:t>
            </a:r>
            <a:r>
              <a:rPr lang="en-US" i="1" dirty="0"/>
              <a:t>t </a:t>
            </a:r>
            <a:r>
              <a:rPr lang="en-US" dirty="0"/>
              <a:t>in a query, the query can be automatically expanded with synonyms and related words of </a:t>
            </a:r>
            <a:r>
              <a:rPr lang="en-US" i="1" dirty="0"/>
              <a:t>t </a:t>
            </a:r>
            <a:r>
              <a:rPr lang="en-US" dirty="0"/>
              <a:t>from the thesaurus. Use of a thesaurus can be combined with ideas of term weighting: for instance, one might weight added terms less than original query terms.</a:t>
            </a:r>
            <a:endParaRPr lang="en-IN" dirty="0"/>
          </a:p>
        </p:txBody>
      </p:sp>
      <p:sp>
        <p:nvSpPr>
          <p:cNvPr id="4" name="Date Placeholder 3">
            <a:extLst>
              <a:ext uri="{FF2B5EF4-FFF2-40B4-BE49-F238E27FC236}">
                <a16:creationId xmlns:a16="http://schemas.microsoft.com/office/drawing/2014/main" id="{455C01B2-6D7D-4D76-BA5B-B16D6AE3645D}"/>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9675D21C-0538-40D1-86FD-22C8BB2C62CC}"/>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C67F088C-2F34-4C3A-A684-DA07BD1B111F}"/>
              </a:ext>
            </a:extLst>
          </p:cNvPr>
          <p:cNvSpPr>
            <a:spLocks noGrp="1"/>
          </p:cNvSpPr>
          <p:nvPr>
            <p:ph type="sldNum" sz="quarter" idx="12"/>
          </p:nvPr>
        </p:nvSpPr>
        <p:spPr/>
        <p:txBody>
          <a:bodyPr/>
          <a:lstStyle/>
          <a:p>
            <a:fld id="{5B6EC87F-F17E-4AB1-ADEA-FF4DDEF7023B}" type="slidenum">
              <a:rPr lang="en-IN" smtClean="0"/>
              <a:pPr/>
              <a:t>20</a:t>
            </a:fld>
            <a:endParaRPr lang="en-IN"/>
          </a:p>
        </p:txBody>
      </p:sp>
    </p:spTree>
    <p:extLst>
      <p:ext uri="{BB962C8B-B14F-4D97-AF65-F5344CB8AC3E}">
        <p14:creationId xmlns:p14="http://schemas.microsoft.com/office/powerpoint/2010/main" val="1663366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882C-464D-4E01-90EC-1F9F355BC376}"/>
              </a:ext>
            </a:extLst>
          </p:cNvPr>
          <p:cNvSpPr>
            <a:spLocks noGrp="1"/>
          </p:cNvSpPr>
          <p:nvPr>
            <p:ph type="title"/>
          </p:nvPr>
        </p:nvSpPr>
        <p:spPr/>
        <p:txBody>
          <a:bodyPr/>
          <a:lstStyle/>
          <a:p>
            <a:r>
              <a:rPr lang="en-IN" dirty="0"/>
              <a:t>Query expansion continued</a:t>
            </a:r>
          </a:p>
        </p:txBody>
      </p:sp>
      <p:sp>
        <p:nvSpPr>
          <p:cNvPr id="3" name="Content Placeholder 2">
            <a:extLst>
              <a:ext uri="{FF2B5EF4-FFF2-40B4-BE49-F238E27FC236}">
                <a16:creationId xmlns:a16="http://schemas.microsoft.com/office/drawing/2014/main" id="{CB74FA99-E0F3-495E-97CD-A3BA0C8DA10A}"/>
              </a:ext>
            </a:extLst>
          </p:cNvPr>
          <p:cNvSpPr>
            <a:spLocks noGrp="1"/>
          </p:cNvSpPr>
          <p:nvPr>
            <p:ph idx="1"/>
          </p:nvPr>
        </p:nvSpPr>
        <p:spPr/>
        <p:txBody>
          <a:bodyPr>
            <a:normAutofit fontScale="85000" lnSpcReduction="10000"/>
          </a:bodyPr>
          <a:lstStyle/>
          <a:p>
            <a:r>
              <a:rPr lang="en-US" dirty="0"/>
              <a:t>Use of a controlled vocabulary is quite common for well resourced domains. A well-known example is the Unified Medical Language System (UMLS) used with </a:t>
            </a:r>
            <a:r>
              <a:rPr lang="en-US" dirty="0" err="1"/>
              <a:t>MedLine</a:t>
            </a:r>
            <a:r>
              <a:rPr lang="en-US" dirty="0"/>
              <a:t> for querying the biomedical research literature. </a:t>
            </a:r>
          </a:p>
          <a:p>
            <a:r>
              <a:rPr lang="en-IN" dirty="0"/>
              <a:t>User query: cancer</a:t>
            </a:r>
          </a:p>
          <a:p>
            <a:r>
              <a:rPr lang="en-US" dirty="0"/>
              <a:t>• PubMed query: (“neoplasms”[TIAB] NOT Medline[SB]) OR “neoplasms”[</a:t>
            </a:r>
            <a:r>
              <a:rPr lang="en-US" dirty="0" err="1"/>
              <a:t>MeSH</a:t>
            </a:r>
            <a:endParaRPr lang="en-US" dirty="0"/>
          </a:p>
          <a:p>
            <a:r>
              <a:rPr lang="en-US" dirty="0"/>
              <a:t>Terms] OR cancer[Text Word]</a:t>
            </a:r>
          </a:p>
          <a:p>
            <a:r>
              <a:rPr lang="en-IN" dirty="0"/>
              <a:t>• User query: skin itch</a:t>
            </a:r>
          </a:p>
          <a:p>
            <a:r>
              <a:rPr lang="en-US" dirty="0"/>
              <a:t>• PubMed query: (“skin”[</a:t>
            </a:r>
            <a:r>
              <a:rPr lang="en-US" dirty="0" err="1"/>
              <a:t>MeSH</a:t>
            </a:r>
            <a:r>
              <a:rPr lang="en-US" dirty="0"/>
              <a:t> Terms] OR (“integumentary system”[TIAB] NOT</a:t>
            </a:r>
          </a:p>
          <a:p>
            <a:r>
              <a:rPr lang="en-US" dirty="0"/>
              <a:t>Medline[SB]) OR “integumentary system”[</a:t>
            </a:r>
            <a:r>
              <a:rPr lang="en-US" dirty="0" err="1"/>
              <a:t>MeSH</a:t>
            </a:r>
            <a:r>
              <a:rPr lang="en-US" dirty="0"/>
              <a:t> Terms] OR skin[Text Word]) AND</a:t>
            </a:r>
          </a:p>
          <a:p>
            <a:r>
              <a:rPr lang="en-US" dirty="0"/>
              <a:t>((“pruritus”[TIAB] NOT Medline[SB]) OR “pruritus”[</a:t>
            </a:r>
            <a:r>
              <a:rPr lang="en-US" dirty="0" err="1"/>
              <a:t>MeSH</a:t>
            </a:r>
            <a:r>
              <a:rPr lang="en-US" dirty="0"/>
              <a:t> Terms] OR itch[Text</a:t>
            </a:r>
          </a:p>
          <a:p>
            <a:r>
              <a:rPr lang="en-IN" dirty="0"/>
              <a:t>Word])</a:t>
            </a:r>
          </a:p>
          <a:p>
            <a:endParaRPr lang="en-IN" dirty="0"/>
          </a:p>
        </p:txBody>
      </p:sp>
      <p:sp>
        <p:nvSpPr>
          <p:cNvPr id="4" name="Date Placeholder 3">
            <a:extLst>
              <a:ext uri="{FF2B5EF4-FFF2-40B4-BE49-F238E27FC236}">
                <a16:creationId xmlns:a16="http://schemas.microsoft.com/office/drawing/2014/main" id="{5419FFCD-A05D-49D4-88B8-547FE46370E4}"/>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1DEC8A43-FA17-4250-A079-F96F2E44BD03}"/>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00E3550C-0834-441D-B12A-3E0AD0CE3682}"/>
              </a:ext>
            </a:extLst>
          </p:cNvPr>
          <p:cNvSpPr>
            <a:spLocks noGrp="1"/>
          </p:cNvSpPr>
          <p:nvPr>
            <p:ph type="sldNum" sz="quarter" idx="12"/>
          </p:nvPr>
        </p:nvSpPr>
        <p:spPr/>
        <p:txBody>
          <a:bodyPr/>
          <a:lstStyle/>
          <a:p>
            <a:fld id="{5B6EC87F-F17E-4AB1-ADEA-FF4DDEF7023B}" type="slidenum">
              <a:rPr lang="en-IN" smtClean="0"/>
              <a:pPr/>
              <a:t>21</a:t>
            </a:fld>
            <a:endParaRPr lang="en-IN"/>
          </a:p>
        </p:txBody>
      </p:sp>
    </p:spTree>
    <p:extLst>
      <p:ext uri="{BB962C8B-B14F-4D97-AF65-F5344CB8AC3E}">
        <p14:creationId xmlns:p14="http://schemas.microsoft.com/office/powerpoint/2010/main" val="1843197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E307-C81B-40C2-BE7A-6920120433BB}"/>
              </a:ext>
            </a:extLst>
          </p:cNvPr>
          <p:cNvSpPr>
            <a:spLocks noGrp="1"/>
          </p:cNvSpPr>
          <p:nvPr>
            <p:ph type="title"/>
          </p:nvPr>
        </p:nvSpPr>
        <p:spPr/>
        <p:txBody>
          <a:bodyPr/>
          <a:lstStyle/>
          <a:p>
            <a:r>
              <a:rPr lang="en-IN" dirty="0"/>
              <a:t>Query expansion continued</a:t>
            </a:r>
          </a:p>
        </p:txBody>
      </p:sp>
      <p:sp>
        <p:nvSpPr>
          <p:cNvPr id="3" name="Content Placeholder 2">
            <a:extLst>
              <a:ext uri="{FF2B5EF4-FFF2-40B4-BE49-F238E27FC236}">
                <a16:creationId xmlns:a16="http://schemas.microsoft.com/office/drawing/2014/main" id="{55A0F047-F3E0-4CEF-A7B9-7DA8984778E6}"/>
              </a:ext>
            </a:extLst>
          </p:cNvPr>
          <p:cNvSpPr>
            <a:spLocks noGrp="1"/>
          </p:cNvSpPr>
          <p:nvPr>
            <p:ph idx="1"/>
          </p:nvPr>
        </p:nvSpPr>
        <p:spPr/>
        <p:txBody>
          <a:bodyPr>
            <a:normAutofit/>
          </a:bodyPr>
          <a:lstStyle/>
          <a:p>
            <a:r>
              <a:rPr lang="en-US" dirty="0"/>
              <a:t>A manual thesaurus. Here, human editors have built up sets of synonymous names for concepts, without designating a canonical term.</a:t>
            </a:r>
          </a:p>
          <a:p>
            <a:r>
              <a:rPr lang="en-US" dirty="0"/>
              <a:t>An automatically derived thesaurus. Here, word co-occurrence statistics over a collection of documents in a domain are used to automatically induce </a:t>
            </a:r>
            <a:r>
              <a:rPr lang="en-IN" dirty="0"/>
              <a:t>a thesaurus</a:t>
            </a:r>
          </a:p>
          <a:p>
            <a:r>
              <a:rPr lang="en-US" dirty="0"/>
              <a:t>An automatically derived thesaurus. Here, word co-occurrence statistics over a collection of documents in a domain are used to automatically induce </a:t>
            </a:r>
            <a:r>
              <a:rPr lang="en-IN" dirty="0"/>
              <a:t>a thesaurus</a:t>
            </a:r>
          </a:p>
        </p:txBody>
      </p:sp>
      <p:sp>
        <p:nvSpPr>
          <p:cNvPr id="4" name="Date Placeholder 3">
            <a:extLst>
              <a:ext uri="{FF2B5EF4-FFF2-40B4-BE49-F238E27FC236}">
                <a16:creationId xmlns:a16="http://schemas.microsoft.com/office/drawing/2014/main" id="{108CAD6D-F2DE-4E09-AB24-C3B89C336203}"/>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9F7325F8-F582-44AC-BEE8-C5FDFCCD38D1}"/>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EA49BAB9-4E55-42EB-AD56-357DBCED7E1E}"/>
              </a:ext>
            </a:extLst>
          </p:cNvPr>
          <p:cNvSpPr>
            <a:spLocks noGrp="1"/>
          </p:cNvSpPr>
          <p:nvPr>
            <p:ph type="sldNum" sz="quarter" idx="12"/>
          </p:nvPr>
        </p:nvSpPr>
        <p:spPr/>
        <p:txBody>
          <a:bodyPr/>
          <a:lstStyle/>
          <a:p>
            <a:fld id="{5B6EC87F-F17E-4AB1-ADEA-FF4DDEF7023B}" type="slidenum">
              <a:rPr lang="en-IN" smtClean="0"/>
              <a:pPr/>
              <a:t>22</a:t>
            </a:fld>
            <a:endParaRPr lang="en-IN"/>
          </a:p>
        </p:txBody>
      </p:sp>
    </p:spTree>
    <p:extLst>
      <p:ext uri="{BB962C8B-B14F-4D97-AF65-F5344CB8AC3E}">
        <p14:creationId xmlns:p14="http://schemas.microsoft.com/office/powerpoint/2010/main" val="1027741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765A-1386-4D8E-A4D7-063241A91B3D}"/>
              </a:ext>
            </a:extLst>
          </p:cNvPr>
          <p:cNvSpPr>
            <a:spLocks noGrp="1"/>
          </p:cNvSpPr>
          <p:nvPr>
            <p:ph type="title"/>
          </p:nvPr>
        </p:nvSpPr>
        <p:spPr/>
        <p:txBody>
          <a:bodyPr/>
          <a:lstStyle/>
          <a:p>
            <a:r>
              <a:rPr lang="en-IN" dirty="0"/>
              <a:t>Automatic thesaurus generation</a:t>
            </a:r>
          </a:p>
        </p:txBody>
      </p:sp>
      <p:sp>
        <p:nvSpPr>
          <p:cNvPr id="3" name="Content Placeholder 2">
            <a:extLst>
              <a:ext uri="{FF2B5EF4-FFF2-40B4-BE49-F238E27FC236}">
                <a16:creationId xmlns:a16="http://schemas.microsoft.com/office/drawing/2014/main" id="{53DB2DBE-5B52-47FD-912B-C030291FA1BD}"/>
              </a:ext>
            </a:extLst>
          </p:cNvPr>
          <p:cNvSpPr>
            <a:spLocks noGrp="1"/>
          </p:cNvSpPr>
          <p:nvPr>
            <p:ph idx="1"/>
          </p:nvPr>
        </p:nvSpPr>
        <p:spPr/>
        <p:txBody>
          <a:bodyPr>
            <a:normAutofit fontScale="92500" lnSpcReduction="20000"/>
          </a:bodyPr>
          <a:lstStyle/>
          <a:p>
            <a:r>
              <a:rPr lang="en-US" dirty="0"/>
              <a:t>One is simply to exploit word cooccurrence. We say that words co-occurring in a document or paragraph are likely to be in some sense similar or related in meaning, and simply count text statistics to find the most similar words. </a:t>
            </a:r>
          </a:p>
          <a:p>
            <a:endParaRPr lang="en-US" dirty="0"/>
          </a:p>
          <a:p>
            <a:r>
              <a:rPr lang="en-US" dirty="0"/>
              <a:t>The other approach is to use a shallow grammatical analysis of the text and to exploit grammatical relations or grammatical dependencies. For example, we say that entities that are grown, cooked, eaten, and digested, are more likely to be food items. </a:t>
            </a:r>
          </a:p>
          <a:p>
            <a:endParaRPr lang="en-US" dirty="0"/>
          </a:p>
          <a:p>
            <a:r>
              <a:rPr lang="en-US" dirty="0"/>
              <a:t>Simply using word cooccurrence is more robust (it cannot be misled by parser errors), but using grammatical relations is more accurate.</a:t>
            </a:r>
            <a:endParaRPr lang="en-IN" dirty="0"/>
          </a:p>
        </p:txBody>
      </p:sp>
      <p:sp>
        <p:nvSpPr>
          <p:cNvPr id="4" name="Date Placeholder 3">
            <a:extLst>
              <a:ext uri="{FF2B5EF4-FFF2-40B4-BE49-F238E27FC236}">
                <a16:creationId xmlns:a16="http://schemas.microsoft.com/office/drawing/2014/main" id="{F19E091B-F52E-4BFD-9C9E-657505790FE7}"/>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DF9335AC-C6C1-4837-AD44-F5602FC05B17}"/>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3E947331-9EB1-4B73-8431-CFE794569507}"/>
              </a:ext>
            </a:extLst>
          </p:cNvPr>
          <p:cNvSpPr>
            <a:spLocks noGrp="1"/>
          </p:cNvSpPr>
          <p:nvPr>
            <p:ph type="sldNum" sz="quarter" idx="12"/>
          </p:nvPr>
        </p:nvSpPr>
        <p:spPr/>
        <p:txBody>
          <a:bodyPr/>
          <a:lstStyle/>
          <a:p>
            <a:fld id="{5B6EC87F-F17E-4AB1-ADEA-FF4DDEF7023B}" type="slidenum">
              <a:rPr lang="en-IN" smtClean="0"/>
              <a:pPr/>
              <a:t>23</a:t>
            </a:fld>
            <a:endParaRPr lang="en-IN"/>
          </a:p>
        </p:txBody>
      </p:sp>
    </p:spTree>
    <p:extLst>
      <p:ext uri="{BB962C8B-B14F-4D97-AF65-F5344CB8AC3E}">
        <p14:creationId xmlns:p14="http://schemas.microsoft.com/office/powerpoint/2010/main" val="3619815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E697-31F8-4E78-8D62-F5F8B18B2E1C}"/>
              </a:ext>
            </a:extLst>
          </p:cNvPr>
          <p:cNvSpPr>
            <a:spLocks noGrp="1"/>
          </p:cNvSpPr>
          <p:nvPr>
            <p:ph type="title"/>
          </p:nvPr>
        </p:nvSpPr>
        <p:spPr/>
        <p:txBody>
          <a:bodyPr>
            <a:normAutofit/>
          </a:bodyPr>
          <a:lstStyle/>
          <a:p>
            <a:r>
              <a:rPr lang="en-IN" dirty="0"/>
              <a:t>Points to ponder!</a:t>
            </a:r>
          </a:p>
        </p:txBody>
      </p:sp>
      <p:sp>
        <p:nvSpPr>
          <p:cNvPr id="3" name="Content Placeholder 2">
            <a:extLst>
              <a:ext uri="{FF2B5EF4-FFF2-40B4-BE49-F238E27FC236}">
                <a16:creationId xmlns:a16="http://schemas.microsoft.com/office/drawing/2014/main" id="{93B5E4E9-D999-46BD-93B7-215C0C7987D2}"/>
              </a:ext>
            </a:extLst>
          </p:cNvPr>
          <p:cNvSpPr>
            <a:spLocks noGrp="1"/>
          </p:cNvSpPr>
          <p:nvPr>
            <p:ph idx="1"/>
          </p:nvPr>
        </p:nvSpPr>
        <p:spPr/>
        <p:txBody>
          <a:bodyPr>
            <a:normAutofit fontScale="77500" lnSpcReduction="20000"/>
          </a:bodyPr>
          <a:lstStyle/>
          <a:p>
            <a:r>
              <a:rPr lang="en-IN" dirty="0"/>
              <a:t>In </a:t>
            </a:r>
            <a:r>
              <a:rPr lang="en-IN" dirty="0" err="1"/>
              <a:t>Rocchio’s</a:t>
            </a:r>
            <a:r>
              <a:rPr lang="en-IN" dirty="0"/>
              <a:t> algorithm, what weight setting for α/β/γ does a “Find pages like this one” search correspond to?</a:t>
            </a:r>
          </a:p>
          <a:p>
            <a:endParaRPr lang="en-IN" dirty="0"/>
          </a:p>
          <a:p>
            <a:r>
              <a:rPr lang="en-IN" dirty="0"/>
              <a:t>Give three reasons why relevance feedback has been little used in web search.</a:t>
            </a:r>
          </a:p>
          <a:p>
            <a:endParaRPr lang="en-IN" dirty="0"/>
          </a:p>
          <a:p>
            <a:r>
              <a:rPr lang="en-IN" dirty="0"/>
              <a:t>Under what conditions would the modiﬁed query </a:t>
            </a:r>
            <a:r>
              <a:rPr lang="en-IN" dirty="0" err="1"/>
              <a:t>qm</a:t>
            </a:r>
            <a:r>
              <a:rPr lang="en-IN" dirty="0"/>
              <a:t> in Equation 9.3 be the same as the original query q0? In all other cases, is </a:t>
            </a:r>
            <a:r>
              <a:rPr lang="en-IN" dirty="0" err="1"/>
              <a:t>qm</a:t>
            </a:r>
            <a:r>
              <a:rPr lang="en-IN" dirty="0"/>
              <a:t> closer than q0 to the centroid of the relevant documents?</a:t>
            </a:r>
          </a:p>
          <a:p>
            <a:endParaRPr lang="en-IN" dirty="0"/>
          </a:p>
          <a:p>
            <a:r>
              <a:rPr lang="en-IN" dirty="0"/>
              <a:t>Why is positive feedback likely to be more useful than negative feedback to an IR system? Why might only using one non relevant document be more effective than using several?</a:t>
            </a:r>
          </a:p>
          <a:p>
            <a:br>
              <a:rPr lang="en-IN" dirty="0"/>
            </a:br>
            <a:endParaRPr lang="en-IN" dirty="0"/>
          </a:p>
        </p:txBody>
      </p:sp>
      <p:sp>
        <p:nvSpPr>
          <p:cNvPr id="4" name="Date Placeholder 3">
            <a:extLst>
              <a:ext uri="{FF2B5EF4-FFF2-40B4-BE49-F238E27FC236}">
                <a16:creationId xmlns:a16="http://schemas.microsoft.com/office/drawing/2014/main" id="{ABDD7E74-7BB8-42FC-A216-C2A0A35F0921}"/>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A65E0C7C-E32F-419C-90D5-60ACC847D505}"/>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482125E8-B9EF-481B-AA38-B0FE4F2D93DD}"/>
              </a:ext>
            </a:extLst>
          </p:cNvPr>
          <p:cNvSpPr>
            <a:spLocks noGrp="1"/>
          </p:cNvSpPr>
          <p:nvPr>
            <p:ph type="sldNum" sz="quarter" idx="12"/>
          </p:nvPr>
        </p:nvSpPr>
        <p:spPr/>
        <p:txBody>
          <a:bodyPr/>
          <a:lstStyle/>
          <a:p>
            <a:fld id="{5B6EC87F-F17E-4AB1-ADEA-FF4DDEF7023B}" type="slidenum">
              <a:rPr lang="en-IN" smtClean="0"/>
              <a:pPr/>
              <a:t>24</a:t>
            </a:fld>
            <a:endParaRPr lang="en-IN"/>
          </a:p>
        </p:txBody>
      </p:sp>
    </p:spTree>
    <p:extLst>
      <p:ext uri="{BB962C8B-B14F-4D97-AF65-F5344CB8AC3E}">
        <p14:creationId xmlns:p14="http://schemas.microsoft.com/office/powerpoint/2010/main" val="2570666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6D4E-EB37-4925-92AA-B57A35BA6646}"/>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DD3FCC3D-B29E-4454-9211-F85EFA9CDFCC}"/>
              </a:ext>
            </a:extLst>
          </p:cNvPr>
          <p:cNvSpPr>
            <a:spLocks noGrp="1"/>
          </p:cNvSpPr>
          <p:nvPr>
            <p:ph idx="1"/>
          </p:nvPr>
        </p:nvSpPr>
        <p:spPr/>
        <p:txBody>
          <a:bodyPr>
            <a:normAutofit/>
          </a:bodyPr>
          <a:lstStyle/>
          <a:p>
            <a:r>
              <a:rPr lang="en-IN" dirty="0"/>
              <a:t>Suppose that a user’s initial query is cheap CDs cheap DVDs extremely cheap CDs. The user examines two documents, d1 and d2. She judges d1, with the content CDs cheap software cheap CDs relevant and d2 with content cheap thrills DVDs non relevant. Assume that we are using direct term frequency (with no scaling and no document frequency). There is no need to length-normalize vectors. Using </a:t>
            </a:r>
            <a:r>
              <a:rPr lang="en-IN" dirty="0" err="1"/>
              <a:t>Rocchio</a:t>
            </a:r>
            <a:r>
              <a:rPr lang="en-IN" dirty="0"/>
              <a:t> relevance feedback as in Equation (9.3) what would the revised query vector be after relevance feedback? Assume α = 1,β = 0.75,γ = 0.25.</a:t>
            </a:r>
          </a:p>
        </p:txBody>
      </p:sp>
      <p:sp>
        <p:nvSpPr>
          <p:cNvPr id="4" name="Date Placeholder 3">
            <a:extLst>
              <a:ext uri="{FF2B5EF4-FFF2-40B4-BE49-F238E27FC236}">
                <a16:creationId xmlns:a16="http://schemas.microsoft.com/office/drawing/2014/main" id="{084B9843-163C-4DCF-AFE9-38DF796527A3}"/>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4D806B0A-E2A0-4CCA-9419-1E825FD6D6B8}"/>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F8D1D953-402F-411C-84C9-EF3A4261E126}"/>
              </a:ext>
            </a:extLst>
          </p:cNvPr>
          <p:cNvSpPr>
            <a:spLocks noGrp="1"/>
          </p:cNvSpPr>
          <p:nvPr>
            <p:ph type="sldNum" sz="quarter" idx="12"/>
          </p:nvPr>
        </p:nvSpPr>
        <p:spPr/>
        <p:txBody>
          <a:bodyPr/>
          <a:lstStyle/>
          <a:p>
            <a:fld id="{5B6EC87F-F17E-4AB1-ADEA-FF4DDEF7023B}" type="slidenum">
              <a:rPr lang="en-IN" smtClean="0"/>
              <a:pPr/>
              <a:t>25</a:t>
            </a:fld>
            <a:endParaRPr lang="en-IN"/>
          </a:p>
        </p:txBody>
      </p:sp>
    </p:spTree>
    <p:extLst>
      <p:ext uri="{BB962C8B-B14F-4D97-AF65-F5344CB8AC3E}">
        <p14:creationId xmlns:p14="http://schemas.microsoft.com/office/powerpoint/2010/main" val="2435926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F4AB-6ABA-432A-B88E-3F844C3BF904}"/>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D6E45B82-E98F-4AE2-8DED-4CC25E7EBDE1}"/>
              </a:ext>
            </a:extLst>
          </p:cNvPr>
          <p:cNvSpPr>
            <a:spLocks noGrp="1"/>
          </p:cNvSpPr>
          <p:nvPr>
            <p:ph idx="1"/>
          </p:nvPr>
        </p:nvSpPr>
        <p:spPr/>
        <p:txBody>
          <a:bodyPr>
            <a:normAutofit fontScale="77500" lnSpcReduction="20000"/>
          </a:bodyPr>
          <a:lstStyle/>
          <a:p>
            <a:r>
              <a:rPr lang="en-IN" dirty="0"/>
              <a:t>Omar has implemented a relevance feedback web search system, where he is going to do relevance feedback based only on words in the title text returned for a page(for efﬁciency). The user is going to rank 3 results. The ﬁrst user, Jinxing, queries for:</a:t>
            </a:r>
          </a:p>
          <a:p>
            <a:r>
              <a:rPr lang="en-IN" dirty="0"/>
              <a:t>banana slug</a:t>
            </a:r>
          </a:p>
          <a:p>
            <a:r>
              <a:rPr lang="en-IN" dirty="0"/>
              <a:t>and the top three titles returned are: </a:t>
            </a:r>
          </a:p>
          <a:p>
            <a:r>
              <a:rPr lang="en-IN" dirty="0"/>
              <a:t>banana slug </a:t>
            </a:r>
            <a:r>
              <a:rPr lang="en-IN" dirty="0" err="1"/>
              <a:t>Ariolimax</a:t>
            </a:r>
            <a:r>
              <a:rPr lang="en-IN" dirty="0"/>
              <a:t> </a:t>
            </a:r>
            <a:r>
              <a:rPr lang="en-IN" dirty="0" err="1"/>
              <a:t>columbianus</a:t>
            </a:r>
            <a:r>
              <a:rPr lang="en-IN" dirty="0"/>
              <a:t> </a:t>
            </a:r>
          </a:p>
          <a:p>
            <a:r>
              <a:rPr lang="en-IN" dirty="0"/>
              <a:t>Santa Cruz mountains banana slug </a:t>
            </a:r>
          </a:p>
          <a:p>
            <a:r>
              <a:rPr lang="en-IN" dirty="0"/>
              <a:t>Santa Cruz Campus Mascot</a:t>
            </a:r>
          </a:p>
          <a:p>
            <a:r>
              <a:rPr lang="en-IN" dirty="0"/>
              <a:t>Jinxing judges the ﬁrst two documents relevant, and the third non relevant. Assume that Omar’s search engine uses term frequency but no length normalization nor IDF. Assume that he is using the </a:t>
            </a:r>
            <a:r>
              <a:rPr lang="en-IN" dirty="0" err="1"/>
              <a:t>Rocchio</a:t>
            </a:r>
            <a:r>
              <a:rPr lang="en-IN" dirty="0"/>
              <a:t> relevance feedback mechanism, with α = β = γ = 1. Show the ﬁnal revised query that would be run. (Please list the vector elements in alphabetical order.)</a:t>
            </a:r>
          </a:p>
          <a:p>
            <a:endParaRPr lang="en-IN" dirty="0"/>
          </a:p>
        </p:txBody>
      </p:sp>
      <p:sp>
        <p:nvSpPr>
          <p:cNvPr id="4" name="Date Placeholder 3">
            <a:extLst>
              <a:ext uri="{FF2B5EF4-FFF2-40B4-BE49-F238E27FC236}">
                <a16:creationId xmlns:a16="http://schemas.microsoft.com/office/drawing/2014/main" id="{941CE152-1A49-49A5-9CB0-FA7D7835F460}"/>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7D7C2C82-EFDC-4812-9628-B033A498826C}"/>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A7A45C1A-3174-4A13-8439-50CB78C7E422}"/>
              </a:ext>
            </a:extLst>
          </p:cNvPr>
          <p:cNvSpPr>
            <a:spLocks noGrp="1"/>
          </p:cNvSpPr>
          <p:nvPr>
            <p:ph type="sldNum" sz="quarter" idx="12"/>
          </p:nvPr>
        </p:nvSpPr>
        <p:spPr/>
        <p:txBody>
          <a:bodyPr/>
          <a:lstStyle/>
          <a:p>
            <a:fld id="{5B6EC87F-F17E-4AB1-ADEA-FF4DDEF7023B}" type="slidenum">
              <a:rPr lang="en-IN" smtClean="0"/>
              <a:pPr/>
              <a:t>26</a:t>
            </a:fld>
            <a:endParaRPr lang="en-IN"/>
          </a:p>
        </p:txBody>
      </p:sp>
    </p:spTree>
    <p:extLst>
      <p:ext uri="{BB962C8B-B14F-4D97-AF65-F5344CB8AC3E}">
        <p14:creationId xmlns:p14="http://schemas.microsoft.com/office/powerpoint/2010/main" val="619303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FCD3-7DAC-4411-B81C-F79669A6B8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6F5710-AF19-4088-8316-6A4BB2528824}"/>
              </a:ext>
            </a:extLst>
          </p:cNvPr>
          <p:cNvSpPr>
            <a:spLocks noGrp="1"/>
          </p:cNvSpPr>
          <p:nvPr>
            <p:ph idx="1"/>
          </p:nvPr>
        </p:nvSpPr>
        <p:spPr/>
        <p:txBody>
          <a:bodyPr>
            <a:normAutofit/>
          </a:bodyPr>
          <a:lstStyle/>
          <a:p>
            <a:pPr marL="0" indent="0">
              <a:buNone/>
            </a:pPr>
            <a:endParaRPr lang="en-IN" sz="4800" dirty="0"/>
          </a:p>
          <a:p>
            <a:pPr marL="0" indent="0">
              <a:buNone/>
            </a:pPr>
            <a:r>
              <a:rPr lang="en-IN" sz="4800"/>
              <a:t>			Thank </a:t>
            </a:r>
            <a:r>
              <a:rPr lang="en-IN" sz="4800" dirty="0"/>
              <a:t>you !</a:t>
            </a:r>
          </a:p>
        </p:txBody>
      </p:sp>
    </p:spTree>
    <p:extLst>
      <p:ext uri="{BB962C8B-B14F-4D97-AF65-F5344CB8AC3E}">
        <p14:creationId xmlns:p14="http://schemas.microsoft.com/office/powerpoint/2010/main" val="412816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B0A8-C7C1-4954-9E30-707BE4E4131E}"/>
              </a:ext>
            </a:extLst>
          </p:cNvPr>
          <p:cNvSpPr>
            <a:spLocks noGrp="1"/>
          </p:cNvSpPr>
          <p:nvPr>
            <p:ph type="title"/>
          </p:nvPr>
        </p:nvSpPr>
        <p:spPr/>
        <p:txBody>
          <a:bodyPr/>
          <a:lstStyle/>
          <a:p>
            <a:r>
              <a:rPr lang="en-IN" dirty="0"/>
              <a:t>Relevance feedback process</a:t>
            </a:r>
          </a:p>
        </p:txBody>
      </p:sp>
      <p:sp>
        <p:nvSpPr>
          <p:cNvPr id="3" name="Content Placeholder 2">
            <a:extLst>
              <a:ext uri="{FF2B5EF4-FFF2-40B4-BE49-F238E27FC236}">
                <a16:creationId xmlns:a16="http://schemas.microsoft.com/office/drawing/2014/main" id="{FFAE3EE5-C1DD-4510-9BD9-87C4173CCE4B}"/>
              </a:ext>
            </a:extLst>
          </p:cNvPr>
          <p:cNvSpPr>
            <a:spLocks noGrp="1"/>
          </p:cNvSpPr>
          <p:nvPr>
            <p:ph idx="1"/>
          </p:nvPr>
        </p:nvSpPr>
        <p:spPr/>
        <p:txBody>
          <a:bodyPr/>
          <a:lstStyle/>
          <a:p>
            <a:pPr marL="0" indent="0">
              <a:buNone/>
            </a:pPr>
            <a:r>
              <a:rPr lang="en-US" dirty="0"/>
              <a:t>• The user issues a (short, simple) query.</a:t>
            </a:r>
          </a:p>
          <a:p>
            <a:pPr marL="0" indent="0">
              <a:buNone/>
            </a:pPr>
            <a:r>
              <a:rPr lang="en-US" dirty="0"/>
              <a:t>• The system returns an initial set of retrieval results.</a:t>
            </a:r>
          </a:p>
          <a:p>
            <a:pPr marL="0" indent="0">
              <a:buNone/>
            </a:pPr>
            <a:r>
              <a:rPr lang="en-US" dirty="0"/>
              <a:t>• The user marks some returned documents as relevant or nonrelevant.</a:t>
            </a:r>
          </a:p>
          <a:p>
            <a:pPr marL="0" indent="0">
              <a:buNone/>
            </a:pPr>
            <a:r>
              <a:rPr lang="en-US" dirty="0"/>
              <a:t>• The system computes a better representation of the information need based </a:t>
            </a:r>
            <a:r>
              <a:rPr lang="en-IN" dirty="0"/>
              <a:t>on the user feedback.</a:t>
            </a:r>
          </a:p>
          <a:p>
            <a:pPr marL="0" indent="0">
              <a:buNone/>
            </a:pPr>
            <a:r>
              <a:rPr lang="en-US" dirty="0"/>
              <a:t>• The system displays a revised set of retrieval results.</a:t>
            </a:r>
          </a:p>
          <a:p>
            <a:pPr marL="0" indent="0">
              <a:buNone/>
            </a:pPr>
            <a:endParaRPr lang="en-US" dirty="0"/>
          </a:p>
          <a:p>
            <a:pPr marL="0" indent="0">
              <a:buNone/>
            </a:pPr>
            <a:r>
              <a:rPr lang="en-US" dirty="0"/>
              <a:t>Relevance feedback can go through one or more iterations of this sort. </a:t>
            </a:r>
          </a:p>
          <a:p>
            <a:pPr marL="0" indent="0">
              <a:buNone/>
            </a:pPr>
            <a:endParaRPr lang="en-IN" dirty="0"/>
          </a:p>
        </p:txBody>
      </p:sp>
      <p:sp>
        <p:nvSpPr>
          <p:cNvPr id="4" name="Date Placeholder 3">
            <a:extLst>
              <a:ext uri="{FF2B5EF4-FFF2-40B4-BE49-F238E27FC236}">
                <a16:creationId xmlns:a16="http://schemas.microsoft.com/office/drawing/2014/main" id="{E6B44351-89BA-4F95-B086-183C191CDB62}"/>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CC024A6E-6FE5-4962-B9B5-BD9340D18AAA}"/>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ABF68980-47E9-4C0C-86A6-0787F5006B66}"/>
              </a:ext>
            </a:extLst>
          </p:cNvPr>
          <p:cNvSpPr>
            <a:spLocks noGrp="1"/>
          </p:cNvSpPr>
          <p:nvPr>
            <p:ph type="sldNum" sz="quarter" idx="12"/>
          </p:nvPr>
        </p:nvSpPr>
        <p:spPr/>
        <p:txBody>
          <a:bodyPr/>
          <a:lstStyle/>
          <a:p>
            <a:fld id="{5B6EC87F-F17E-4AB1-ADEA-FF4DDEF7023B}" type="slidenum">
              <a:rPr lang="en-IN" smtClean="0"/>
              <a:pPr/>
              <a:t>3</a:t>
            </a:fld>
            <a:endParaRPr lang="en-IN"/>
          </a:p>
        </p:txBody>
      </p:sp>
    </p:spTree>
    <p:extLst>
      <p:ext uri="{BB962C8B-B14F-4D97-AF65-F5344CB8AC3E}">
        <p14:creationId xmlns:p14="http://schemas.microsoft.com/office/powerpoint/2010/main" val="24673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B0176-B967-42A9-AEDB-24C32CB5306C}"/>
              </a:ext>
            </a:extLst>
          </p:cNvPr>
          <p:cNvSpPr>
            <a:spLocks noGrp="1"/>
          </p:cNvSpPr>
          <p:nvPr>
            <p:ph type="title"/>
          </p:nvPr>
        </p:nvSpPr>
        <p:spPr/>
        <p:txBody>
          <a:bodyPr/>
          <a:lstStyle/>
          <a:p>
            <a:r>
              <a:rPr lang="en-IN" dirty="0"/>
              <a:t>The idea behind relevance feedback</a:t>
            </a:r>
          </a:p>
        </p:txBody>
      </p:sp>
      <p:sp>
        <p:nvSpPr>
          <p:cNvPr id="3" name="Content Placeholder 2">
            <a:extLst>
              <a:ext uri="{FF2B5EF4-FFF2-40B4-BE49-F238E27FC236}">
                <a16:creationId xmlns:a16="http://schemas.microsoft.com/office/drawing/2014/main" id="{9ADE1DA0-997E-4588-9D77-C94297A76F59}"/>
              </a:ext>
            </a:extLst>
          </p:cNvPr>
          <p:cNvSpPr>
            <a:spLocks noGrp="1"/>
          </p:cNvSpPr>
          <p:nvPr>
            <p:ph idx="1"/>
          </p:nvPr>
        </p:nvSpPr>
        <p:spPr/>
        <p:txBody>
          <a:bodyPr>
            <a:normAutofit/>
          </a:bodyPr>
          <a:lstStyle/>
          <a:p>
            <a:r>
              <a:rPr lang="en-US" dirty="0"/>
              <a:t>The process exploits the idea that it may be difficult to formulate a good query when you don’t know the collection well, but it is easy to judge particular documents, and so it makes sense to engage in iterative query refinement of this sort. </a:t>
            </a:r>
          </a:p>
          <a:p>
            <a:r>
              <a:rPr lang="en-US" dirty="0"/>
              <a:t>In such a scenario, relevance feedback can also be effective in tracking a user’s evolving information need: </a:t>
            </a:r>
          </a:p>
          <a:p>
            <a:pPr lvl="1"/>
            <a:r>
              <a:rPr lang="en-US" dirty="0"/>
              <a:t>seeing some documents may lead users to refine their understanding of the information they are seeking.</a:t>
            </a:r>
          </a:p>
          <a:p>
            <a:pPr lvl="1"/>
            <a:r>
              <a:rPr lang="en-US" dirty="0"/>
              <a:t>E.g. Image retrieval</a:t>
            </a:r>
            <a:endParaRPr lang="en-IN" dirty="0"/>
          </a:p>
        </p:txBody>
      </p:sp>
      <p:sp>
        <p:nvSpPr>
          <p:cNvPr id="4" name="Date Placeholder 3">
            <a:extLst>
              <a:ext uri="{FF2B5EF4-FFF2-40B4-BE49-F238E27FC236}">
                <a16:creationId xmlns:a16="http://schemas.microsoft.com/office/drawing/2014/main" id="{891BE685-39DA-4F06-BF3A-409C4DDD93C8}"/>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FD9F0B5E-AA5A-427A-B333-A9FA7A1724E0}"/>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9651846C-1484-4913-BF39-F8330177DF46}"/>
              </a:ext>
            </a:extLst>
          </p:cNvPr>
          <p:cNvSpPr>
            <a:spLocks noGrp="1"/>
          </p:cNvSpPr>
          <p:nvPr>
            <p:ph type="sldNum" sz="quarter" idx="12"/>
          </p:nvPr>
        </p:nvSpPr>
        <p:spPr/>
        <p:txBody>
          <a:bodyPr/>
          <a:lstStyle/>
          <a:p>
            <a:fld id="{5B6EC87F-F17E-4AB1-ADEA-FF4DDEF7023B}" type="slidenum">
              <a:rPr lang="en-IN" smtClean="0"/>
              <a:pPr/>
              <a:t>4</a:t>
            </a:fld>
            <a:endParaRPr lang="en-IN"/>
          </a:p>
        </p:txBody>
      </p:sp>
    </p:spTree>
    <p:extLst>
      <p:ext uri="{BB962C8B-B14F-4D97-AF65-F5344CB8AC3E}">
        <p14:creationId xmlns:p14="http://schemas.microsoft.com/office/powerpoint/2010/main" val="68445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B209E-7A9B-40AF-A82D-2B0158403D03}"/>
              </a:ext>
            </a:extLst>
          </p:cNvPr>
          <p:cNvSpPr>
            <a:spLocks noGrp="1"/>
          </p:cNvSpPr>
          <p:nvPr>
            <p:ph idx="1"/>
          </p:nvPr>
        </p:nvSpPr>
        <p:spPr>
          <a:xfrm>
            <a:off x="838200" y="136525"/>
            <a:ext cx="10515600" cy="6040438"/>
          </a:xfrm>
        </p:spPr>
        <p:txBody>
          <a:bodyPr/>
          <a:lstStyle/>
          <a:p>
            <a:r>
              <a:rPr lang="en-IN" dirty="0" err="1"/>
              <a:t>Rocchio</a:t>
            </a:r>
            <a:r>
              <a:rPr lang="en-IN" dirty="0"/>
              <a:t> Algorithm</a:t>
            </a:r>
          </a:p>
          <a:p>
            <a:pPr marL="457200" lvl="1" indent="0">
              <a:buNone/>
            </a:pPr>
            <a:r>
              <a:rPr lang="en-IN" dirty="0"/>
              <a:t>Move the centroid towards set </a:t>
            </a:r>
          </a:p>
          <a:p>
            <a:pPr marL="457200" lvl="1" indent="0">
              <a:buNone/>
            </a:pPr>
            <a:r>
              <a:rPr lang="en-IN" dirty="0"/>
              <a:t>of relevant documents and</a:t>
            </a:r>
          </a:p>
          <a:p>
            <a:pPr marL="457200" lvl="1" indent="0">
              <a:buNone/>
            </a:pPr>
            <a:r>
              <a:rPr lang="en-IN" dirty="0"/>
              <a:t>away from non relevant </a:t>
            </a:r>
          </a:p>
          <a:p>
            <a:pPr marL="457200" lvl="1" indent="0">
              <a:buNone/>
            </a:pPr>
            <a:r>
              <a:rPr lang="en-IN" dirty="0"/>
              <a:t>documents</a:t>
            </a:r>
          </a:p>
          <a:p>
            <a:endParaRPr lang="en-IN" dirty="0"/>
          </a:p>
        </p:txBody>
      </p:sp>
      <p:sp>
        <p:nvSpPr>
          <p:cNvPr id="4" name="Date Placeholder 3">
            <a:extLst>
              <a:ext uri="{FF2B5EF4-FFF2-40B4-BE49-F238E27FC236}">
                <a16:creationId xmlns:a16="http://schemas.microsoft.com/office/drawing/2014/main" id="{144FC99C-7299-4C2D-9680-2324180F8653}"/>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8611ECE1-7BDA-475A-AFC2-F14A802472F8}"/>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3C0F09E9-2804-4053-A397-32E7AD53BF4F}"/>
              </a:ext>
            </a:extLst>
          </p:cNvPr>
          <p:cNvSpPr>
            <a:spLocks noGrp="1"/>
          </p:cNvSpPr>
          <p:nvPr>
            <p:ph type="sldNum" sz="quarter" idx="12"/>
          </p:nvPr>
        </p:nvSpPr>
        <p:spPr/>
        <p:txBody>
          <a:bodyPr/>
          <a:lstStyle/>
          <a:p>
            <a:fld id="{5B6EC87F-F17E-4AB1-ADEA-FF4DDEF7023B}" type="slidenum">
              <a:rPr lang="en-IN" smtClean="0"/>
              <a:pPr/>
              <a:t>5</a:t>
            </a:fld>
            <a:endParaRPr lang="en-IN"/>
          </a:p>
        </p:txBody>
      </p:sp>
      <p:pic>
        <p:nvPicPr>
          <p:cNvPr id="7" name="Content Placeholder 5">
            <a:extLst>
              <a:ext uri="{FF2B5EF4-FFF2-40B4-BE49-F238E27FC236}">
                <a16:creationId xmlns:a16="http://schemas.microsoft.com/office/drawing/2014/main" id="{D8F8BB80-E156-4721-ACAE-626614648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3056" y="487315"/>
            <a:ext cx="6628944" cy="5652689"/>
          </a:xfrm>
          <a:prstGeom prst="rect">
            <a:avLst/>
          </a:prstGeom>
        </p:spPr>
      </p:pic>
      <p:pic>
        <p:nvPicPr>
          <p:cNvPr id="8" name="Picture 4" descr="\begin{displaymath}&#10;\vec{q}_{opt} = \argmax_{\vec{q}} [\mbox{sim}(\vec{q}, C_r) - \mbox{sim}(\vec{q}, C_{nr})],&#10;\end{displaymath}">
            <a:extLst>
              <a:ext uri="{FF2B5EF4-FFF2-40B4-BE49-F238E27FC236}">
                <a16:creationId xmlns:a16="http://schemas.microsoft.com/office/drawing/2014/main" id="{2AC7D350-360E-40CA-B0F4-3D32E28ED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21" y="2817564"/>
            <a:ext cx="5276119" cy="8158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begin{displaymath}&#10;\vec{q}_{opt} = \frac{1}{\vert C_r\vert}\sum_{\vec{d}_j \in ...&#10;...rac{1}{\vert C_{nr}\vert}\sum_{\vec{d}_j \in C_{nr}} \vec{d}_j&#10;\end{displaymath}">
            <a:extLst>
              <a:ext uri="{FF2B5EF4-FFF2-40B4-BE49-F238E27FC236}">
                <a16:creationId xmlns:a16="http://schemas.microsoft.com/office/drawing/2014/main" id="{C5394D4D-BFC2-46AD-95BF-353A4A761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821" y="4670558"/>
            <a:ext cx="4787108" cy="1116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59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8FF1-4185-4222-8CFB-E0096E3BE472}"/>
              </a:ext>
            </a:extLst>
          </p:cNvPr>
          <p:cNvSpPr>
            <a:spLocks noGrp="1"/>
          </p:cNvSpPr>
          <p:nvPr>
            <p:ph type="title"/>
          </p:nvPr>
        </p:nvSpPr>
        <p:spPr/>
        <p:txBody>
          <a:bodyPr/>
          <a:lstStyle/>
          <a:p>
            <a:r>
              <a:rPr lang="en-IN" dirty="0"/>
              <a:t>Revised query is more close to the optimal query!</a:t>
            </a:r>
          </a:p>
        </p:txBody>
      </p:sp>
      <p:pic>
        <p:nvPicPr>
          <p:cNvPr id="7" name="Content Placeholder 6">
            <a:extLst>
              <a:ext uri="{FF2B5EF4-FFF2-40B4-BE49-F238E27FC236}">
                <a16:creationId xmlns:a16="http://schemas.microsoft.com/office/drawing/2014/main" id="{3DCB4A0B-7F68-4108-80C4-6E278EE2297B}"/>
              </a:ext>
            </a:extLst>
          </p:cNvPr>
          <p:cNvPicPr>
            <a:picLocks noGrp="1" noChangeAspect="1"/>
          </p:cNvPicPr>
          <p:nvPr>
            <p:ph idx="1"/>
          </p:nvPr>
        </p:nvPicPr>
        <p:blipFill>
          <a:blip r:embed="rId2"/>
          <a:stretch>
            <a:fillRect/>
          </a:stretch>
        </p:blipFill>
        <p:spPr>
          <a:xfrm>
            <a:off x="2460184" y="1817849"/>
            <a:ext cx="7379198" cy="4431487"/>
          </a:xfrm>
          <a:prstGeom prst="rect">
            <a:avLst/>
          </a:prstGeom>
        </p:spPr>
      </p:pic>
      <p:sp>
        <p:nvSpPr>
          <p:cNvPr id="4" name="Date Placeholder 3">
            <a:extLst>
              <a:ext uri="{FF2B5EF4-FFF2-40B4-BE49-F238E27FC236}">
                <a16:creationId xmlns:a16="http://schemas.microsoft.com/office/drawing/2014/main" id="{A38225A5-7B52-4C00-8D77-C1F05564C6E5}"/>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D59E5E5F-A38B-4216-95F7-0FB1BE6D6CE8}"/>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04FADB13-FC93-415A-B8AB-1A9396759338}"/>
              </a:ext>
            </a:extLst>
          </p:cNvPr>
          <p:cNvSpPr>
            <a:spLocks noGrp="1"/>
          </p:cNvSpPr>
          <p:nvPr>
            <p:ph type="sldNum" sz="quarter" idx="12"/>
          </p:nvPr>
        </p:nvSpPr>
        <p:spPr/>
        <p:txBody>
          <a:bodyPr/>
          <a:lstStyle/>
          <a:p>
            <a:fld id="{5B6EC87F-F17E-4AB1-ADEA-FF4DDEF7023B}" type="slidenum">
              <a:rPr lang="en-IN" smtClean="0"/>
              <a:pPr/>
              <a:t>6</a:t>
            </a:fld>
            <a:endParaRPr lang="en-IN"/>
          </a:p>
        </p:txBody>
      </p:sp>
    </p:spTree>
    <p:extLst>
      <p:ext uri="{BB962C8B-B14F-4D97-AF65-F5344CB8AC3E}">
        <p14:creationId xmlns:p14="http://schemas.microsoft.com/office/powerpoint/2010/main" val="79501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DDB8-CEE6-4D12-A036-2EE3A3C256AB}"/>
              </a:ext>
            </a:extLst>
          </p:cNvPr>
          <p:cNvSpPr>
            <a:spLocks noGrp="1"/>
          </p:cNvSpPr>
          <p:nvPr>
            <p:ph type="title"/>
          </p:nvPr>
        </p:nvSpPr>
        <p:spPr/>
        <p:txBody>
          <a:bodyPr/>
          <a:lstStyle/>
          <a:p>
            <a:r>
              <a:rPr lang="en-IN" dirty="0"/>
              <a:t>Formula for modified query vector</a:t>
            </a:r>
          </a:p>
        </p:txBody>
      </p:sp>
      <p:sp>
        <p:nvSpPr>
          <p:cNvPr id="3" name="Content Placeholder 2">
            <a:extLst>
              <a:ext uri="{FF2B5EF4-FFF2-40B4-BE49-F238E27FC236}">
                <a16:creationId xmlns:a16="http://schemas.microsoft.com/office/drawing/2014/main" id="{C36F5936-E2FE-4004-A820-682B1804F904}"/>
              </a:ext>
            </a:extLst>
          </p:cNvPr>
          <p:cNvSpPr>
            <a:spLocks noGrp="1"/>
          </p:cNvSpPr>
          <p:nvPr>
            <p:ph idx="1"/>
          </p:nvPr>
        </p:nvSpPr>
        <p:spPr/>
        <p:txBody>
          <a:bodyPr/>
          <a:lstStyle/>
          <a:p>
            <a:r>
              <a:rPr lang="en-US" dirty="0"/>
              <a:t>Relevance feedback can improve both recall and precision. But, in practice, it has been shown to be most useful for increasing recall in situations where recall is important. This is partly because the technique </a:t>
            </a:r>
            <a:r>
              <a:rPr lang="en-US" b="1" dirty="0"/>
              <a:t>expands the query</a:t>
            </a:r>
            <a:r>
              <a:rPr lang="en-US" dirty="0"/>
              <a:t>, but it is also partly an effect of the use case: </a:t>
            </a:r>
            <a:r>
              <a:rPr lang="en-US" b="1" dirty="0"/>
              <a:t>when they want high recall, users can be expected to take time to review results and to iterate on </a:t>
            </a:r>
            <a:r>
              <a:rPr lang="en-IN" b="1" dirty="0"/>
              <a:t>the search.</a:t>
            </a:r>
          </a:p>
        </p:txBody>
      </p:sp>
      <p:sp>
        <p:nvSpPr>
          <p:cNvPr id="4" name="Date Placeholder 3">
            <a:extLst>
              <a:ext uri="{FF2B5EF4-FFF2-40B4-BE49-F238E27FC236}">
                <a16:creationId xmlns:a16="http://schemas.microsoft.com/office/drawing/2014/main" id="{2F02F680-2A97-4D7E-ACAB-7932DA7256A0}"/>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3ED847E0-3957-40BF-8540-A7D0E5A65EE8}"/>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6CBD98C1-B227-4B91-8925-C3C1A98620DC}"/>
              </a:ext>
            </a:extLst>
          </p:cNvPr>
          <p:cNvSpPr>
            <a:spLocks noGrp="1"/>
          </p:cNvSpPr>
          <p:nvPr>
            <p:ph type="sldNum" sz="quarter" idx="12"/>
          </p:nvPr>
        </p:nvSpPr>
        <p:spPr/>
        <p:txBody>
          <a:bodyPr/>
          <a:lstStyle/>
          <a:p>
            <a:fld id="{5B6EC87F-F17E-4AB1-ADEA-FF4DDEF7023B}" type="slidenum">
              <a:rPr lang="en-IN" smtClean="0"/>
              <a:pPr/>
              <a:t>7</a:t>
            </a:fld>
            <a:endParaRPr lang="en-IN"/>
          </a:p>
        </p:txBody>
      </p:sp>
      <p:pic>
        <p:nvPicPr>
          <p:cNvPr id="7" name="Picture 6">
            <a:extLst>
              <a:ext uri="{FF2B5EF4-FFF2-40B4-BE49-F238E27FC236}">
                <a16:creationId xmlns:a16="http://schemas.microsoft.com/office/drawing/2014/main" id="{8BB76215-AB8B-4343-92CF-98CDC7BCAF52}"/>
              </a:ext>
            </a:extLst>
          </p:cNvPr>
          <p:cNvPicPr>
            <a:picLocks noChangeAspect="1"/>
          </p:cNvPicPr>
          <p:nvPr/>
        </p:nvPicPr>
        <p:blipFill>
          <a:blip r:embed="rId2"/>
          <a:stretch>
            <a:fillRect/>
          </a:stretch>
        </p:blipFill>
        <p:spPr>
          <a:xfrm>
            <a:off x="1612462" y="4277038"/>
            <a:ext cx="8058150" cy="1381125"/>
          </a:xfrm>
          <a:prstGeom prst="rect">
            <a:avLst/>
          </a:prstGeom>
        </p:spPr>
      </p:pic>
    </p:spTree>
    <p:extLst>
      <p:ext uri="{BB962C8B-B14F-4D97-AF65-F5344CB8AC3E}">
        <p14:creationId xmlns:p14="http://schemas.microsoft.com/office/powerpoint/2010/main" val="335088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FD1C-685D-752B-5033-E0A0597718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4AA4D9-8530-9ADF-B26E-3EB771948303}"/>
              </a:ext>
            </a:extLst>
          </p:cNvPr>
          <p:cNvSpPr>
            <a:spLocks noGrp="1"/>
          </p:cNvSpPr>
          <p:nvPr>
            <p:ph idx="1"/>
          </p:nvPr>
        </p:nvSpPr>
        <p:spPr/>
        <p:txBody>
          <a:bodyPr/>
          <a:lstStyle/>
          <a:p>
            <a:r>
              <a:rPr lang="en-IN" dirty="0"/>
              <a:t>In </a:t>
            </a:r>
            <a:r>
              <a:rPr lang="en-IN" dirty="0" err="1"/>
              <a:t>Rocchio</a:t>
            </a:r>
            <a:r>
              <a:rPr lang="en-IN" dirty="0"/>
              <a:t> negative term weights are ignored.</a:t>
            </a:r>
          </a:p>
          <a:p>
            <a:r>
              <a:rPr lang="en-IN" dirty="0"/>
              <a:t>If we have lot of judged documents, we will have higher values of Beta and gamma. </a:t>
            </a:r>
          </a:p>
          <a:p>
            <a:pPr marL="0" indent="0">
              <a:buNone/>
            </a:pPr>
            <a:endParaRPr lang="en-IN" dirty="0"/>
          </a:p>
          <a:p>
            <a:endParaRPr lang="en-IN" dirty="0"/>
          </a:p>
        </p:txBody>
      </p:sp>
    </p:spTree>
    <p:extLst>
      <p:ext uri="{BB962C8B-B14F-4D97-AF65-F5344CB8AC3E}">
        <p14:creationId xmlns:p14="http://schemas.microsoft.com/office/powerpoint/2010/main" val="345208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8167-094C-4114-AC88-A83838F10E0A}"/>
              </a:ext>
            </a:extLst>
          </p:cNvPr>
          <p:cNvSpPr>
            <a:spLocks noGrp="1"/>
          </p:cNvSpPr>
          <p:nvPr>
            <p:ph type="title"/>
          </p:nvPr>
        </p:nvSpPr>
        <p:spPr/>
        <p:txBody>
          <a:bodyPr/>
          <a:lstStyle/>
          <a:p>
            <a:r>
              <a:rPr lang="en-IN" dirty="0"/>
              <a:t>Positive vs negative feedback</a:t>
            </a:r>
          </a:p>
        </p:txBody>
      </p:sp>
      <p:sp>
        <p:nvSpPr>
          <p:cNvPr id="3" name="Content Placeholder 2">
            <a:extLst>
              <a:ext uri="{FF2B5EF4-FFF2-40B4-BE49-F238E27FC236}">
                <a16:creationId xmlns:a16="http://schemas.microsoft.com/office/drawing/2014/main" id="{3E02BAA5-5D1A-445C-8923-6AA0A91DC433}"/>
              </a:ext>
            </a:extLst>
          </p:cNvPr>
          <p:cNvSpPr>
            <a:spLocks noGrp="1"/>
          </p:cNvSpPr>
          <p:nvPr>
            <p:ph idx="1"/>
          </p:nvPr>
        </p:nvSpPr>
        <p:spPr/>
        <p:txBody>
          <a:bodyPr>
            <a:normAutofit/>
          </a:bodyPr>
          <a:lstStyle/>
          <a:p>
            <a:r>
              <a:rPr lang="en-US" dirty="0"/>
              <a:t>Positive feedback also turns out to be much more valuable than negative feedback, and so most IR systems set </a:t>
            </a:r>
            <a:r>
              <a:rPr lang="en-US" i="1" dirty="0"/>
              <a:t>γ </a:t>
            </a:r>
            <a:r>
              <a:rPr lang="en-US" dirty="0"/>
              <a:t>&lt; </a:t>
            </a:r>
            <a:r>
              <a:rPr lang="en-US" i="1" dirty="0"/>
              <a:t>β</a:t>
            </a:r>
            <a:r>
              <a:rPr lang="en-US" dirty="0"/>
              <a:t>. Reasonable values might be </a:t>
            </a:r>
            <a:r>
              <a:rPr lang="en-US" i="1" dirty="0"/>
              <a:t>α </a:t>
            </a:r>
            <a:r>
              <a:rPr lang="en-US" dirty="0"/>
              <a:t>= 1, </a:t>
            </a:r>
            <a:r>
              <a:rPr lang="en-US" i="1" dirty="0"/>
              <a:t>β </a:t>
            </a:r>
            <a:r>
              <a:rPr lang="en-US" dirty="0"/>
              <a:t>= 0.75, and </a:t>
            </a:r>
            <a:r>
              <a:rPr lang="en-US" i="1" dirty="0"/>
              <a:t>γ </a:t>
            </a:r>
            <a:r>
              <a:rPr lang="en-US" dirty="0"/>
              <a:t>= 0.15. In fact, many systems, such as the image search system, allow only positive feedback, which is equivalent to setting </a:t>
            </a:r>
            <a:r>
              <a:rPr lang="en-US" i="1" dirty="0"/>
              <a:t>γ </a:t>
            </a:r>
            <a:r>
              <a:rPr lang="en-US" dirty="0"/>
              <a:t>= 0. </a:t>
            </a:r>
          </a:p>
          <a:p>
            <a:r>
              <a:rPr lang="en-US" dirty="0"/>
              <a:t>Another alternative is to use only the marked nonrelevant document which received the highest ranking from the IR system as negative feedback (here, |</a:t>
            </a:r>
            <a:r>
              <a:rPr lang="en-US" i="1" dirty="0" err="1"/>
              <a:t>Dnr</a:t>
            </a:r>
            <a:r>
              <a:rPr lang="en-US" dirty="0"/>
              <a:t>| = 1 ).  </a:t>
            </a:r>
          </a:p>
        </p:txBody>
      </p:sp>
      <p:sp>
        <p:nvSpPr>
          <p:cNvPr id="4" name="Date Placeholder 3">
            <a:extLst>
              <a:ext uri="{FF2B5EF4-FFF2-40B4-BE49-F238E27FC236}">
                <a16:creationId xmlns:a16="http://schemas.microsoft.com/office/drawing/2014/main" id="{D3D8F109-F2FC-4946-A9A2-6AC4DA58DE81}"/>
              </a:ext>
            </a:extLst>
          </p:cNvPr>
          <p:cNvSpPr>
            <a:spLocks noGrp="1"/>
          </p:cNvSpPr>
          <p:nvPr>
            <p:ph type="dt" sz="half" idx="10"/>
          </p:nvPr>
        </p:nvSpPr>
        <p:spPr/>
        <p:txBody>
          <a:bodyPr/>
          <a:lstStyle/>
          <a:p>
            <a:fld id="{BC104C46-5BAA-4056-8D9E-A8CDBDE17386}" type="datetime1">
              <a:rPr lang="en-IN" smtClean="0"/>
              <a:pPr/>
              <a:t>05-09-2023</a:t>
            </a:fld>
            <a:endParaRPr lang="en-IN"/>
          </a:p>
        </p:txBody>
      </p:sp>
      <p:sp>
        <p:nvSpPr>
          <p:cNvPr id="5" name="Footer Placeholder 4">
            <a:extLst>
              <a:ext uri="{FF2B5EF4-FFF2-40B4-BE49-F238E27FC236}">
                <a16:creationId xmlns:a16="http://schemas.microsoft.com/office/drawing/2014/main" id="{1EBCBA88-0455-47DC-BF13-9E55C1A73668}"/>
              </a:ext>
            </a:extLst>
          </p:cNvPr>
          <p:cNvSpPr>
            <a:spLocks noGrp="1"/>
          </p:cNvSpPr>
          <p:nvPr>
            <p:ph type="ftr" sz="quarter" idx="11"/>
          </p:nvPr>
        </p:nvSpPr>
        <p:spPr/>
        <p:txBody>
          <a:bodyPr/>
          <a:lstStyle/>
          <a:p>
            <a:r>
              <a:rPr lang="en-IN"/>
              <a:t>Information Retrieval  - Winter-2019 - Mansi A. Radke</a:t>
            </a:r>
          </a:p>
        </p:txBody>
      </p:sp>
      <p:sp>
        <p:nvSpPr>
          <p:cNvPr id="6" name="Slide Number Placeholder 5">
            <a:extLst>
              <a:ext uri="{FF2B5EF4-FFF2-40B4-BE49-F238E27FC236}">
                <a16:creationId xmlns:a16="http://schemas.microsoft.com/office/drawing/2014/main" id="{1791A576-3C87-4FCA-ADC3-42D1B753A1C0}"/>
              </a:ext>
            </a:extLst>
          </p:cNvPr>
          <p:cNvSpPr>
            <a:spLocks noGrp="1"/>
          </p:cNvSpPr>
          <p:nvPr>
            <p:ph type="sldNum" sz="quarter" idx="12"/>
          </p:nvPr>
        </p:nvSpPr>
        <p:spPr/>
        <p:txBody>
          <a:bodyPr/>
          <a:lstStyle/>
          <a:p>
            <a:fld id="{5B6EC87F-F17E-4AB1-ADEA-FF4DDEF7023B}" type="slidenum">
              <a:rPr lang="en-IN" smtClean="0"/>
              <a:pPr/>
              <a:t>9</a:t>
            </a:fld>
            <a:endParaRPr lang="en-IN"/>
          </a:p>
        </p:txBody>
      </p:sp>
    </p:spTree>
    <p:extLst>
      <p:ext uri="{BB962C8B-B14F-4D97-AF65-F5344CB8AC3E}">
        <p14:creationId xmlns:p14="http://schemas.microsoft.com/office/powerpoint/2010/main" val="2570405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2861</Words>
  <Application>Microsoft Office PowerPoint</Application>
  <PresentationFormat>Widescreen</PresentationFormat>
  <Paragraphs>213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Relevance Feedback</vt:lpstr>
      <vt:lpstr>Relevance Feedback in Information retrieval</vt:lpstr>
      <vt:lpstr>Relevance feedback process</vt:lpstr>
      <vt:lpstr>The idea behind relevance feedback</vt:lpstr>
      <vt:lpstr>PowerPoint Presentation</vt:lpstr>
      <vt:lpstr>Revised query is more close to the optimal query!</vt:lpstr>
      <vt:lpstr>Formula for modified query vector</vt:lpstr>
      <vt:lpstr>PowerPoint Presentation</vt:lpstr>
      <vt:lpstr>Positive vs negative feedback</vt:lpstr>
      <vt:lpstr>Probabilistic relevance feedback</vt:lpstr>
      <vt:lpstr>When does relevance feedback work? Assumptions behind relevance feedback</vt:lpstr>
      <vt:lpstr>Why relevance feedback fails?</vt:lpstr>
      <vt:lpstr>Cases where relevance feedback alone is not sufficient include:</vt:lpstr>
      <vt:lpstr>Evaluation of relevance feedback</vt:lpstr>
      <vt:lpstr>Evaluation of relevance feedback</vt:lpstr>
      <vt:lpstr>Evaluation of relevance feedback</vt:lpstr>
      <vt:lpstr>Evaluation of relevance feedback</vt:lpstr>
      <vt:lpstr>Pseudo relevance feedback</vt:lpstr>
      <vt:lpstr>Implicit Relevance Feedback</vt:lpstr>
      <vt:lpstr>Global methods for query reformulation</vt:lpstr>
      <vt:lpstr>Query expansion continued</vt:lpstr>
      <vt:lpstr>Query expansion continued</vt:lpstr>
      <vt:lpstr>Automatic thesaurus generation</vt:lpstr>
      <vt:lpstr>Points to ponder!</vt:lpstr>
      <vt:lpstr>Exercise</vt:lpstr>
      <vt:lpstr>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Relevance Feedback in Information retrieval</dc:title>
  <dc:creator>Mansi Radke</dc:creator>
  <cp:lastModifiedBy>Mansi Radke</cp:lastModifiedBy>
  <cp:revision>19</cp:revision>
  <dcterms:created xsi:type="dcterms:W3CDTF">2019-09-23T02:16:42Z</dcterms:created>
  <dcterms:modified xsi:type="dcterms:W3CDTF">2023-09-05T05:25:44Z</dcterms:modified>
</cp:coreProperties>
</file>