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si Radke" initials="MR" lastIdx="2" clrIdx="0">
    <p:extLst>
      <p:ext uri="{19B8F6BF-5375-455C-9EA6-DF929625EA0E}">
        <p15:presenceInfo xmlns:p15="http://schemas.microsoft.com/office/powerpoint/2012/main" userId="fc410c98c063cf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2T16:01:08.276"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15E0C-D8B8-4F47-ABA8-8C629AC6535A}"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84075-015C-458D-BF9C-1CF9C94E0BA9}" type="slidenum">
              <a:rPr lang="en-IN" smtClean="0"/>
              <a:t>‹#›</a:t>
            </a:fld>
            <a:endParaRPr lang="en-IN"/>
          </a:p>
        </p:txBody>
      </p:sp>
    </p:spTree>
    <p:extLst>
      <p:ext uri="{BB962C8B-B14F-4D97-AF65-F5344CB8AC3E}">
        <p14:creationId xmlns:p14="http://schemas.microsoft.com/office/powerpoint/2010/main" val="377231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2C35-A4E9-4C6A-930D-370B86CEF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C50920-8749-4D1F-986F-2CA13F1C2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82B074-968E-4178-BD53-8D9A79ADD0B9}"/>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5" name="Footer Placeholder 4">
            <a:extLst>
              <a:ext uri="{FF2B5EF4-FFF2-40B4-BE49-F238E27FC236}">
                <a16:creationId xmlns:a16="http://schemas.microsoft.com/office/drawing/2014/main" id="{3F9059E8-1C1C-4086-BB8D-3008E3718FA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A41571E-950B-4F7F-8895-A9D7D0D70D9C}"/>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159578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C82D-E0A6-4DA5-9D39-832B6D9B76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BFF4CA-5C14-4578-AAE6-C843EC4F7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87330-DE37-449B-8EDA-3D5E333AAD33}"/>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5" name="Footer Placeholder 4">
            <a:extLst>
              <a:ext uri="{FF2B5EF4-FFF2-40B4-BE49-F238E27FC236}">
                <a16:creationId xmlns:a16="http://schemas.microsoft.com/office/drawing/2014/main" id="{270CC1C8-47FD-4EF7-B97D-BB718D2865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7099FF-06CD-4A97-968D-53E80A1B9007}"/>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295446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B56D9-08EE-487E-9BAC-01BD76E0A0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EE0BD-F294-4CCD-8F74-82DBA0C5E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D7B7D0-1850-4DE0-A94C-6EA4C56778FE}"/>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5" name="Footer Placeholder 4">
            <a:extLst>
              <a:ext uri="{FF2B5EF4-FFF2-40B4-BE49-F238E27FC236}">
                <a16:creationId xmlns:a16="http://schemas.microsoft.com/office/drawing/2014/main" id="{AC9A8754-8275-4010-9F09-A9453895D19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E63B53-FF65-4809-8C23-D88B52A4AE65}"/>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367467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8A56-BBE8-4A3E-B5BE-28E3E608AF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20C204-0A91-4C8D-875B-74C2536F63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054F4-6A0F-45D9-86D5-8D87B97365ED}"/>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5" name="Footer Placeholder 4">
            <a:extLst>
              <a:ext uri="{FF2B5EF4-FFF2-40B4-BE49-F238E27FC236}">
                <a16:creationId xmlns:a16="http://schemas.microsoft.com/office/drawing/2014/main" id="{77458F12-0EF0-4880-ABB0-4FDA9954AF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792E10E-467E-49D6-8A5A-6B664AE9DE46}"/>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368445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20D-D8C8-4206-B0E5-2F8765CB5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950F57-98C0-489A-9905-E6B955BAA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24AE0-62DC-4328-9787-1E11C12C7E3E}"/>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5" name="Footer Placeholder 4">
            <a:extLst>
              <a:ext uri="{FF2B5EF4-FFF2-40B4-BE49-F238E27FC236}">
                <a16:creationId xmlns:a16="http://schemas.microsoft.com/office/drawing/2014/main" id="{4E94B74E-8A7A-4BC7-84C3-BFB76916895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C17655-D35E-4E02-9714-508741AD4087}"/>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128029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6E17-0F7D-4664-92E0-CCC341E4D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E3FC02-E678-4B5E-8710-489EDD77E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0D8B2D-F739-41AE-9B5D-F7697098D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031BF1-625B-4102-93F6-99621F08218D}"/>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6" name="Footer Placeholder 5">
            <a:extLst>
              <a:ext uri="{FF2B5EF4-FFF2-40B4-BE49-F238E27FC236}">
                <a16:creationId xmlns:a16="http://schemas.microsoft.com/office/drawing/2014/main" id="{B553A751-62E6-4ABF-90D0-1D524594C40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B49DFE0-2BA1-48E2-83F0-6CD167BBC879}"/>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344635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1093-CDA1-4FA4-A3D0-8D41412082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780847-826D-45CF-AC38-24D12F5BC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D52D43-9D65-4764-9BC6-E8AA66ED7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3C0FA2-AE06-4B25-9630-C057F87A6D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B4AF1-8AF7-47E0-BB6F-E221355860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556B83-F885-45A0-A257-AE37FF529C3A}"/>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8" name="Footer Placeholder 7">
            <a:extLst>
              <a:ext uri="{FF2B5EF4-FFF2-40B4-BE49-F238E27FC236}">
                <a16:creationId xmlns:a16="http://schemas.microsoft.com/office/drawing/2014/main" id="{9BB03706-923D-4F29-B465-AE8BFA4FFBE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8EC9206-6FEE-4534-8AE9-85EFADC2AD53}"/>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150786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E437-E484-4720-8E12-2001A192E0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12A002-CAEF-490E-B03C-9DC09BB391F6}"/>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4" name="Footer Placeholder 3">
            <a:extLst>
              <a:ext uri="{FF2B5EF4-FFF2-40B4-BE49-F238E27FC236}">
                <a16:creationId xmlns:a16="http://schemas.microsoft.com/office/drawing/2014/main" id="{1C5B4B60-3781-4777-873D-7EB10C97E60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4381B5A-9716-4BF7-8DDE-A28DA7070EFE}"/>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39334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0608E-F5C7-4590-AD64-AFD40B96AF9E}"/>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3" name="Footer Placeholder 2">
            <a:extLst>
              <a:ext uri="{FF2B5EF4-FFF2-40B4-BE49-F238E27FC236}">
                <a16:creationId xmlns:a16="http://schemas.microsoft.com/office/drawing/2014/main" id="{F8AAA2B5-641F-4C97-A9F0-07560CD7308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932363A-221A-4139-A432-2B8169145099}"/>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254240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5707-BAC8-44D4-B39F-7047FACE1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C32CCD-6041-4EE6-B8A4-2D261DA47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5D0CCF-7A3C-459F-8BBE-EA7CFD576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C4653-D403-402B-B609-1A6109B104FD}"/>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6" name="Footer Placeholder 5">
            <a:extLst>
              <a:ext uri="{FF2B5EF4-FFF2-40B4-BE49-F238E27FC236}">
                <a16:creationId xmlns:a16="http://schemas.microsoft.com/office/drawing/2014/main" id="{2527FF6E-82F5-4FFC-A1AA-44BB7201A45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347781C-B406-41E2-A3C5-E20EE271DD91}"/>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173306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9B32-90FF-492D-809B-88F4626A6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12E114-C1A6-482D-A367-C8BDDC1FD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AFC56BA-A1DC-4BD6-B023-97E33E7A5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8CEF7-BFBE-4B82-BF3C-3DD8286E2361}"/>
              </a:ext>
            </a:extLst>
          </p:cNvPr>
          <p:cNvSpPr>
            <a:spLocks noGrp="1"/>
          </p:cNvSpPr>
          <p:nvPr>
            <p:ph type="dt" sz="half" idx="10"/>
          </p:nvPr>
        </p:nvSpPr>
        <p:spPr/>
        <p:txBody>
          <a:bodyPr/>
          <a:lstStyle/>
          <a:p>
            <a:fld id="{B10B45A3-81EE-46DD-A448-F288E386B916}" type="datetimeFigureOut">
              <a:rPr lang="en-IN" smtClean="0"/>
              <a:t>23-10-2024</a:t>
            </a:fld>
            <a:endParaRPr lang="en-IN" dirty="0"/>
          </a:p>
        </p:txBody>
      </p:sp>
      <p:sp>
        <p:nvSpPr>
          <p:cNvPr id="6" name="Footer Placeholder 5">
            <a:extLst>
              <a:ext uri="{FF2B5EF4-FFF2-40B4-BE49-F238E27FC236}">
                <a16:creationId xmlns:a16="http://schemas.microsoft.com/office/drawing/2014/main" id="{0448B5B6-7BBD-4902-849A-581C30FC44A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A80726-1F4F-4406-BCF8-9B6DC3C900FB}"/>
              </a:ext>
            </a:extLst>
          </p:cNvPr>
          <p:cNvSpPr>
            <a:spLocks noGrp="1"/>
          </p:cNvSpPr>
          <p:nvPr>
            <p:ph type="sldNum" sz="quarter" idx="12"/>
          </p:nvPr>
        </p:nvSpPr>
        <p:spPr/>
        <p:txBody>
          <a:bodyPr/>
          <a:lstStyle/>
          <a:p>
            <a:fld id="{D18D1D60-A85F-433F-94FC-6DEE54D97A5F}" type="slidenum">
              <a:rPr lang="en-IN" smtClean="0"/>
              <a:t>‹#›</a:t>
            </a:fld>
            <a:endParaRPr lang="en-IN" dirty="0"/>
          </a:p>
        </p:txBody>
      </p:sp>
    </p:spTree>
    <p:extLst>
      <p:ext uri="{BB962C8B-B14F-4D97-AF65-F5344CB8AC3E}">
        <p14:creationId xmlns:p14="http://schemas.microsoft.com/office/powerpoint/2010/main" val="167002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94757-29D8-4989-8AAC-F76E8A50C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2443B7-C3AB-490C-BD1D-39028E2FB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A1C945-BFD6-4554-ADF7-5722A6461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B45A3-81EE-46DD-A448-F288E386B916}" type="datetimeFigureOut">
              <a:rPr lang="en-IN" smtClean="0"/>
              <a:t>23-10-2024</a:t>
            </a:fld>
            <a:endParaRPr lang="en-IN" dirty="0"/>
          </a:p>
        </p:txBody>
      </p:sp>
      <p:sp>
        <p:nvSpPr>
          <p:cNvPr id="5" name="Footer Placeholder 4">
            <a:extLst>
              <a:ext uri="{FF2B5EF4-FFF2-40B4-BE49-F238E27FC236}">
                <a16:creationId xmlns:a16="http://schemas.microsoft.com/office/drawing/2014/main" id="{DB88D1E4-0FC8-488C-B8FD-17243F165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53DC310-212F-4492-9EDD-ADEE42CC2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D1D60-A85F-433F-94FC-6DEE54D97A5F}" type="slidenum">
              <a:rPr lang="en-IN" smtClean="0"/>
              <a:t>‹#›</a:t>
            </a:fld>
            <a:endParaRPr lang="en-IN" dirty="0"/>
          </a:p>
        </p:txBody>
      </p:sp>
    </p:spTree>
    <p:extLst>
      <p:ext uri="{BB962C8B-B14F-4D97-AF65-F5344CB8AC3E}">
        <p14:creationId xmlns:p14="http://schemas.microsoft.com/office/powerpoint/2010/main" val="37925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D17B-E928-42FA-914E-499D6D87EBD0}"/>
              </a:ext>
            </a:extLst>
          </p:cNvPr>
          <p:cNvSpPr>
            <a:spLocks noGrp="1"/>
          </p:cNvSpPr>
          <p:nvPr>
            <p:ph type="ctrTitle"/>
          </p:nvPr>
        </p:nvSpPr>
        <p:spPr/>
        <p:txBody>
          <a:bodyPr/>
          <a:lstStyle/>
          <a:p>
            <a:r>
              <a:rPr lang="en-IN" dirty="0"/>
              <a:t>Probabilistic Retrieval</a:t>
            </a:r>
          </a:p>
        </p:txBody>
      </p:sp>
      <p:sp>
        <p:nvSpPr>
          <p:cNvPr id="3" name="Subtitle 2">
            <a:extLst>
              <a:ext uri="{FF2B5EF4-FFF2-40B4-BE49-F238E27FC236}">
                <a16:creationId xmlns:a16="http://schemas.microsoft.com/office/drawing/2014/main" id="{4053591B-17CD-4D73-9C6B-928331E25E08}"/>
              </a:ext>
            </a:extLst>
          </p:cNvPr>
          <p:cNvSpPr>
            <a:spLocks noGrp="1"/>
          </p:cNvSpPr>
          <p:nvPr>
            <p:ph type="subTitle" idx="1"/>
          </p:nvPr>
        </p:nvSpPr>
        <p:spPr/>
        <p:txBody>
          <a:bodyPr/>
          <a:lstStyle/>
          <a:p>
            <a:r>
              <a:rPr lang="en-IN" dirty="0"/>
              <a:t>Mansi A. Radke</a:t>
            </a:r>
          </a:p>
        </p:txBody>
      </p:sp>
    </p:spTree>
    <p:extLst>
      <p:ext uri="{BB962C8B-B14F-4D97-AF65-F5344CB8AC3E}">
        <p14:creationId xmlns:p14="http://schemas.microsoft.com/office/powerpoint/2010/main" val="225781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ED10-8949-4D5F-BB96-28CF81EA14CD}"/>
              </a:ext>
            </a:extLst>
          </p:cNvPr>
          <p:cNvSpPr>
            <a:spLocks noGrp="1"/>
          </p:cNvSpPr>
          <p:nvPr>
            <p:ph type="title"/>
          </p:nvPr>
        </p:nvSpPr>
        <p:spPr/>
        <p:txBody>
          <a:bodyPr/>
          <a:lstStyle/>
          <a:p>
            <a:r>
              <a:rPr lang="en-IN" dirty="0"/>
              <a:t>Go back to Equation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72F1BF-D2F0-4E6F-8F0A-76577AF7D008}"/>
                  </a:ext>
                </a:extLst>
              </p:cNvPr>
              <p:cNvSpPr>
                <a:spLocks noGrp="1"/>
              </p:cNvSpPr>
              <p:nvPr>
                <p:ph idx="1"/>
              </p:nvPr>
            </p:nvSpPr>
            <p:spPr/>
            <p:txBody>
              <a:bodyPr/>
              <a:lstStyle/>
              <a:p>
                <a:r>
                  <a:rPr lang="en-IN" dirty="0"/>
                  <a:t>P(R = 1 | D = d, Q = q)                                             -------------Equation 1</a:t>
                </a:r>
              </a:p>
              <a:p>
                <a:endParaRPr lang="en-IN" dirty="0"/>
              </a:p>
              <a:p>
                <a:r>
                  <a:rPr lang="en-IN" dirty="0"/>
                  <a:t>We can write this as:</a:t>
                </a:r>
              </a:p>
              <a:p>
                <a:r>
                  <a:rPr lang="en-IN" dirty="0"/>
                  <a:t>P(r | D, Q) </a:t>
                </a:r>
              </a:p>
              <a:p>
                <a:endParaRPr lang="en-IN" dirty="0"/>
              </a:p>
              <a:p>
                <a:r>
                  <a:rPr lang="en-IN" dirty="0"/>
                  <a:t>Also we have </a:t>
                </a:r>
              </a:p>
              <a:p>
                <a:r>
                  <a:rPr lang="en-IN" dirty="0"/>
                  <a:t>P(r | D, Q) =  1 – P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r>
                      <a:rPr lang="en-IN" i="1">
                        <a:latin typeface="Cambria Math" panose="02040503050406030204" pitchFamily="18" charset="0"/>
                      </a:rPr>
                      <m:t> </m:t>
                    </m:r>
                  </m:oMath>
                </a14:m>
                <a:r>
                  <a:rPr lang="en-IN" dirty="0"/>
                  <a:t>|D, Q)</a:t>
                </a:r>
              </a:p>
              <a:p>
                <a:endParaRPr lang="en-IN" dirty="0"/>
              </a:p>
            </p:txBody>
          </p:sp>
        </mc:Choice>
        <mc:Fallback xmlns="">
          <p:sp>
            <p:nvSpPr>
              <p:cNvPr id="3" name="Content Placeholder 2">
                <a:extLst>
                  <a:ext uri="{FF2B5EF4-FFF2-40B4-BE49-F238E27FC236}">
                    <a16:creationId xmlns:a16="http://schemas.microsoft.com/office/drawing/2014/main" id="{9472F1BF-D2F0-4E6F-8F0A-76577AF7D00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13274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C522-A2A5-4D04-9F05-8D33937CEE30}"/>
              </a:ext>
            </a:extLst>
          </p:cNvPr>
          <p:cNvSpPr>
            <a:spLocks noGrp="1"/>
          </p:cNvSpPr>
          <p:nvPr>
            <p:ph type="title"/>
          </p:nvPr>
        </p:nvSpPr>
        <p:spPr/>
        <p:txBody>
          <a:bodyPr/>
          <a:lstStyle/>
          <a:p>
            <a:r>
              <a:rPr lang="en-IN" dirty="0"/>
              <a:t>Applying </a:t>
            </a:r>
            <a:r>
              <a:rPr lang="en-IN" dirty="0" err="1"/>
              <a:t>Baye’s</a:t>
            </a:r>
            <a:r>
              <a:rPr lang="en-IN" dirty="0"/>
              <a: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A6FF5B-F4E2-4290-B7BB-AE57FA9C1306}"/>
                  </a:ext>
                </a:extLst>
              </p:cNvPr>
              <p:cNvSpPr>
                <a:spLocks noGrp="1"/>
              </p:cNvSpPr>
              <p:nvPr>
                <p:ph idx="1"/>
              </p:nvPr>
            </p:nvSpPr>
            <p:spPr/>
            <p:txBody>
              <a:bodyPr/>
              <a:lstStyle/>
              <a:p>
                <a:endParaRPr lang="en-IN" dirty="0"/>
              </a:p>
              <a:p>
                <a:pPr marL="0" indent="0">
                  <a:buNone/>
                </a:pPr>
                <a:r>
                  <a:rPr lang="en-IN" dirty="0"/>
                  <a:t>Bayes theorem is:                        P(A|B) = P(B|A) *  P(A) / P(B)</a:t>
                </a:r>
              </a:p>
              <a:p>
                <a:pPr marL="0" indent="0">
                  <a:buNone/>
                </a:pPr>
                <a:endParaRPr lang="en-IN" dirty="0"/>
              </a:p>
              <a:p>
                <a:pPr marL="0" indent="0">
                  <a:buNone/>
                </a:pPr>
                <a:r>
                  <a:rPr lang="en-IN" dirty="0"/>
                  <a:t>P(r| D, Q) = P(D, </a:t>
                </a:r>
                <a:r>
                  <a:rPr lang="en-IN" dirty="0" err="1"/>
                  <a:t>Q|r</a:t>
                </a:r>
                <a:r>
                  <a:rPr lang="en-IN" dirty="0"/>
                  <a:t>)* P(r)/ P(D,Q)</a:t>
                </a:r>
              </a:p>
              <a:p>
                <a:pPr marL="0" indent="0">
                  <a:buNone/>
                </a:pPr>
                <a:endParaRPr lang="en-IN" dirty="0"/>
              </a:p>
              <a:p>
                <a:pPr marL="0" indent="0">
                  <a:buNone/>
                </a:pPr>
                <a:r>
                  <a:rPr lang="en-IN" dirty="0"/>
                  <a:t>And</a:t>
                </a:r>
              </a:p>
              <a:p>
                <a:pPr marL="0" indent="0">
                  <a:buNone/>
                </a:pPr>
                <a:endParaRPr lang="en-IN" dirty="0"/>
              </a:p>
              <a:p>
                <a:pPr marL="0" indent="0">
                  <a:buNone/>
                </a:pPr>
                <a:r>
                  <a:rPr lang="en-IN" dirty="0"/>
                  <a:t>P(</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D, Q) = P(D, 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P(</a:t>
                </a: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𝑟</m:t>
                        </m:r>
                      </m:e>
                    </m:acc>
                  </m:oMath>
                </a14:m>
                <a:r>
                  <a:rPr lang="en-IN" dirty="0"/>
                  <a:t>)/ P(D,Q)</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BA6FF5B-F4E2-4290-B7BB-AE57FA9C1306}"/>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60461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AFFE-463B-41A2-829B-075AE080C468}"/>
              </a:ext>
            </a:extLst>
          </p:cNvPr>
          <p:cNvSpPr>
            <a:spLocks noGrp="1"/>
          </p:cNvSpPr>
          <p:nvPr>
            <p:ph type="title"/>
          </p:nvPr>
        </p:nvSpPr>
        <p:spPr/>
        <p:txBody>
          <a:bodyPr/>
          <a:lstStyle/>
          <a:p>
            <a:r>
              <a:rPr lang="en-IN" dirty="0"/>
              <a:t>Taking log odds of equation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CE9002-B026-4707-B9E6-723822595647}"/>
                  </a:ext>
                </a:extLst>
              </p:cNvPr>
              <p:cNvSpPr>
                <a:spLocks noGrp="1"/>
              </p:cNvSpPr>
              <p:nvPr>
                <p:ph idx="1"/>
              </p:nvPr>
            </p:nvSpPr>
            <p:spPr/>
            <p:txBody>
              <a:bodyPr/>
              <a:lstStyle/>
              <a:p>
                <a14:m>
                  <m:oMath xmlns:m="http://schemas.openxmlformats.org/officeDocument/2006/math">
                    <m:r>
                      <m:rPr>
                        <m:sty m:val="p"/>
                      </m:rPr>
                      <a:rPr lang="en-IN" b="0" i="0" smtClean="0">
                        <a:latin typeface="Cambria Math" panose="02040503050406030204" pitchFamily="18" charset="0"/>
                      </a:rPr>
                      <m:t>log</m:t>
                    </m:r>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𝐷</m:t>
                    </m:r>
                    <m:r>
                      <a:rPr lang="en-IN" b="0" i="1" smtClean="0">
                        <a:latin typeface="Cambria Math" panose="02040503050406030204" pitchFamily="18" charset="0"/>
                      </a:rPr>
                      <m:t>, </m:t>
                    </m:r>
                    <m:r>
                      <a:rPr lang="en-IN" b="0" i="1" smtClean="0">
                        <a:latin typeface="Cambria Math" panose="02040503050406030204" pitchFamily="18" charset="0"/>
                      </a:rPr>
                      <m:t>𝑄</m:t>
                    </m:r>
                    <m:r>
                      <a:rPr lang="en-IN" b="0" i="1" smtClean="0">
                        <a:latin typeface="Cambria Math" panose="02040503050406030204" pitchFamily="18" charset="0"/>
                      </a:rPr>
                      <m:t>)/(1−</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𝐷</m:t>
                    </m:r>
                    <m:r>
                      <a:rPr lang="en-IN" b="0" i="1" smtClean="0">
                        <a:latin typeface="Cambria Math" panose="02040503050406030204" pitchFamily="18" charset="0"/>
                      </a:rPr>
                      <m:t>, </m:t>
                    </m:r>
                    <m:r>
                      <a:rPr lang="en-IN" b="0" i="1" smtClean="0">
                        <a:latin typeface="Cambria Math" panose="02040503050406030204" pitchFamily="18" charset="0"/>
                      </a:rPr>
                      <m:t>𝑄</m:t>
                    </m:r>
                    <m:r>
                      <a:rPr lang="en-IN" b="0" i="1" smtClean="0">
                        <a:latin typeface="Cambria Math" panose="02040503050406030204" pitchFamily="18" charset="0"/>
                      </a:rPr>
                      <m:t>)</m:t>
                    </m:r>
                  </m:oMath>
                </a14:m>
                <a:r>
                  <a:rPr lang="en-IN" b="0" dirty="0"/>
                  <a:t>)</a:t>
                </a:r>
              </a:p>
              <a:p>
                <a:endParaRPr lang="en-IN" dirty="0"/>
              </a:p>
              <a:p>
                <a:r>
                  <a:rPr lang="en-IN" dirty="0"/>
                  <a:t>= log(</a:t>
                </a:r>
                <a14:m>
                  <m:oMath xmlns:m="http://schemas.openxmlformats.org/officeDocument/2006/math">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m:t>
                    </m:r>
                    <m:r>
                      <a:rPr lang="en-IN" i="1">
                        <a:latin typeface="Cambria Math" panose="02040503050406030204" pitchFamily="18" charset="0"/>
                      </a:rPr>
                      <m:t>𝐷</m:t>
                    </m:r>
                    <m:r>
                      <a:rPr lang="en-IN" i="1">
                        <a:latin typeface="Cambria Math" panose="02040503050406030204" pitchFamily="18" charset="0"/>
                      </a:rPr>
                      <m:t>, </m:t>
                    </m:r>
                    <m:r>
                      <a:rPr lang="en-IN" i="1">
                        <a:latin typeface="Cambria Math" panose="02040503050406030204" pitchFamily="18" charset="0"/>
                      </a:rPr>
                      <m:t>𝑄</m:t>
                    </m:r>
                    <m:r>
                      <a:rPr lang="en-IN" i="1">
                        <a:latin typeface="Cambria Math" panose="02040503050406030204" pitchFamily="18" charset="0"/>
                      </a:rPr>
                      <m:t>)/(</m:t>
                    </m:r>
                    <m:r>
                      <m:rPr>
                        <m:sty m:val="p"/>
                      </m:rPr>
                      <a:rPr lang="en-IN" b="0" i="0" smtClean="0">
                        <a:latin typeface="Cambria Math" panose="02040503050406030204" pitchFamily="18" charset="0"/>
                      </a:rPr>
                      <m:t>P</m:t>
                    </m:r>
                    <m:r>
                      <a:rPr lang="en-IN" b="0" i="0"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𝑟</m:t>
                        </m:r>
                        <m:r>
                          <a:rPr lang="en-IN" b="0" i="1" smtClean="0">
                            <a:latin typeface="Cambria Math" panose="02040503050406030204" pitchFamily="18" charset="0"/>
                          </a:rPr>
                          <m:t> </m:t>
                        </m:r>
                      </m:e>
                    </m:acc>
                  </m:oMath>
                </a14:m>
                <a:r>
                  <a:rPr lang="en-IN" dirty="0"/>
                  <a:t>| </a:t>
                </a:r>
                <a:r>
                  <a:rPr lang="en-IN" i="1" dirty="0"/>
                  <a:t>D, Q))				----------Equation 2</a:t>
                </a:r>
              </a:p>
              <a:p>
                <a:endParaRPr lang="en-IN" i="1" dirty="0"/>
              </a:p>
              <a:p>
                <a:pPr marL="0" indent="0">
                  <a:buNone/>
                </a:pPr>
                <a:endParaRPr lang="en-IN" i="1" dirty="0"/>
              </a:p>
              <a:p>
                <a:endParaRPr lang="en-IN" i="1" dirty="0"/>
              </a:p>
            </p:txBody>
          </p:sp>
        </mc:Choice>
        <mc:Fallback xmlns="">
          <p:sp>
            <p:nvSpPr>
              <p:cNvPr id="3" name="Content Placeholder 2">
                <a:extLst>
                  <a:ext uri="{FF2B5EF4-FFF2-40B4-BE49-F238E27FC236}">
                    <a16:creationId xmlns:a16="http://schemas.microsoft.com/office/drawing/2014/main" id="{1DCE9002-B026-4707-B9E6-72382259564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30265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E09D-C8E7-4EF8-9D8F-6E2C686A25AA}"/>
              </a:ext>
            </a:extLst>
          </p:cNvPr>
          <p:cNvSpPr>
            <a:spLocks noGrp="1"/>
          </p:cNvSpPr>
          <p:nvPr>
            <p:ph type="title"/>
          </p:nvPr>
        </p:nvSpPr>
        <p:spPr/>
        <p:txBody>
          <a:bodyPr/>
          <a:lstStyle/>
          <a:p>
            <a:r>
              <a:rPr lang="en-IN" dirty="0"/>
              <a:t>Applying </a:t>
            </a:r>
            <a:r>
              <a:rPr lang="en-IN" dirty="0" err="1"/>
              <a:t>Baye’s</a:t>
            </a:r>
            <a:r>
              <a:rPr lang="en-IN" dirty="0"/>
              <a:t> theorem equation 2 becomes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61248-7923-4558-91DA-35F5A62DFC08}"/>
                  </a:ext>
                </a:extLst>
              </p:cNvPr>
              <p:cNvSpPr>
                <a:spLocks noGrp="1"/>
              </p:cNvSpPr>
              <p:nvPr>
                <p:ph idx="1"/>
              </p:nvPr>
            </p:nvSpPr>
            <p:spPr/>
            <p:txBody>
              <a:bodyPr/>
              <a:lstStyle/>
              <a:p>
                <a:endParaRPr lang="en-IN" dirty="0"/>
              </a:p>
              <a:p>
                <a:endParaRPr lang="en-IN" dirty="0"/>
              </a:p>
              <a:p>
                <a:r>
                  <a:rPr lang="en-IN" dirty="0"/>
                  <a:t>log ((P(</a:t>
                </a:r>
                <a:r>
                  <a:rPr lang="en-IN" dirty="0" err="1"/>
                  <a:t>D,Q|r</a:t>
                </a:r>
                <a:r>
                  <a:rPr lang="en-IN" dirty="0"/>
                  <a:t>)*P(r) / P(D, Q) )/ (P(D,Q|</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𝑟</m:t>
                        </m:r>
                      </m:e>
                    </m:acc>
                  </m:oMath>
                </a14:m>
                <a:r>
                  <a:rPr lang="en-IN" dirty="0"/>
                  <a:t> )*P(</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𝑟</m:t>
                        </m:r>
                      </m:e>
                    </m:acc>
                  </m:oMath>
                </a14:m>
                <a:r>
                  <a:rPr lang="en-IN" dirty="0"/>
                  <a:t> )/P(D, Q))</a:t>
                </a:r>
              </a:p>
              <a:p>
                <a:endParaRPr lang="en-IN" dirty="0"/>
              </a:p>
              <a:p>
                <a:endParaRPr lang="en-IN" dirty="0"/>
              </a:p>
              <a:p>
                <a:r>
                  <a:rPr lang="en-IN" dirty="0"/>
                  <a:t>= log ((P(</a:t>
                </a:r>
                <a:r>
                  <a:rPr lang="en-IN" dirty="0" err="1"/>
                  <a:t>D,Q|r</a:t>
                </a:r>
                <a:r>
                  <a:rPr lang="en-IN" dirty="0"/>
                  <a:t>)*P(r))/ ((P(D,Q|</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)*P(</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 Equation 3</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D5761248-7923-4558-91DA-35F5A62DFC0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0830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A67C-4FFC-4BE7-9CF5-B18E8DC9AF01}"/>
              </a:ext>
            </a:extLst>
          </p:cNvPr>
          <p:cNvSpPr>
            <a:spLocks noGrp="1"/>
          </p:cNvSpPr>
          <p:nvPr>
            <p:ph type="title"/>
          </p:nvPr>
        </p:nvSpPr>
        <p:spPr/>
        <p:txBody>
          <a:bodyPr>
            <a:normAutofit fontScale="90000"/>
          </a:bodyPr>
          <a:lstStyle/>
          <a:p>
            <a:r>
              <a:rPr lang="en-IN" dirty="0"/>
              <a:t>We may expand the joint probabilities in equation 3 into conditional probabilities by using the equality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097244-A0A5-4798-BB77-BB3CD2C53624}"/>
                  </a:ext>
                </a:extLst>
              </p:cNvPr>
              <p:cNvSpPr>
                <a:spLocks noGrp="1"/>
              </p:cNvSpPr>
              <p:nvPr>
                <p:ph idx="1"/>
              </p:nvPr>
            </p:nvSpPr>
            <p:spPr/>
            <p:txBody>
              <a:bodyPr>
                <a:normAutofit lnSpcReduction="10000"/>
              </a:bodyPr>
              <a:lstStyle/>
              <a:p>
                <a:r>
                  <a:rPr lang="en-IN" dirty="0"/>
                  <a:t>P(D,Q|R) = P(D|Q,R). P(Q|R)</a:t>
                </a:r>
              </a:p>
              <a:p>
                <a:endParaRPr lang="en-IN" dirty="0"/>
              </a:p>
              <a:p>
                <a:r>
                  <a:rPr lang="en-IN" dirty="0"/>
                  <a:t>log ((P(</a:t>
                </a:r>
                <a:r>
                  <a:rPr lang="en-IN" dirty="0" err="1"/>
                  <a:t>D,Q|r</a:t>
                </a:r>
                <a:r>
                  <a:rPr lang="en-IN" dirty="0"/>
                  <a:t>)*P(r))/ ((P(D,Q|</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)*P(</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a:t>
                </a:r>
              </a:p>
              <a:p>
                <a:r>
                  <a:rPr lang="en-IN" dirty="0"/>
                  <a:t>= log ((P(D|Q , r)*P(</a:t>
                </a:r>
                <a:r>
                  <a:rPr lang="en-IN" dirty="0" err="1"/>
                  <a:t>Q|r</a:t>
                </a:r>
                <a:r>
                  <a:rPr lang="en-IN" dirty="0"/>
                  <a:t>)*P(r))/ ((P(D|Q,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P(Q|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)*P(</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a:t>
                </a:r>
              </a:p>
              <a:p>
                <a:r>
                  <a:rPr lang="en-IN" dirty="0"/>
                  <a:t>= log ((P(D|Q , r)*P(</a:t>
                </a:r>
                <a:r>
                  <a:rPr lang="en-IN" dirty="0" err="1"/>
                  <a:t>r|Q</a:t>
                </a:r>
                <a:r>
                  <a:rPr lang="en-IN" dirty="0"/>
                  <a:t>)*P(Q))/ ((P(D|Q,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P(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|Q)*P(Q)))</a:t>
                </a:r>
              </a:p>
              <a:p>
                <a:r>
                  <a:rPr lang="en-IN" dirty="0"/>
                  <a:t>= log ((P(D|Q , r)*P(</a:t>
                </a:r>
                <a:r>
                  <a:rPr lang="en-IN" dirty="0" err="1"/>
                  <a:t>r|Q</a:t>
                </a:r>
                <a:r>
                  <a:rPr lang="en-IN" dirty="0"/>
                  <a:t>))/ ((P(D|Q,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P(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|Q)))</a:t>
                </a:r>
              </a:p>
              <a:p>
                <a:r>
                  <a:rPr lang="en-IN" dirty="0"/>
                  <a:t>=log ((P(D|Q , r)/ (P(D|Q,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 log (P(</a:t>
                </a:r>
                <a:r>
                  <a:rPr lang="en-IN" dirty="0" err="1"/>
                  <a:t>r|Q</a:t>
                </a:r>
                <a:r>
                  <a:rPr lang="en-IN" dirty="0"/>
                  <a:t>)/ P(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|Q))</a:t>
                </a:r>
              </a:p>
              <a:p>
                <a:r>
                  <a:rPr lang="en-IN" dirty="0"/>
                  <a:t>= log ((P(D|Q , r)/ (P(D|Q,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a:t>
                </a:r>
                <a:r>
                  <a:rPr lang="en-IN" sz="1200" dirty="0"/>
                  <a:t>This term is independent of D. 									Hence can be safely ignored for 									ranking purposes</a:t>
                </a:r>
              </a:p>
              <a:p>
                <a:endParaRPr lang="en-IN" sz="1200" dirty="0"/>
              </a:p>
              <a:p>
                <a:endParaRPr lang="en-IN" dirty="0"/>
              </a:p>
            </p:txBody>
          </p:sp>
        </mc:Choice>
        <mc:Fallback xmlns="">
          <p:sp>
            <p:nvSpPr>
              <p:cNvPr id="3" name="Content Placeholder 2">
                <a:extLst>
                  <a:ext uri="{FF2B5EF4-FFF2-40B4-BE49-F238E27FC236}">
                    <a16:creationId xmlns:a16="http://schemas.microsoft.com/office/drawing/2014/main" id="{63097244-A0A5-4798-BB77-BB3CD2C5362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57603A0A-2D1A-40F1-9964-5037A8F1E95E}"/>
              </a:ext>
            </a:extLst>
          </p:cNvPr>
          <p:cNvSpPr/>
          <p:nvPr/>
        </p:nvSpPr>
        <p:spPr>
          <a:xfrm>
            <a:off x="5548747" y="4426529"/>
            <a:ext cx="3203171" cy="8423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D4B03772-0EF9-4808-AFF6-93F446356F01}"/>
              </a:ext>
            </a:extLst>
          </p:cNvPr>
          <p:cNvCxnSpPr/>
          <p:nvPr/>
        </p:nvCxnSpPr>
        <p:spPr>
          <a:xfrm>
            <a:off x="8641080" y="4984868"/>
            <a:ext cx="440575" cy="28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33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61C-070C-42F4-9B2C-6040118EF724}"/>
              </a:ext>
            </a:extLst>
          </p:cNvPr>
          <p:cNvSpPr>
            <a:spLocks noGrp="1"/>
          </p:cNvSpPr>
          <p:nvPr>
            <p:ph type="title"/>
          </p:nvPr>
        </p:nvSpPr>
        <p:spPr/>
        <p:txBody>
          <a:bodyPr/>
          <a:lstStyle/>
          <a:p>
            <a:r>
              <a:rPr lang="en-IN" dirty="0"/>
              <a:t>So we get to the ranking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30D841-5316-405E-B267-BD25FBFCB7B4}"/>
                  </a:ext>
                </a:extLst>
              </p:cNvPr>
              <p:cNvSpPr>
                <a:spLocks noGrp="1"/>
              </p:cNvSpPr>
              <p:nvPr>
                <p:ph idx="1"/>
              </p:nvPr>
            </p:nvSpPr>
            <p:spPr/>
            <p:txBody>
              <a:bodyPr/>
              <a:lstStyle/>
              <a:p>
                <a:endParaRPr lang="en-IN" dirty="0"/>
              </a:p>
              <a:p>
                <a:endParaRPr lang="en-IN" dirty="0"/>
              </a:p>
              <a:p>
                <a:pPr marL="0" indent="0">
                  <a:buNone/>
                </a:pPr>
                <a:r>
                  <a:rPr lang="en-IN" dirty="0"/>
                  <a:t>log ((P(D|Q , r)/ (P(D|Q,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--------------Equation 4</a:t>
                </a:r>
              </a:p>
            </p:txBody>
          </p:sp>
        </mc:Choice>
        <mc:Fallback xmlns="">
          <p:sp>
            <p:nvSpPr>
              <p:cNvPr id="3" name="Content Placeholder 2">
                <a:extLst>
                  <a:ext uri="{FF2B5EF4-FFF2-40B4-BE49-F238E27FC236}">
                    <a16:creationId xmlns:a16="http://schemas.microsoft.com/office/drawing/2014/main" id="{EE30D841-5316-405E-B267-BD25FBFCB7B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81625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5D72-A8E0-4439-94E7-9236D0E2A75A}"/>
              </a:ext>
            </a:extLst>
          </p:cNvPr>
          <p:cNvSpPr>
            <a:spLocks noGrp="1"/>
          </p:cNvSpPr>
          <p:nvPr>
            <p:ph type="title"/>
          </p:nvPr>
        </p:nvSpPr>
        <p:spPr/>
        <p:txBody>
          <a:bodyPr/>
          <a:lstStyle/>
          <a:p>
            <a:r>
              <a:rPr lang="en-IN" dirty="0"/>
              <a:t>The Binary Independence Model – 1</a:t>
            </a:r>
            <a:r>
              <a:rPr lang="en-IN" baseline="30000" dirty="0"/>
              <a:t>st</a:t>
            </a:r>
            <a:r>
              <a:rPr lang="en-IN" dirty="0"/>
              <a:t> assumption</a:t>
            </a:r>
          </a:p>
        </p:txBody>
      </p:sp>
      <p:sp>
        <p:nvSpPr>
          <p:cNvPr id="3" name="Content Placeholder 2">
            <a:extLst>
              <a:ext uri="{FF2B5EF4-FFF2-40B4-BE49-F238E27FC236}">
                <a16:creationId xmlns:a16="http://schemas.microsoft.com/office/drawing/2014/main" id="{286ED11B-316A-422E-B408-914E7D153FE8}"/>
              </a:ext>
            </a:extLst>
          </p:cNvPr>
          <p:cNvSpPr>
            <a:spLocks noGrp="1"/>
          </p:cNvSpPr>
          <p:nvPr>
            <p:ph idx="1"/>
          </p:nvPr>
        </p:nvSpPr>
        <p:spPr/>
        <p:txBody>
          <a:bodyPr>
            <a:normAutofit fontScale="92500"/>
          </a:bodyPr>
          <a:lstStyle/>
          <a:p>
            <a:pPr marL="0" indent="0">
              <a:buNone/>
            </a:pPr>
            <a:endParaRPr lang="en-IN" dirty="0"/>
          </a:p>
          <a:p>
            <a:r>
              <a:rPr lang="en-IN" dirty="0"/>
              <a:t>Given relevance terms are statistically independent</a:t>
            </a:r>
          </a:p>
          <a:p>
            <a:r>
              <a:rPr lang="en-IN" dirty="0"/>
              <a:t>Given a positive relevance judgement, the presence or absence of one term does not depend on the presence or absence of any other terms</a:t>
            </a:r>
          </a:p>
          <a:p>
            <a:r>
              <a:rPr lang="en-IN" dirty="0"/>
              <a:t>Given a negative relevance judgement, the presence or absence of one term does not depend on the presence or absence of any other terms</a:t>
            </a:r>
          </a:p>
          <a:p>
            <a:pPr lvl="1"/>
            <a:endParaRPr lang="en-IN" dirty="0"/>
          </a:p>
          <a:p>
            <a:pPr lvl="1"/>
            <a:endParaRPr lang="en-IN" dirty="0"/>
          </a:p>
          <a:p>
            <a:r>
              <a:rPr lang="en-IN" dirty="0"/>
              <a:t>With this assumption, we rewrite the probabilities of equation 4 as </a:t>
            </a:r>
          </a:p>
          <a:p>
            <a:endParaRPr lang="en-IN" dirty="0"/>
          </a:p>
          <a:p>
            <a:pPr lvl="1"/>
            <a:endParaRPr lang="en-IN" dirty="0"/>
          </a:p>
          <a:p>
            <a:endParaRPr lang="en-IN" dirty="0"/>
          </a:p>
        </p:txBody>
      </p:sp>
    </p:spTree>
    <p:extLst>
      <p:ext uri="{BB962C8B-B14F-4D97-AF65-F5344CB8AC3E}">
        <p14:creationId xmlns:p14="http://schemas.microsoft.com/office/powerpoint/2010/main" val="314654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ACDC-BDEB-4B1B-8BF8-378B1CE3481C}"/>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23F43290-5934-4A3D-9062-844D948095FB}"/>
              </a:ext>
            </a:extLst>
          </p:cNvPr>
          <p:cNvPicPr>
            <a:picLocks noGrp="1" noChangeAspect="1"/>
          </p:cNvPicPr>
          <p:nvPr>
            <p:ph idx="1"/>
          </p:nvPr>
        </p:nvPicPr>
        <p:blipFill>
          <a:blip r:embed="rId2"/>
          <a:stretch>
            <a:fillRect/>
          </a:stretch>
        </p:blipFill>
        <p:spPr>
          <a:xfrm>
            <a:off x="3276600" y="2896394"/>
            <a:ext cx="5638800" cy="2209800"/>
          </a:xfrm>
          <a:prstGeom prst="rect">
            <a:avLst/>
          </a:prstGeom>
        </p:spPr>
      </p:pic>
    </p:spTree>
    <p:extLst>
      <p:ext uri="{BB962C8B-B14F-4D97-AF65-F5344CB8AC3E}">
        <p14:creationId xmlns:p14="http://schemas.microsoft.com/office/powerpoint/2010/main" val="159356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30B7-4A10-4E4F-84FE-33F58AEE4F13}"/>
              </a:ext>
            </a:extLst>
          </p:cNvPr>
          <p:cNvSpPr>
            <a:spLocks noGrp="1"/>
          </p:cNvSpPr>
          <p:nvPr>
            <p:ph type="title"/>
          </p:nvPr>
        </p:nvSpPr>
        <p:spPr/>
        <p:txBody>
          <a:bodyPr/>
          <a:lstStyle/>
          <a:p>
            <a:r>
              <a:rPr lang="en-IN" dirty="0"/>
              <a:t>So equation 4 becomes : </a:t>
            </a:r>
          </a:p>
        </p:txBody>
      </p:sp>
      <p:pic>
        <p:nvPicPr>
          <p:cNvPr id="4" name="Content Placeholder 3">
            <a:extLst>
              <a:ext uri="{FF2B5EF4-FFF2-40B4-BE49-F238E27FC236}">
                <a16:creationId xmlns:a16="http://schemas.microsoft.com/office/drawing/2014/main" id="{2DE4CE3D-3F0B-4194-9D38-7FEDF91927C4}"/>
              </a:ext>
            </a:extLst>
          </p:cNvPr>
          <p:cNvPicPr>
            <a:picLocks noGrp="1" noChangeAspect="1"/>
          </p:cNvPicPr>
          <p:nvPr>
            <p:ph idx="1"/>
          </p:nvPr>
        </p:nvPicPr>
        <p:blipFill>
          <a:blip r:embed="rId2"/>
          <a:stretch>
            <a:fillRect/>
          </a:stretch>
        </p:blipFill>
        <p:spPr>
          <a:xfrm>
            <a:off x="3152775" y="3448844"/>
            <a:ext cx="5886450" cy="1104900"/>
          </a:xfrm>
          <a:prstGeom prst="rect">
            <a:avLst/>
          </a:prstGeom>
        </p:spPr>
      </p:pic>
      <p:sp>
        <p:nvSpPr>
          <p:cNvPr id="5" name="TextBox 4">
            <a:extLst>
              <a:ext uri="{FF2B5EF4-FFF2-40B4-BE49-F238E27FC236}">
                <a16:creationId xmlns:a16="http://schemas.microsoft.com/office/drawing/2014/main" id="{A86548BA-2964-482F-B6ED-2D09641F7EED}"/>
              </a:ext>
            </a:extLst>
          </p:cNvPr>
          <p:cNvSpPr txBox="1"/>
          <p:nvPr/>
        </p:nvSpPr>
        <p:spPr>
          <a:xfrm>
            <a:off x="9803476" y="3840480"/>
            <a:ext cx="1596044" cy="369332"/>
          </a:xfrm>
          <a:prstGeom prst="rect">
            <a:avLst/>
          </a:prstGeom>
          <a:noFill/>
        </p:spPr>
        <p:txBody>
          <a:bodyPr wrap="square" rtlCol="0">
            <a:spAutoFit/>
          </a:bodyPr>
          <a:lstStyle/>
          <a:p>
            <a:r>
              <a:rPr lang="en-IN" dirty="0"/>
              <a:t>-----Equation 5</a:t>
            </a:r>
          </a:p>
        </p:txBody>
      </p:sp>
    </p:spTree>
    <p:extLst>
      <p:ext uri="{BB962C8B-B14F-4D97-AF65-F5344CB8AC3E}">
        <p14:creationId xmlns:p14="http://schemas.microsoft.com/office/powerpoint/2010/main" val="361514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86BC-7D8E-4FF5-87A8-3E85E35D88CF}"/>
              </a:ext>
            </a:extLst>
          </p:cNvPr>
          <p:cNvSpPr>
            <a:spLocks noGrp="1"/>
          </p:cNvSpPr>
          <p:nvPr>
            <p:ph type="title"/>
          </p:nvPr>
        </p:nvSpPr>
        <p:spPr/>
        <p:txBody>
          <a:bodyPr/>
          <a:lstStyle/>
          <a:p>
            <a:r>
              <a:rPr lang="en-IN" dirty="0"/>
              <a:t>BIM-We make the second strong assumption</a:t>
            </a:r>
            <a:br>
              <a:rPr lang="en-IN" dirty="0"/>
            </a:br>
            <a:endParaRPr lang="en-IN" dirty="0"/>
          </a:p>
        </p:txBody>
      </p:sp>
      <p:sp>
        <p:nvSpPr>
          <p:cNvPr id="3" name="Content Placeholder 2">
            <a:extLst>
              <a:ext uri="{FF2B5EF4-FFF2-40B4-BE49-F238E27FC236}">
                <a16:creationId xmlns:a16="http://schemas.microsoft.com/office/drawing/2014/main" id="{3E588ECF-3190-427E-AE3F-DAB6C3EFBAB2}"/>
              </a:ext>
            </a:extLst>
          </p:cNvPr>
          <p:cNvSpPr>
            <a:spLocks noGrp="1"/>
          </p:cNvSpPr>
          <p:nvPr>
            <p:ph idx="1"/>
          </p:nvPr>
        </p:nvSpPr>
        <p:spPr/>
        <p:txBody>
          <a:bodyPr/>
          <a:lstStyle/>
          <a:p>
            <a:pPr marL="0" indent="0">
              <a:buNone/>
            </a:pPr>
            <a:endParaRPr lang="en-IN" dirty="0"/>
          </a:p>
          <a:p>
            <a:r>
              <a:rPr lang="en-IN" dirty="0"/>
              <a:t>The presence of a term in a document depends on relevance only when the term is present in the query</a:t>
            </a:r>
          </a:p>
          <a:p>
            <a:endParaRPr lang="en-IN" dirty="0"/>
          </a:p>
          <a:p>
            <a:r>
              <a:rPr lang="en-IN" dirty="0"/>
              <a:t>As a result of this 2</a:t>
            </a:r>
            <a:r>
              <a:rPr lang="en-IN" baseline="30000" dirty="0"/>
              <a:t>nd</a:t>
            </a:r>
            <a:r>
              <a:rPr lang="en-IN" dirty="0"/>
              <a:t> assumption, if qi = 0, then</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BE726604-5E4D-473A-AD6F-83FC364E3500}"/>
              </a:ext>
            </a:extLst>
          </p:cNvPr>
          <p:cNvPicPr>
            <a:picLocks noChangeAspect="1"/>
          </p:cNvPicPr>
          <p:nvPr/>
        </p:nvPicPr>
        <p:blipFill>
          <a:blip r:embed="rId2"/>
          <a:stretch>
            <a:fillRect/>
          </a:stretch>
        </p:blipFill>
        <p:spPr>
          <a:xfrm>
            <a:off x="3663920" y="5130800"/>
            <a:ext cx="4276725" cy="1181100"/>
          </a:xfrm>
          <a:prstGeom prst="rect">
            <a:avLst/>
          </a:prstGeom>
        </p:spPr>
      </p:pic>
    </p:spTree>
    <p:extLst>
      <p:ext uri="{BB962C8B-B14F-4D97-AF65-F5344CB8AC3E}">
        <p14:creationId xmlns:p14="http://schemas.microsoft.com/office/powerpoint/2010/main" val="375035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3CAD-9CFB-4157-A051-B7F7374B5ABA}"/>
              </a:ext>
            </a:extLst>
          </p:cNvPr>
          <p:cNvSpPr>
            <a:spLocks noGrp="1"/>
          </p:cNvSpPr>
          <p:nvPr>
            <p:ph type="title"/>
          </p:nvPr>
        </p:nvSpPr>
        <p:spPr/>
        <p:txBody>
          <a:bodyPr/>
          <a:lstStyle/>
          <a:p>
            <a:r>
              <a:rPr lang="en-IN" dirty="0"/>
              <a:t>Probability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88D5C-921E-4335-8D56-CD8E93B4BE24}"/>
                  </a:ext>
                </a:extLst>
              </p:cNvPr>
              <p:cNvSpPr>
                <a:spLocks noGrp="1"/>
              </p:cNvSpPr>
              <p:nvPr>
                <p:ph idx="1"/>
              </p:nvPr>
            </p:nvSpPr>
            <p:spPr/>
            <p:txBody>
              <a:bodyPr/>
              <a:lstStyle/>
              <a:p>
                <a:r>
                  <a:rPr lang="en-IN" dirty="0"/>
                  <a:t>P(A,B) = P(A ∩ B) = P(A| B)*P(B) = P(B|A)*P(A)</a:t>
                </a:r>
              </a:p>
              <a:p>
                <a:endParaRPr lang="en-IN" dirty="0"/>
              </a:p>
              <a:p>
                <a:endParaRPr lang="en-IN" dirty="0"/>
              </a:p>
              <a:p>
                <a:r>
                  <a:rPr lang="en-IN" dirty="0"/>
                  <a:t>P(</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𝐴</m:t>
                        </m:r>
                      </m:e>
                    </m:acc>
                    <m:r>
                      <a:rPr lang="en-IN" b="0" i="1" smtClean="0">
                        <a:latin typeface="Cambria Math" panose="02040503050406030204" pitchFamily="18" charset="0"/>
                      </a:rPr>
                      <m:t>, </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oMath>
                </a14:m>
                <a:r>
                  <a:rPr lang="en-IN" dirty="0"/>
                  <a:t>B|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𝐴</m:t>
                        </m:r>
                      </m:e>
                    </m:acc>
                  </m:oMath>
                </a14:m>
                <a:r>
                  <a:rPr lang="en-IN" dirty="0"/>
                  <a:t>)* P(</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𝐴</m:t>
                        </m:r>
                      </m:e>
                    </m:acc>
                  </m:oMath>
                </a14:m>
                <a:r>
                  <a:rPr lang="en-IN" dirty="0"/>
                  <a:t>) </a:t>
                </a:r>
              </a:p>
              <a:p>
                <a:endParaRPr lang="en-IN" dirty="0"/>
              </a:p>
              <a:p>
                <a:endParaRPr lang="en-IN" dirty="0"/>
              </a:p>
              <a:p>
                <a:r>
                  <a:rPr lang="en-IN" dirty="0"/>
                  <a:t>P(B) = P (A,B) + P(</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𝐴</m:t>
                        </m:r>
                      </m:e>
                    </m:acc>
                  </m:oMath>
                </a14:m>
                <a:r>
                  <a:rPr lang="en-IN" dirty="0"/>
                  <a:t>,B)</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BCE88D5C-921E-4335-8D56-CD8E93B4BE2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73503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BCBC-E80C-431B-9DC4-C042B8787A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A266F3-CDFC-4A12-9B2A-D842ABACB56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AD72EB5B-2A21-442C-9917-8E3D5EBD7851}"/>
              </a:ext>
            </a:extLst>
          </p:cNvPr>
          <p:cNvPicPr>
            <a:picLocks noChangeAspect="1"/>
          </p:cNvPicPr>
          <p:nvPr/>
        </p:nvPicPr>
        <p:blipFill>
          <a:blip r:embed="rId2"/>
          <a:stretch>
            <a:fillRect/>
          </a:stretch>
        </p:blipFill>
        <p:spPr>
          <a:xfrm>
            <a:off x="3938587" y="2828925"/>
            <a:ext cx="4314825" cy="1200150"/>
          </a:xfrm>
          <a:prstGeom prst="rect">
            <a:avLst/>
          </a:prstGeom>
        </p:spPr>
      </p:pic>
    </p:spTree>
    <p:extLst>
      <p:ext uri="{BB962C8B-B14F-4D97-AF65-F5344CB8AC3E}">
        <p14:creationId xmlns:p14="http://schemas.microsoft.com/office/powerpoint/2010/main" val="3133979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4D4C-8680-4727-BCE3-A488802FE1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B9337B-C93A-4311-B349-823E3BC5C6F1}"/>
              </a:ext>
            </a:extLst>
          </p:cNvPr>
          <p:cNvSpPr>
            <a:spLocks noGrp="1"/>
          </p:cNvSpPr>
          <p:nvPr>
            <p:ph idx="1"/>
          </p:nvPr>
        </p:nvSpPr>
        <p:spPr/>
        <p:txBody>
          <a:bodyPr/>
          <a:lstStyle/>
          <a:p>
            <a:r>
              <a:rPr lang="en-US" dirty="0"/>
              <a:t>The effect of this assumption is to change the summation in Equation 5 from a summation over all terms in the vocabulary to a summation over all terms in the query. Because conditioning on the query is now redundant, we can drop it and our ranking formula then becomes</a:t>
            </a:r>
            <a:endParaRPr lang="en-IN" dirty="0"/>
          </a:p>
        </p:txBody>
      </p:sp>
      <p:pic>
        <p:nvPicPr>
          <p:cNvPr id="4" name="Picture 3">
            <a:extLst>
              <a:ext uri="{FF2B5EF4-FFF2-40B4-BE49-F238E27FC236}">
                <a16:creationId xmlns:a16="http://schemas.microsoft.com/office/drawing/2014/main" id="{71AD75F9-9805-4C48-8529-7D4A4C9B33B9}"/>
              </a:ext>
            </a:extLst>
          </p:cNvPr>
          <p:cNvPicPr>
            <a:picLocks noChangeAspect="1"/>
          </p:cNvPicPr>
          <p:nvPr/>
        </p:nvPicPr>
        <p:blipFill>
          <a:blip r:embed="rId2"/>
          <a:stretch>
            <a:fillRect/>
          </a:stretch>
        </p:blipFill>
        <p:spPr>
          <a:xfrm>
            <a:off x="3931385" y="3895898"/>
            <a:ext cx="3676712" cy="1435331"/>
          </a:xfrm>
          <a:prstGeom prst="rect">
            <a:avLst/>
          </a:prstGeom>
        </p:spPr>
      </p:pic>
      <p:sp>
        <p:nvSpPr>
          <p:cNvPr id="5" name="TextBox 4">
            <a:extLst>
              <a:ext uri="{FF2B5EF4-FFF2-40B4-BE49-F238E27FC236}">
                <a16:creationId xmlns:a16="http://schemas.microsoft.com/office/drawing/2014/main" id="{FDE27A2B-D280-43AD-B751-511D0C4ACEF9}"/>
              </a:ext>
            </a:extLst>
          </p:cNvPr>
          <p:cNvSpPr txBox="1"/>
          <p:nvPr/>
        </p:nvSpPr>
        <p:spPr>
          <a:xfrm>
            <a:off x="8966662" y="4189615"/>
            <a:ext cx="3009207" cy="369332"/>
          </a:xfrm>
          <a:prstGeom prst="rect">
            <a:avLst/>
          </a:prstGeom>
          <a:noFill/>
        </p:spPr>
        <p:txBody>
          <a:bodyPr wrap="square" rtlCol="0">
            <a:spAutoFit/>
          </a:bodyPr>
          <a:lstStyle/>
          <a:p>
            <a:r>
              <a:rPr lang="en-IN" dirty="0"/>
              <a:t>------ Equation 6</a:t>
            </a:r>
          </a:p>
        </p:txBody>
      </p:sp>
    </p:spTree>
    <p:extLst>
      <p:ext uri="{BB962C8B-B14F-4D97-AF65-F5344CB8AC3E}">
        <p14:creationId xmlns:p14="http://schemas.microsoft.com/office/powerpoint/2010/main" val="340039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9917-D6E2-415C-8AE3-E186F23BB8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EE72CB-1190-47F5-A86A-6AE949B484DA}"/>
              </a:ext>
            </a:extLst>
          </p:cNvPr>
          <p:cNvSpPr>
            <a:spLocks noGrp="1"/>
          </p:cNvSpPr>
          <p:nvPr>
            <p:ph idx="1"/>
          </p:nvPr>
        </p:nvSpPr>
        <p:spPr/>
        <p:txBody>
          <a:bodyPr>
            <a:normAutofit lnSpcReduction="10000"/>
          </a:bodyPr>
          <a:lstStyle/>
          <a:p>
            <a:r>
              <a:rPr lang="en-IN" dirty="0"/>
              <a:t>We now subtract from Equation 6 its own value when no query terms appear in the document</a:t>
            </a:r>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We can subtract this constant as it has no impact on ranking</a:t>
            </a:r>
          </a:p>
        </p:txBody>
      </p:sp>
      <p:pic>
        <p:nvPicPr>
          <p:cNvPr id="4" name="Picture 3">
            <a:extLst>
              <a:ext uri="{FF2B5EF4-FFF2-40B4-BE49-F238E27FC236}">
                <a16:creationId xmlns:a16="http://schemas.microsoft.com/office/drawing/2014/main" id="{76D08E49-00CF-49CF-A848-1F08ED38E498}"/>
              </a:ext>
            </a:extLst>
          </p:cNvPr>
          <p:cNvPicPr>
            <a:picLocks noChangeAspect="1"/>
          </p:cNvPicPr>
          <p:nvPr/>
        </p:nvPicPr>
        <p:blipFill>
          <a:blip r:embed="rId2"/>
          <a:stretch>
            <a:fillRect/>
          </a:stretch>
        </p:blipFill>
        <p:spPr>
          <a:xfrm>
            <a:off x="2595385" y="2837411"/>
            <a:ext cx="6886463" cy="1163781"/>
          </a:xfrm>
          <a:prstGeom prst="rect">
            <a:avLst/>
          </a:prstGeom>
        </p:spPr>
      </p:pic>
      <p:sp>
        <p:nvSpPr>
          <p:cNvPr id="5" name="Oval 4">
            <a:extLst>
              <a:ext uri="{FF2B5EF4-FFF2-40B4-BE49-F238E27FC236}">
                <a16:creationId xmlns:a16="http://schemas.microsoft.com/office/drawing/2014/main" id="{74CEA9FA-48AB-48D5-9C1F-90399A02FA59}"/>
              </a:ext>
            </a:extLst>
          </p:cNvPr>
          <p:cNvSpPr/>
          <p:nvPr/>
        </p:nvSpPr>
        <p:spPr>
          <a:xfrm>
            <a:off x="6217919" y="2837411"/>
            <a:ext cx="3113117" cy="13674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260EC034-1003-44B1-B56F-44C0854F051B}"/>
              </a:ext>
            </a:extLst>
          </p:cNvPr>
          <p:cNvCxnSpPr>
            <a:stCxn id="5" idx="5"/>
          </p:cNvCxnSpPr>
          <p:nvPr/>
        </p:nvCxnSpPr>
        <p:spPr>
          <a:xfrm>
            <a:off x="8875131" y="4004597"/>
            <a:ext cx="525178" cy="38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0D8E049-CFE1-478A-AE79-E214B9E44F87}"/>
              </a:ext>
            </a:extLst>
          </p:cNvPr>
          <p:cNvSpPr txBox="1"/>
          <p:nvPr/>
        </p:nvSpPr>
        <p:spPr>
          <a:xfrm>
            <a:off x="9365672" y="4208174"/>
            <a:ext cx="1953491" cy="1200329"/>
          </a:xfrm>
          <a:prstGeom prst="rect">
            <a:avLst/>
          </a:prstGeom>
          <a:noFill/>
        </p:spPr>
        <p:txBody>
          <a:bodyPr wrap="square" rtlCol="0">
            <a:spAutoFit/>
          </a:bodyPr>
          <a:lstStyle/>
          <a:p>
            <a:r>
              <a:rPr lang="en-IN" dirty="0"/>
              <a:t>When all query terms are absent, this term is a constant</a:t>
            </a:r>
          </a:p>
        </p:txBody>
      </p:sp>
    </p:spTree>
    <p:extLst>
      <p:ext uri="{BB962C8B-B14F-4D97-AF65-F5344CB8AC3E}">
        <p14:creationId xmlns:p14="http://schemas.microsoft.com/office/powerpoint/2010/main" val="156653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DD4C-FBCF-44DA-A132-6E0FBC267C4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3EC70F8-5D7C-49FD-A7A2-2CF8299C8A55}"/>
              </a:ext>
            </a:extLst>
          </p:cNvPr>
          <p:cNvSpPr>
            <a:spLocks noGrp="1"/>
          </p:cNvSpPr>
          <p:nvPr>
            <p:ph idx="1"/>
          </p:nvPr>
        </p:nvSpPr>
        <p:spPr/>
        <p:txBody>
          <a:bodyPr/>
          <a:lstStyle/>
          <a:p>
            <a:r>
              <a:rPr lang="en-IN" dirty="0"/>
              <a:t>Rearranging the terms</a:t>
            </a:r>
          </a:p>
          <a:p>
            <a:endParaRPr lang="en-IN" dirty="0"/>
          </a:p>
          <a:p>
            <a:endParaRPr lang="en-IN" dirty="0"/>
          </a:p>
        </p:txBody>
      </p:sp>
      <p:pic>
        <p:nvPicPr>
          <p:cNvPr id="4" name="Picture 3">
            <a:extLst>
              <a:ext uri="{FF2B5EF4-FFF2-40B4-BE49-F238E27FC236}">
                <a16:creationId xmlns:a16="http://schemas.microsoft.com/office/drawing/2014/main" id="{0774284A-2FC6-456E-A8CD-3F8D52CCFF04}"/>
              </a:ext>
            </a:extLst>
          </p:cNvPr>
          <p:cNvPicPr>
            <a:picLocks noChangeAspect="1"/>
          </p:cNvPicPr>
          <p:nvPr/>
        </p:nvPicPr>
        <p:blipFill>
          <a:blip r:embed="rId2"/>
          <a:stretch>
            <a:fillRect/>
          </a:stretch>
        </p:blipFill>
        <p:spPr>
          <a:xfrm>
            <a:off x="0" y="2736473"/>
            <a:ext cx="12192000" cy="1385054"/>
          </a:xfrm>
          <a:prstGeom prst="rect">
            <a:avLst/>
          </a:prstGeom>
        </p:spPr>
      </p:pic>
      <p:sp>
        <p:nvSpPr>
          <p:cNvPr id="5" name="Oval 4">
            <a:extLst>
              <a:ext uri="{FF2B5EF4-FFF2-40B4-BE49-F238E27FC236}">
                <a16:creationId xmlns:a16="http://schemas.microsoft.com/office/drawing/2014/main" id="{CB449BBD-A055-497B-998E-E380C039F632}"/>
              </a:ext>
            </a:extLst>
          </p:cNvPr>
          <p:cNvSpPr/>
          <p:nvPr/>
        </p:nvSpPr>
        <p:spPr>
          <a:xfrm>
            <a:off x="6199909" y="2466109"/>
            <a:ext cx="5922818" cy="20989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CD429CA-D695-4218-95B3-929BF56A3B8F}"/>
              </a:ext>
            </a:extLst>
          </p:cNvPr>
          <p:cNvSpPr txBox="1"/>
          <p:nvPr/>
        </p:nvSpPr>
        <p:spPr>
          <a:xfrm>
            <a:off x="9317182" y="5008418"/>
            <a:ext cx="2514600" cy="369332"/>
          </a:xfrm>
          <a:prstGeom prst="rect">
            <a:avLst/>
          </a:prstGeom>
          <a:noFill/>
        </p:spPr>
        <p:txBody>
          <a:bodyPr wrap="square" rtlCol="0">
            <a:spAutoFit/>
          </a:bodyPr>
          <a:lstStyle/>
          <a:p>
            <a:r>
              <a:rPr lang="en-IN" dirty="0"/>
              <a:t>This term is 0</a:t>
            </a:r>
          </a:p>
        </p:txBody>
      </p:sp>
      <p:cxnSp>
        <p:nvCxnSpPr>
          <p:cNvPr id="8" name="Straight Arrow Connector 7">
            <a:extLst>
              <a:ext uri="{FF2B5EF4-FFF2-40B4-BE49-F238E27FC236}">
                <a16:creationId xmlns:a16="http://schemas.microsoft.com/office/drawing/2014/main" id="{56A3E2AC-E3A3-4F37-849F-1EDADC9D7CC8}"/>
              </a:ext>
            </a:extLst>
          </p:cNvPr>
          <p:cNvCxnSpPr/>
          <p:nvPr/>
        </p:nvCxnSpPr>
        <p:spPr>
          <a:xfrm>
            <a:off x="8783782" y="4564872"/>
            <a:ext cx="595745" cy="37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375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9D89-3B89-48C2-A498-0812A2B0DE03}"/>
              </a:ext>
            </a:extLst>
          </p:cNvPr>
          <p:cNvSpPr>
            <a:spLocks noGrp="1"/>
          </p:cNvSpPr>
          <p:nvPr>
            <p:ph type="title"/>
          </p:nvPr>
        </p:nvSpPr>
        <p:spPr/>
        <p:txBody>
          <a:bodyPr>
            <a:normAutofit fontScale="90000"/>
          </a:bodyPr>
          <a:lstStyle/>
          <a:p>
            <a:br>
              <a:rPr lang="en-IN" dirty="0"/>
            </a:br>
            <a:r>
              <a:rPr lang="en-IN" dirty="0"/>
              <a:t>So our formula becomes !</a:t>
            </a:r>
            <a:br>
              <a:rPr lang="en-IN" dirty="0"/>
            </a:br>
            <a:br>
              <a:rPr lang="en-IN" dirty="0"/>
            </a:br>
            <a:endParaRPr lang="en-IN" dirty="0"/>
          </a:p>
        </p:txBody>
      </p:sp>
      <p:pic>
        <p:nvPicPr>
          <p:cNvPr id="4" name="Content Placeholder 3">
            <a:extLst>
              <a:ext uri="{FF2B5EF4-FFF2-40B4-BE49-F238E27FC236}">
                <a16:creationId xmlns:a16="http://schemas.microsoft.com/office/drawing/2014/main" id="{8A1A0A00-2E96-45B2-8CF3-A8AF28013A3D}"/>
              </a:ext>
            </a:extLst>
          </p:cNvPr>
          <p:cNvPicPr>
            <a:picLocks noGrp="1" noChangeAspect="1"/>
          </p:cNvPicPr>
          <p:nvPr>
            <p:ph idx="1"/>
          </p:nvPr>
        </p:nvPicPr>
        <p:blipFill>
          <a:blip r:embed="rId2"/>
          <a:stretch>
            <a:fillRect/>
          </a:stretch>
        </p:blipFill>
        <p:spPr>
          <a:xfrm>
            <a:off x="2219325" y="1690688"/>
            <a:ext cx="6991350" cy="1524000"/>
          </a:xfrm>
          <a:prstGeom prst="rect">
            <a:avLst/>
          </a:prstGeom>
        </p:spPr>
      </p:pic>
      <p:sp>
        <p:nvSpPr>
          <p:cNvPr id="6" name="TextBox 5">
            <a:extLst>
              <a:ext uri="{FF2B5EF4-FFF2-40B4-BE49-F238E27FC236}">
                <a16:creationId xmlns:a16="http://schemas.microsoft.com/office/drawing/2014/main" id="{6FF7759E-8E1A-4E85-B6D3-D537342AB950}"/>
              </a:ext>
            </a:extLst>
          </p:cNvPr>
          <p:cNvSpPr txBox="1"/>
          <p:nvPr/>
        </p:nvSpPr>
        <p:spPr>
          <a:xfrm>
            <a:off x="782782" y="3484418"/>
            <a:ext cx="10688782" cy="2800767"/>
          </a:xfrm>
          <a:prstGeom prst="rect">
            <a:avLst/>
          </a:prstGeom>
          <a:noFill/>
        </p:spPr>
        <p:txBody>
          <a:bodyPr wrap="square" rtlCol="0">
            <a:spAutoFit/>
          </a:bodyPr>
          <a:lstStyle/>
          <a:p>
            <a:r>
              <a:rPr lang="en-IN" sz="4400" dirty="0"/>
              <a:t>So, this refinement of the equation 4 under the assumptions 1 and 2 and considering only the presence an absence of terms is called as the Binary Independence model </a:t>
            </a:r>
          </a:p>
        </p:txBody>
      </p:sp>
    </p:spTree>
    <p:extLst>
      <p:ext uri="{BB962C8B-B14F-4D97-AF65-F5344CB8AC3E}">
        <p14:creationId xmlns:p14="http://schemas.microsoft.com/office/powerpoint/2010/main" val="223109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93B0-42BA-4679-B958-34B78153762A}"/>
              </a:ext>
            </a:extLst>
          </p:cNvPr>
          <p:cNvSpPr>
            <a:spLocks noGrp="1"/>
          </p:cNvSpPr>
          <p:nvPr>
            <p:ph type="title"/>
          </p:nvPr>
        </p:nvSpPr>
        <p:spPr/>
        <p:txBody>
          <a:bodyPr/>
          <a:lstStyle/>
          <a:p>
            <a:r>
              <a:rPr lang="en-IN" dirty="0"/>
              <a:t>Robertson Spark Jones weighting formula</a:t>
            </a:r>
          </a:p>
        </p:txBody>
      </p:sp>
      <p:pic>
        <p:nvPicPr>
          <p:cNvPr id="4" name="Content Placeholder 3">
            <a:extLst>
              <a:ext uri="{FF2B5EF4-FFF2-40B4-BE49-F238E27FC236}">
                <a16:creationId xmlns:a16="http://schemas.microsoft.com/office/drawing/2014/main" id="{06406B33-B5E2-4B45-84E6-158C38640A41}"/>
              </a:ext>
            </a:extLst>
          </p:cNvPr>
          <p:cNvPicPr>
            <a:picLocks noGrp="1" noChangeAspect="1"/>
          </p:cNvPicPr>
          <p:nvPr>
            <p:ph idx="1"/>
          </p:nvPr>
        </p:nvPicPr>
        <p:blipFill>
          <a:blip r:embed="rId2"/>
          <a:stretch>
            <a:fillRect/>
          </a:stretch>
        </p:blipFill>
        <p:spPr>
          <a:xfrm>
            <a:off x="2184004" y="1904868"/>
            <a:ext cx="6992718" cy="1524132"/>
          </a:xfrm>
          <a:prstGeom prst="rect">
            <a:avLst/>
          </a:prstGeom>
        </p:spPr>
      </p:pic>
      <p:pic>
        <p:nvPicPr>
          <p:cNvPr id="5" name="Picture 4">
            <a:extLst>
              <a:ext uri="{FF2B5EF4-FFF2-40B4-BE49-F238E27FC236}">
                <a16:creationId xmlns:a16="http://schemas.microsoft.com/office/drawing/2014/main" id="{606823DC-CD12-4263-AB48-00C6D5286DBD}"/>
              </a:ext>
            </a:extLst>
          </p:cNvPr>
          <p:cNvPicPr>
            <a:picLocks noChangeAspect="1"/>
          </p:cNvPicPr>
          <p:nvPr/>
        </p:nvPicPr>
        <p:blipFill>
          <a:blip r:embed="rId3"/>
          <a:stretch>
            <a:fillRect/>
          </a:stretch>
        </p:blipFill>
        <p:spPr>
          <a:xfrm>
            <a:off x="4356452" y="3831068"/>
            <a:ext cx="2459984" cy="1483798"/>
          </a:xfrm>
          <a:prstGeom prst="rect">
            <a:avLst/>
          </a:prstGeom>
        </p:spPr>
      </p:pic>
      <p:sp>
        <p:nvSpPr>
          <p:cNvPr id="3" name="TextBox 2">
            <a:extLst>
              <a:ext uri="{FF2B5EF4-FFF2-40B4-BE49-F238E27FC236}">
                <a16:creationId xmlns:a16="http://schemas.microsoft.com/office/drawing/2014/main" id="{7EA16C7F-963B-4CE3-AE90-FDFE191A60F2}"/>
              </a:ext>
            </a:extLst>
          </p:cNvPr>
          <p:cNvSpPr txBox="1"/>
          <p:nvPr/>
        </p:nvSpPr>
        <p:spPr>
          <a:xfrm>
            <a:off x="9537469" y="2216727"/>
            <a:ext cx="1816331" cy="646331"/>
          </a:xfrm>
          <a:prstGeom prst="rect">
            <a:avLst/>
          </a:prstGeom>
          <a:noFill/>
        </p:spPr>
        <p:txBody>
          <a:bodyPr wrap="square" rtlCol="0">
            <a:spAutoFit/>
          </a:bodyPr>
          <a:lstStyle/>
          <a:p>
            <a:r>
              <a:rPr lang="en-US" dirty="0"/>
              <a:t>This is BIM equation</a:t>
            </a:r>
            <a:endParaRPr lang="en-IN" dirty="0"/>
          </a:p>
        </p:txBody>
      </p:sp>
      <p:sp>
        <p:nvSpPr>
          <p:cNvPr id="7" name="TextBox 6">
            <a:extLst>
              <a:ext uri="{FF2B5EF4-FFF2-40B4-BE49-F238E27FC236}">
                <a16:creationId xmlns:a16="http://schemas.microsoft.com/office/drawing/2014/main" id="{5EC7BFFF-F61D-46EC-84B5-63106A963763}"/>
              </a:ext>
            </a:extLst>
          </p:cNvPr>
          <p:cNvSpPr txBox="1"/>
          <p:nvPr/>
        </p:nvSpPr>
        <p:spPr>
          <a:xfrm>
            <a:off x="8212975" y="4233949"/>
            <a:ext cx="1413163" cy="369332"/>
          </a:xfrm>
          <a:prstGeom prst="rect">
            <a:avLst/>
          </a:prstGeom>
          <a:noFill/>
        </p:spPr>
        <p:txBody>
          <a:bodyPr wrap="square" rtlCol="0">
            <a:spAutoFit/>
          </a:bodyPr>
          <a:lstStyle/>
          <a:p>
            <a:r>
              <a:rPr lang="en-US" dirty="0"/>
              <a:t>Rewritten as </a:t>
            </a:r>
            <a:endParaRPr lang="en-IN" dirty="0"/>
          </a:p>
        </p:txBody>
      </p:sp>
    </p:spTree>
    <p:extLst>
      <p:ext uri="{BB962C8B-B14F-4D97-AF65-F5344CB8AC3E}">
        <p14:creationId xmlns:p14="http://schemas.microsoft.com/office/powerpoint/2010/main" val="349371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99CFF1-841F-4E5A-A48A-1752C1E0F830}"/>
              </a:ext>
            </a:extLst>
          </p:cNvPr>
          <p:cNvPicPr>
            <a:picLocks noChangeAspect="1"/>
          </p:cNvPicPr>
          <p:nvPr/>
        </p:nvPicPr>
        <p:blipFill>
          <a:blip r:embed="rId2"/>
          <a:stretch>
            <a:fillRect/>
          </a:stretch>
        </p:blipFill>
        <p:spPr>
          <a:xfrm>
            <a:off x="4376737" y="2962275"/>
            <a:ext cx="3438525" cy="933450"/>
          </a:xfrm>
          <a:prstGeom prst="rect">
            <a:avLst/>
          </a:prstGeom>
        </p:spPr>
      </p:pic>
      <p:sp>
        <p:nvSpPr>
          <p:cNvPr id="2" name="Title 1">
            <a:extLst>
              <a:ext uri="{FF2B5EF4-FFF2-40B4-BE49-F238E27FC236}">
                <a16:creationId xmlns:a16="http://schemas.microsoft.com/office/drawing/2014/main" id="{55FF24AF-2F84-446C-BE09-543EBE8E39D8}"/>
              </a:ext>
            </a:extLst>
          </p:cNvPr>
          <p:cNvSpPr>
            <a:spLocks noGrp="1"/>
          </p:cNvSpPr>
          <p:nvPr>
            <p:ph type="title"/>
          </p:nvPr>
        </p:nvSpPr>
        <p:spPr/>
        <p:txBody>
          <a:bodyPr/>
          <a:lstStyle/>
          <a:p>
            <a:r>
              <a:rPr lang="en-US" dirty="0" err="1"/>
              <a:t>wt</a:t>
            </a:r>
            <a:r>
              <a:rPr lang="en-US" dirty="0"/>
              <a:t> is associated with each term</a:t>
            </a:r>
            <a:endParaRPr lang="en-IN" dirty="0"/>
          </a:p>
        </p:txBody>
      </p:sp>
      <p:pic>
        <p:nvPicPr>
          <p:cNvPr id="5" name="Content Placeholder 4">
            <a:extLst>
              <a:ext uri="{FF2B5EF4-FFF2-40B4-BE49-F238E27FC236}">
                <a16:creationId xmlns:a16="http://schemas.microsoft.com/office/drawing/2014/main" id="{F76DE5C4-445D-422F-892A-C40F27E4E1CD}"/>
              </a:ext>
            </a:extLst>
          </p:cNvPr>
          <p:cNvPicPr>
            <a:picLocks noGrp="1" noChangeAspect="1"/>
          </p:cNvPicPr>
          <p:nvPr>
            <p:ph idx="1"/>
          </p:nvPr>
        </p:nvPicPr>
        <p:blipFill>
          <a:blip r:embed="rId3"/>
          <a:stretch>
            <a:fillRect/>
          </a:stretch>
        </p:blipFill>
        <p:spPr>
          <a:xfrm>
            <a:off x="604481" y="4210882"/>
            <a:ext cx="6128828" cy="539078"/>
          </a:xfrm>
          <a:prstGeom prst="rect">
            <a:avLst/>
          </a:prstGeom>
        </p:spPr>
      </p:pic>
      <p:pic>
        <p:nvPicPr>
          <p:cNvPr id="6" name="Picture 5">
            <a:extLst>
              <a:ext uri="{FF2B5EF4-FFF2-40B4-BE49-F238E27FC236}">
                <a16:creationId xmlns:a16="http://schemas.microsoft.com/office/drawing/2014/main" id="{CF0BF0C0-283E-4FB1-9E3B-DE7546A86CF5}"/>
              </a:ext>
            </a:extLst>
          </p:cNvPr>
          <p:cNvPicPr>
            <a:picLocks noChangeAspect="1"/>
          </p:cNvPicPr>
          <p:nvPr/>
        </p:nvPicPr>
        <p:blipFill>
          <a:blip r:embed="rId4"/>
          <a:stretch>
            <a:fillRect/>
          </a:stretch>
        </p:blipFill>
        <p:spPr>
          <a:xfrm>
            <a:off x="604481" y="5178346"/>
            <a:ext cx="5941792" cy="573437"/>
          </a:xfrm>
          <a:prstGeom prst="rect">
            <a:avLst/>
          </a:prstGeom>
        </p:spPr>
      </p:pic>
      <p:pic>
        <p:nvPicPr>
          <p:cNvPr id="3" name="Picture 2">
            <a:extLst>
              <a:ext uri="{FF2B5EF4-FFF2-40B4-BE49-F238E27FC236}">
                <a16:creationId xmlns:a16="http://schemas.microsoft.com/office/drawing/2014/main" id="{BFD800EB-1FAA-4AC6-B5A1-903EA9DEA2FD}"/>
              </a:ext>
            </a:extLst>
          </p:cNvPr>
          <p:cNvPicPr>
            <a:picLocks noChangeAspect="1"/>
          </p:cNvPicPr>
          <p:nvPr/>
        </p:nvPicPr>
        <p:blipFill>
          <a:blip r:embed="rId5"/>
          <a:stretch>
            <a:fillRect/>
          </a:stretch>
        </p:blipFill>
        <p:spPr>
          <a:xfrm>
            <a:off x="742222" y="2119074"/>
            <a:ext cx="2383743" cy="487722"/>
          </a:xfrm>
          <a:prstGeom prst="rect">
            <a:avLst/>
          </a:prstGeom>
        </p:spPr>
      </p:pic>
      <p:pic>
        <p:nvPicPr>
          <p:cNvPr id="7" name="Picture 6">
            <a:extLst>
              <a:ext uri="{FF2B5EF4-FFF2-40B4-BE49-F238E27FC236}">
                <a16:creationId xmlns:a16="http://schemas.microsoft.com/office/drawing/2014/main" id="{7D14A5F4-9A99-41E8-80C9-4F0035096823}"/>
              </a:ext>
            </a:extLst>
          </p:cNvPr>
          <p:cNvPicPr>
            <a:picLocks noChangeAspect="1"/>
          </p:cNvPicPr>
          <p:nvPr/>
        </p:nvPicPr>
        <p:blipFill>
          <a:blip r:embed="rId6"/>
          <a:stretch>
            <a:fillRect/>
          </a:stretch>
        </p:blipFill>
        <p:spPr>
          <a:xfrm>
            <a:off x="772705" y="2647118"/>
            <a:ext cx="2353260" cy="658425"/>
          </a:xfrm>
          <a:prstGeom prst="rect">
            <a:avLst/>
          </a:prstGeom>
        </p:spPr>
      </p:pic>
      <p:sp>
        <p:nvSpPr>
          <p:cNvPr id="8" name="TextBox 7">
            <a:extLst>
              <a:ext uri="{FF2B5EF4-FFF2-40B4-BE49-F238E27FC236}">
                <a16:creationId xmlns:a16="http://schemas.microsoft.com/office/drawing/2014/main" id="{579A2278-DE26-49BD-9B9D-E3B90A535B0F}"/>
              </a:ext>
            </a:extLst>
          </p:cNvPr>
          <p:cNvSpPr txBox="1"/>
          <p:nvPr/>
        </p:nvSpPr>
        <p:spPr>
          <a:xfrm>
            <a:off x="9476509" y="3075709"/>
            <a:ext cx="1579418" cy="369332"/>
          </a:xfrm>
          <a:prstGeom prst="rect">
            <a:avLst/>
          </a:prstGeom>
          <a:noFill/>
        </p:spPr>
        <p:txBody>
          <a:bodyPr wrap="square" rtlCol="0">
            <a:spAutoFit/>
          </a:bodyPr>
          <a:lstStyle/>
          <a:p>
            <a:r>
              <a:rPr lang="en-US" dirty="0"/>
              <a:t>Equation A</a:t>
            </a:r>
            <a:endParaRPr lang="en-IN" dirty="0"/>
          </a:p>
        </p:txBody>
      </p:sp>
    </p:spTree>
    <p:extLst>
      <p:ext uri="{BB962C8B-B14F-4D97-AF65-F5344CB8AC3E}">
        <p14:creationId xmlns:p14="http://schemas.microsoft.com/office/powerpoint/2010/main" val="2541438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6B4B-050F-4DAE-9041-0F77D676D6F8}"/>
              </a:ext>
            </a:extLst>
          </p:cNvPr>
          <p:cNvSpPr>
            <a:spLocks noGrp="1"/>
          </p:cNvSpPr>
          <p:nvPr>
            <p:ph type="title"/>
          </p:nvPr>
        </p:nvSpPr>
        <p:spPr/>
        <p:txBody>
          <a:bodyPr/>
          <a:lstStyle/>
          <a:p>
            <a:r>
              <a:rPr lang="en-US" dirty="0"/>
              <a:t>For a given query, let</a:t>
            </a:r>
            <a:endParaRPr lang="en-IN" dirty="0"/>
          </a:p>
        </p:txBody>
      </p:sp>
      <p:sp>
        <p:nvSpPr>
          <p:cNvPr id="3" name="Content Placeholder 2">
            <a:extLst>
              <a:ext uri="{FF2B5EF4-FFF2-40B4-BE49-F238E27FC236}">
                <a16:creationId xmlns:a16="http://schemas.microsoft.com/office/drawing/2014/main" id="{641366B9-031A-4788-B762-F5D86E35FBD3}"/>
              </a:ext>
            </a:extLst>
          </p:cNvPr>
          <p:cNvSpPr>
            <a:spLocks noGrp="1"/>
          </p:cNvSpPr>
          <p:nvPr>
            <p:ph idx="1"/>
          </p:nvPr>
        </p:nvSpPr>
        <p:spPr/>
        <p:txBody>
          <a:bodyPr/>
          <a:lstStyle/>
          <a:p>
            <a:r>
              <a:rPr lang="en-US" dirty="0"/>
              <a:t>Nr = expected number of relevant documents in the collection</a:t>
            </a:r>
          </a:p>
          <a:p>
            <a:r>
              <a:rPr lang="en-US" dirty="0" err="1"/>
              <a:t>Nt,r</a:t>
            </a:r>
            <a:r>
              <a:rPr lang="en-US" dirty="0"/>
              <a:t> = expected number of relevant documents in the collection containing term t</a:t>
            </a:r>
          </a:p>
          <a:p>
            <a:r>
              <a:rPr lang="en-US" dirty="0"/>
              <a:t>N is number of documents in the collection</a:t>
            </a:r>
          </a:p>
          <a:p>
            <a:r>
              <a:rPr lang="en-US" dirty="0" err="1"/>
              <a:t>Nt</a:t>
            </a:r>
            <a:r>
              <a:rPr lang="en-US" dirty="0"/>
              <a:t> is number of documents in the collection containing term t</a:t>
            </a:r>
          </a:p>
          <a:p>
            <a:endParaRPr lang="en-US" dirty="0"/>
          </a:p>
          <a:p>
            <a:r>
              <a:rPr lang="en-US" dirty="0"/>
              <a:t>We may now estimate </a:t>
            </a:r>
          </a:p>
          <a:p>
            <a:endParaRPr lang="en-US" dirty="0"/>
          </a:p>
          <a:p>
            <a:endParaRPr lang="en-IN" dirty="0"/>
          </a:p>
        </p:txBody>
      </p:sp>
      <p:pic>
        <p:nvPicPr>
          <p:cNvPr id="4" name="Picture 3">
            <a:extLst>
              <a:ext uri="{FF2B5EF4-FFF2-40B4-BE49-F238E27FC236}">
                <a16:creationId xmlns:a16="http://schemas.microsoft.com/office/drawing/2014/main" id="{5DCAF414-D680-40FF-BD1D-630D92F93981}"/>
              </a:ext>
            </a:extLst>
          </p:cNvPr>
          <p:cNvPicPr>
            <a:picLocks noChangeAspect="1"/>
          </p:cNvPicPr>
          <p:nvPr/>
        </p:nvPicPr>
        <p:blipFill>
          <a:blip r:embed="rId2"/>
          <a:stretch>
            <a:fillRect/>
          </a:stretch>
        </p:blipFill>
        <p:spPr>
          <a:xfrm>
            <a:off x="4006735" y="4509308"/>
            <a:ext cx="4267200" cy="876300"/>
          </a:xfrm>
          <a:prstGeom prst="rect">
            <a:avLst/>
          </a:prstGeom>
        </p:spPr>
      </p:pic>
    </p:spTree>
    <p:extLst>
      <p:ext uri="{BB962C8B-B14F-4D97-AF65-F5344CB8AC3E}">
        <p14:creationId xmlns:p14="http://schemas.microsoft.com/office/powerpoint/2010/main" val="174415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E428-0FC1-4E08-A4BA-4063A74C9607}"/>
              </a:ext>
            </a:extLst>
          </p:cNvPr>
          <p:cNvSpPr>
            <a:spLocks noGrp="1"/>
          </p:cNvSpPr>
          <p:nvPr>
            <p:ph type="title"/>
          </p:nvPr>
        </p:nvSpPr>
        <p:spPr/>
        <p:txBody>
          <a:bodyPr/>
          <a:lstStyle/>
          <a:p>
            <a:r>
              <a:rPr lang="en-US" dirty="0"/>
              <a:t>Substituting in equation A</a:t>
            </a:r>
            <a:endParaRPr lang="en-IN" dirty="0"/>
          </a:p>
        </p:txBody>
      </p:sp>
      <p:sp>
        <p:nvSpPr>
          <p:cNvPr id="3" name="Content Placeholder 2">
            <a:extLst>
              <a:ext uri="{FF2B5EF4-FFF2-40B4-BE49-F238E27FC236}">
                <a16:creationId xmlns:a16="http://schemas.microsoft.com/office/drawing/2014/main" id="{E8C582AC-F363-4A9B-9D07-9547F2C9F5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F8CE7F4-D3BD-402C-923B-B25805EA70DB}"/>
              </a:ext>
            </a:extLst>
          </p:cNvPr>
          <p:cNvPicPr>
            <a:picLocks noChangeAspect="1"/>
          </p:cNvPicPr>
          <p:nvPr/>
        </p:nvPicPr>
        <p:blipFill>
          <a:blip r:embed="rId2"/>
          <a:stretch>
            <a:fillRect/>
          </a:stretch>
        </p:blipFill>
        <p:spPr>
          <a:xfrm>
            <a:off x="3281362" y="2924175"/>
            <a:ext cx="5629275" cy="1009650"/>
          </a:xfrm>
          <a:prstGeom prst="rect">
            <a:avLst/>
          </a:prstGeom>
        </p:spPr>
      </p:pic>
    </p:spTree>
    <p:extLst>
      <p:ext uri="{BB962C8B-B14F-4D97-AF65-F5344CB8AC3E}">
        <p14:creationId xmlns:p14="http://schemas.microsoft.com/office/powerpoint/2010/main" val="1228767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F2B8-8F4D-4FD9-8EC2-1F29B08096BF}"/>
              </a:ext>
            </a:extLst>
          </p:cNvPr>
          <p:cNvSpPr>
            <a:spLocks noGrp="1"/>
          </p:cNvSpPr>
          <p:nvPr>
            <p:ph type="title"/>
          </p:nvPr>
        </p:nvSpPr>
        <p:spPr/>
        <p:txBody>
          <a:bodyPr/>
          <a:lstStyle/>
          <a:p>
            <a:r>
              <a:rPr lang="en-US" dirty="0"/>
              <a:t>Applying smoothing</a:t>
            </a:r>
            <a:endParaRPr lang="en-IN" dirty="0"/>
          </a:p>
        </p:txBody>
      </p:sp>
      <p:sp>
        <p:nvSpPr>
          <p:cNvPr id="3" name="Content Placeholder 2">
            <a:extLst>
              <a:ext uri="{FF2B5EF4-FFF2-40B4-BE49-F238E27FC236}">
                <a16:creationId xmlns:a16="http://schemas.microsoft.com/office/drawing/2014/main" id="{58031AFD-B300-468C-9EC1-1F60A5F5F1EE}"/>
              </a:ext>
            </a:extLst>
          </p:cNvPr>
          <p:cNvSpPr>
            <a:spLocks noGrp="1"/>
          </p:cNvSpPr>
          <p:nvPr>
            <p:ph idx="1"/>
          </p:nvPr>
        </p:nvSpPr>
        <p:spPr/>
        <p:txBody>
          <a:bodyPr/>
          <a:lstStyle/>
          <a:p>
            <a:r>
              <a:rPr lang="en-US" dirty="0"/>
              <a:t>nr is count of relevant documents </a:t>
            </a:r>
            <a:endParaRPr lang="en-IN" dirty="0"/>
          </a:p>
          <a:p>
            <a:r>
              <a:rPr lang="en-IN" dirty="0" err="1"/>
              <a:t>nt,r</a:t>
            </a:r>
            <a:r>
              <a:rPr lang="en-IN" dirty="0"/>
              <a:t> is the count of relevant documents containing term t</a:t>
            </a:r>
            <a:endParaRPr lang="en-US" dirty="0"/>
          </a:p>
        </p:txBody>
      </p:sp>
      <p:pic>
        <p:nvPicPr>
          <p:cNvPr id="4" name="Picture 3">
            <a:extLst>
              <a:ext uri="{FF2B5EF4-FFF2-40B4-BE49-F238E27FC236}">
                <a16:creationId xmlns:a16="http://schemas.microsoft.com/office/drawing/2014/main" id="{0552CCEC-353F-44C9-80F6-B9F34505CACD}"/>
              </a:ext>
            </a:extLst>
          </p:cNvPr>
          <p:cNvPicPr>
            <a:picLocks noChangeAspect="1"/>
          </p:cNvPicPr>
          <p:nvPr/>
        </p:nvPicPr>
        <p:blipFill>
          <a:blip r:embed="rId2"/>
          <a:stretch>
            <a:fillRect/>
          </a:stretch>
        </p:blipFill>
        <p:spPr>
          <a:xfrm>
            <a:off x="2762250" y="2986087"/>
            <a:ext cx="6667500" cy="885825"/>
          </a:xfrm>
          <a:prstGeom prst="rect">
            <a:avLst/>
          </a:prstGeom>
        </p:spPr>
      </p:pic>
    </p:spTree>
    <p:extLst>
      <p:ext uri="{BB962C8B-B14F-4D97-AF65-F5344CB8AC3E}">
        <p14:creationId xmlns:p14="http://schemas.microsoft.com/office/powerpoint/2010/main" val="6739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7E11-DF81-4F1A-81FA-C8454EE2B4BC}"/>
              </a:ext>
            </a:extLst>
          </p:cNvPr>
          <p:cNvSpPr>
            <a:spLocks noGrp="1"/>
          </p:cNvSpPr>
          <p:nvPr>
            <p:ph type="title"/>
          </p:nvPr>
        </p:nvSpPr>
        <p:spPr/>
        <p:txBody>
          <a:bodyPr/>
          <a:lstStyle/>
          <a:p>
            <a:r>
              <a:rPr lang="en-IN" dirty="0"/>
              <a:t>Probability Ranking Principle (PRP)</a:t>
            </a:r>
          </a:p>
        </p:txBody>
      </p:sp>
      <p:sp>
        <p:nvSpPr>
          <p:cNvPr id="3" name="Content Placeholder 2">
            <a:extLst>
              <a:ext uri="{FF2B5EF4-FFF2-40B4-BE49-F238E27FC236}">
                <a16:creationId xmlns:a16="http://schemas.microsoft.com/office/drawing/2014/main" id="{6591A809-8805-483A-A3D9-19794D45B6D9}"/>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sz="3600" dirty="0"/>
              <a:t>If an IR system’s response to each query is a ranking of the documents in the collection in order of decreasing probability of relevance, then the overall effectiveness of the system to the user will be maximised</a:t>
            </a:r>
          </a:p>
        </p:txBody>
      </p:sp>
    </p:spTree>
    <p:extLst>
      <p:ext uri="{BB962C8B-B14F-4D97-AF65-F5344CB8AC3E}">
        <p14:creationId xmlns:p14="http://schemas.microsoft.com/office/powerpoint/2010/main" val="314457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12ED-F394-4FDA-9CCF-3363472D626C}"/>
              </a:ext>
            </a:extLst>
          </p:cNvPr>
          <p:cNvSpPr>
            <a:spLocks noGrp="1"/>
          </p:cNvSpPr>
          <p:nvPr>
            <p:ph type="title"/>
          </p:nvPr>
        </p:nvSpPr>
        <p:spPr/>
        <p:txBody>
          <a:bodyPr/>
          <a:lstStyle/>
          <a:p>
            <a:r>
              <a:rPr lang="en-US" dirty="0"/>
              <a:t>We again start with equation A</a:t>
            </a:r>
            <a:endParaRPr lang="en-IN" dirty="0"/>
          </a:p>
        </p:txBody>
      </p:sp>
      <p:pic>
        <p:nvPicPr>
          <p:cNvPr id="5" name="Content Placeholder 4">
            <a:extLst>
              <a:ext uri="{FF2B5EF4-FFF2-40B4-BE49-F238E27FC236}">
                <a16:creationId xmlns:a16="http://schemas.microsoft.com/office/drawing/2014/main" id="{B3A6A91F-FF91-40CD-9F10-81442DB2B697}"/>
              </a:ext>
            </a:extLst>
          </p:cNvPr>
          <p:cNvPicPr>
            <a:picLocks noGrp="1" noChangeAspect="1"/>
          </p:cNvPicPr>
          <p:nvPr>
            <p:ph idx="1"/>
          </p:nvPr>
        </p:nvPicPr>
        <p:blipFill>
          <a:blip r:embed="rId2"/>
          <a:stretch>
            <a:fillRect/>
          </a:stretch>
        </p:blipFill>
        <p:spPr>
          <a:xfrm>
            <a:off x="1794250" y="3073130"/>
            <a:ext cx="4398935" cy="811684"/>
          </a:xfrm>
          <a:prstGeom prst="rect">
            <a:avLst/>
          </a:prstGeom>
        </p:spPr>
      </p:pic>
      <p:pic>
        <p:nvPicPr>
          <p:cNvPr id="4" name="Picture 3">
            <a:extLst>
              <a:ext uri="{FF2B5EF4-FFF2-40B4-BE49-F238E27FC236}">
                <a16:creationId xmlns:a16="http://schemas.microsoft.com/office/drawing/2014/main" id="{CE805E06-5960-4E5C-9FAE-E6D2D9B18503}"/>
              </a:ext>
            </a:extLst>
          </p:cNvPr>
          <p:cNvPicPr>
            <a:picLocks noChangeAspect="1"/>
          </p:cNvPicPr>
          <p:nvPr/>
        </p:nvPicPr>
        <p:blipFill>
          <a:blip r:embed="rId3"/>
          <a:stretch>
            <a:fillRect/>
          </a:stretch>
        </p:blipFill>
        <p:spPr>
          <a:xfrm>
            <a:off x="1794250" y="1878484"/>
            <a:ext cx="3438525" cy="933450"/>
          </a:xfrm>
          <a:prstGeom prst="rect">
            <a:avLst/>
          </a:prstGeom>
        </p:spPr>
      </p:pic>
      <p:pic>
        <p:nvPicPr>
          <p:cNvPr id="6" name="Picture 5">
            <a:extLst>
              <a:ext uri="{FF2B5EF4-FFF2-40B4-BE49-F238E27FC236}">
                <a16:creationId xmlns:a16="http://schemas.microsoft.com/office/drawing/2014/main" id="{65239E9A-36F7-46E1-8773-45EE40D2AE9A}"/>
              </a:ext>
            </a:extLst>
          </p:cNvPr>
          <p:cNvPicPr>
            <a:picLocks noChangeAspect="1"/>
          </p:cNvPicPr>
          <p:nvPr/>
        </p:nvPicPr>
        <p:blipFill>
          <a:blip r:embed="rId4"/>
          <a:stretch>
            <a:fillRect/>
          </a:stretch>
        </p:blipFill>
        <p:spPr>
          <a:xfrm>
            <a:off x="2354060" y="4354569"/>
            <a:ext cx="5200650" cy="1152525"/>
          </a:xfrm>
          <a:prstGeom prst="rect">
            <a:avLst/>
          </a:prstGeom>
        </p:spPr>
      </p:pic>
    </p:spTree>
    <p:extLst>
      <p:ext uri="{BB962C8B-B14F-4D97-AF65-F5344CB8AC3E}">
        <p14:creationId xmlns:p14="http://schemas.microsoft.com/office/powerpoint/2010/main" val="45185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44012-D60B-40A4-9CFC-777A9289F5AA}"/>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87B4C463-AA4C-485B-9BAF-F4A0F1A33677}"/>
              </a:ext>
            </a:extLst>
          </p:cNvPr>
          <p:cNvPicPr>
            <a:picLocks noGrp="1" noChangeAspect="1"/>
          </p:cNvPicPr>
          <p:nvPr>
            <p:ph idx="1"/>
          </p:nvPr>
        </p:nvPicPr>
        <p:blipFill>
          <a:blip r:embed="rId2"/>
          <a:stretch>
            <a:fillRect/>
          </a:stretch>
        </p:blipFill>
        <p:spPr>
          <a:xfrm>
            <a:off x="838200" y="2211200"/>
            <a:ext cx="3505200" cy="676275"/>
          </a:xfrm>
          <a:prstGeom prst="rect">
            <a:avLst/>
          </a:prstGeom>
        </p:spPr>
      </p:pic>
      <p:sp>
        <p:nvSpPr>
          <p:cNvPr id="5" name="Rectangle 4">
            <a:extLst>
              <a:ext uri="{FF2B5EF4-FFF2-40B4-BE49-F238E27FC236}">
                <a16:creationId xmlns:a16="http://schemas.microsoft.com/office/drawing/2014/main" id="{B7EDC375-6BC3-4E21-A088-54439007BF86}"/>
              </a:ext>
            </a:extLst>
          </p:cNvPr>
          <p:cNvSpPr/>
          <p:nvPr/>
        </p:nvSpPr>
        <p:spPr>
          <a:xfrm>
            <a:off x="838200" y="365125"/>
            <a:ext cx="10515600" cy="1200329"/>
          </a:xfrm>
          <a:prstGeom prst="rect">
            <a:avLst/>
          </a:prstGeom>
        </p:spPr>
        <p:txBody>
          <a:bodyPr wrap="square">
            <a:spAutoFit/>
          </a:bodyPr>
          <a:lstStyle/>
          <a:p>
            <a:r>
              <a:rPr lang="en-US" dirty="0">
                <a:latin typeface="CMR10"/>
              </a:rPr>
              <a:t>The term on the left is the log-odds of a relevant document containing the term </a:t>
            </a:r>
            <a:r>
              <a:rPr lang="en-US" dirty="0">
                <a:latin typeface="CMMI10"/>
              </a:rPr>
              <a:t>t</a:t>
            </a:r>
            <a:r>
              <a:rPr lang="en-US" dirty="0">
                <a:latin typeface="CMR10"/>
              </a:rPr>
              <a:t>. If we assume</a:t>
            </a:r>
          </a:p>
          <a:p>
            <a:r>
              <a:rPr lang="en-US" dirty="0">
                <a:latin typeface="CMR10"/>
              </a:rPr>
              <a:t>that both </a:t>
            </a:r>
            <a:r>
              <a:rPr lang="en-US" dirty="0">
                <a:latin typeface="CMMI10"/>
              </a:rPr>
              <a:t>N</a:t>
            </a:r>
            <a:r>
              <a:rPr lang="en-US" sz="800" dirty="0">
                <a:latin typeface="CMMI7"/>
              </a:rPr>
              <a:t>r </a:t>
            </a:r>
            <a:r>
              <a:rPr lang="en-US" dirty="0">
                <a:latin typeface="CMR10"/>
              </a:rPr>
              <a:t>and </a:t>
            </a:r>
            <a:r>
              <a:rPr lang="en-US" dirty="0" err="1">
                <a:latin typeface="CMMI10"/>
              </a:rPr>
              <a:t>N</a:t>
            </a:r>
            <a:r>
              <a:rPr lang="en-US" sz="800" dirty="0" err="1">
                <a:latin typeface="CMMI7"/>
              </a:rPr>
              <a:t>t,r</a:t>
            </a:r>
            <a:r>
              <a:rPr lang="en-US" sz="800" dirty="0">
                <a:latin typeface="CMMI7"/>
              </a:rPr>
              <a:t> </a:t>
            </a:r>
            <a:r>
              <a:rPr lang="en-US" dirty="0">
                <a:latin typeface="CMR10"/>
              </a:rPr>
              <a:t>are small relative to both </a:t>
            </a:r>
            <a:r>
              <a:rPr lang="en-US" dirty="0">
                <a:latin typeface="CMMI10"/>
              </a:rPr>
              <a:t>N </a:t>
            </a:r>
            <a:r>
              <a:rPr lang="en-US" dirty="0">
                <a:latin typeface="CMR10"/>
              </a:rPr>
              <a:t>and </a:t>
            </a:r>
            <a:r>
              <a:rPr lang="en-US" dirty="0" err="1">
                <a:latin typeface="CMMI10"/>
              </a:rPr>
              <a:t>N</a:t>
            </a:r>
            <a:r>
              <a:rPr lang="en-US" sz="800" dirty="0" err="1">
                <a:latin typeface="CMMI7"/>
              </a:rPr>
              <a:t>t</a:t>
            </a:r>
            <a:r>
              <a:rPr lang="en-US" dirty="0">
                <a:latin typeface="CMR10"/>
              </a:rPr>
              <a:t>, which may not be unreasonable for</a:t>
            </a:r>
          </a:p>
          <a:p>
            <a:r>
              <a:rPr lang="en-US" dirty="0">
                <a:latin typeface="CMR10"/>
              </a:rPr>
              <a:t>relatively common terms over a large collection, we can approximate the term on the right by</a:t>
            </a:r>
          </a:p>
          <a:p>
            <a:r>
              <a:rPr lang="nn-NO" dirty="0">
                <a:latin typeface="CMR10"/>
              </a:rPr>
              <a:t>setting </a:t>
            </a:r>
            <a:r>
              <a:rPr lang="nn-NO" dirty="0">
                <a:latin typeface="CMMI10"/>
              </a:rPr>
              <a:t>N</a:t>
            </a:r>
            <a:r>
              <a:rPr lang="nn-NO" sz="800" dirty="0">
                <a:latin typeface="CMMI7"/>
              </a:rPr>
              <a:t>r </a:t>
            </a:r>
            <a:r>
              <a:rPr lang="nn-NO" dirty="0">
                <a:latin typeface="CMR10"/>
              </a:rPr>
              <a:t>= </a:t>
            </a:r>
            <a:r>
              <a:rPr lang="nn-NO" dirty="0">
                <a:latin typeface="CMMI10"/>
              </a:rPr>
              <a:t>N</a:t>
            </a:r>
            <a:r>
              <a:rPr lang="nn-NO" sz="800" dirty="0">
                <a:latin typeface="CMMI7"/>
              </a:rPr>
              <a:t>t,r </a:t>
            </a:r>
            <a:r>
              <a:rPr lang="nn-NO" dirty="0">
                <a:latin typeface="CMR10"/>
              </a:rPr>
              <a:t>= 0, giving</a:t>
            </a:r>
            <a:endParaRPr lang="en-IN" dirty="0"/>
          </a:p>
        </p:txBody>
      </p:sp>
      <p:sp>
        <p:nvSpPr>
          <p:cNvPr id="7" name="Rectangle 6">
            <a:extLst>
              <a:ext uri="{FF2B5EF4-FFF2-40B4-BE49-F238E27FC236}">
                <a16:creationId xmlns:a16="http://schemas.microsoft.com/office/drawing/2014/main" id="{73C9134B-0B9C-4489-9122-E26721CD5B3B}"/>
              </a:ext>
            </a:extLst>
          </p:cNvPr>
          <p:cNvSpPr/>
          <p:nvPr/>
        </p:nvSpPr>
        <p:spPr>
          <a:xfrm>
            <a:off x="1025236" y="3030758"/>
            <a:ext cx="10328564" cy="369332"/>
          </a:xfrm>
          <a:prstGeom prst="rect">
            <a:avLst/>
          </a:prstGeom>
        </p:spPr>
        <p:txBody>
          <a:bodyPr wrap="square">
            <a:spAutoFit/>
          </a:bodyPr>
          <a:lstStyle/>
          <a:p>
            <a:r>
              <a:rPr lang="en-US" dirty="0">
                <a:latin typeface="CMR10"/>
              </a:rPr>
              <a:t>if </a:t>
            </a:r>
            <a:r>
              <a:rPr lang="en-US" dirty="0" err="1">
                <a:latin typeface="CMMI10"/>
              </a:rPr>
              <a:t>p</a:t>
            </a:r>
            <a:r>
              <a:rPr lang="en-US" sz="800" dirty="0" err="1">
                <a:latin typeface="CMMI7"/>
              </a:rPr>
              <a:t>t</a:t>
            </a:r>
            <a:r>
              <a:rPr lang="en-US" sz="800" dirty="0">
                <a:latin typeface="CMMI7"/>
              </a:rPr>
              <a:t> </a:t>
            </a:r>
            <a:r>
              <a:rPr lang="en-US" dirty="0">
                <a:latin typeface="CMR10"/>
              </a:rPr>
              <a:t>= 0</a:t>
            </a:r>
            <a:r>
              <a:rPr lang="en-US" dirty="0">
                <a:latin typeface="CMMI10"/>
              </a:rPr>
              <a:t>.</a:t>
            </a:r>
            <a:r>
              <a:rPr lang="en-US" dirty="0">
                <a:latin typeface="CMR10"/>
              </a:rPr>
              <a:t>5 and </a:t>
            </a:r>
            <a:r>
              <a:rPr lang="en-US" dirty="0" err="1">
                <a:latin typeface="CMMI10"/>
              </a:rPr>
              <a:t>N</a:t>
            </a:r>
            <a:r>
              <a:rPr lang="en-US" sz="800" dirty="0" err="1">
                <a:latin typeface="CMMI7"/>
              </a:rPr>
              <a:t>t</a:t>
            </a:r>
            <a:r>
              <a:rPr lang="en-US" sz="800" dirty="0">
                <a:latin typeface="CMMI7"/>
              </a:rPr>
              <a:t> </a:t>
            </a:r>
            <a:r>
              <a:rPr lang="en-US" dirty="0">
                <a:latin typeface="CMR10"/>
              </a:rPr>
              <a:t>is small relative to </a:t>
            </a:r>
            <a:r>
              <a:rPr lang="en-US" dirty="0">
                <a:latin typeface="CMMI10"/>
              </a:rPr>
              <a:t>N</a:t>
            </a:r>
            <a:r>
              <a:rPr lang="en-US" dirty="0">
                <a:latin typeface="CMR10"/>
              </a:rPr>
              <a:t>, then the standard IDF formula approximates </a:t>
            </a:r>
            <a:r>
              <a:rPr lang="en-IN" dirty="0">
                <a:latin typeface="CMR10"/>
              </a:rPr>
              <a:t>this formula.</a:t>
            </a:r>
            <a:endParaRPr lang="en-IN" dirty="0"/>
          </a:p>
        </p:txBody>
      </p:sp>
      <p:pic>
        <p:nvPicPr>
          <p:cNvPr id="8" name="Picture 7">
            <a:extLst>
              <a:ext uri="{FF2B5EF4-FFF2-40B4-BE49-F238E27FC236}">
                <a16:creationId xmlns:a16="http://schemas.microsoft.com/office/drawing/2014/main" id="{D5256FBA-298C-4B4C-AC19-C62D026F2482}"/>
              </a:ext>
            </a:extLst>
          </p:cNvPr>
          <p:cNvPicPr>
            <a:picLocks noChangeAspect="1"/>
          </p:cNvPicPr>
          <p:nvPr/>
        </p:nvPicPr>
        <p:blipFill>
          <a:blip r:embed="rId3"/>
          <a:stretch>
            <a:fillRect/>
          </a:stretch>
        </p:blipFill>
        <p:spPr>
          <a:xfrm>
            <a:off x="4343400" y="4182947"/>
            <a:ext cx="2571750" cy="1114425"/>
          </a:xfrm>
          <a:prstGeom prst="rect">
            <a:avLst/>
          </a:prstGeom>
        </p:spPr>
      </p:pic>
    </p:spTree>
    <p:extLst>
      <p:ext uri="{BB962C8B-B14F-4D97-AF65-F5344CB8AC3E}">
        <p14:creationId xmlns:p14="http://schemas.microsoft.com/office/powerpoint/2010/main" val="713004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362D-67D2-40DF-8F21-4C89CB8A12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055E40-BA71-45E9-81B8-9F381E28F9D2}"/>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AF52E272-FDCA-4A01-8C32-72B7FE7998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8372302" cy="6127749"/>
          </a:xfrm>
          <a:prstGeom prst="rect">
            <a:avLst/>
          </a:prstGeom>
          <a:noFill/>
          <a:ln>
            <a:noFill/>
          </a:ln>
        </p:spPr>
      </p:pic>
    </p:spTree>
    <p:extLst>
      <p:ext uri="{BB962C8B-B14F-4D97-AF65-F5344CB8AC3E}">
        <p14:creationId xmlns:p14="http://schemas.microsoft.com/office/powerpoint/2010/main" val="3423522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F070-03CE-4DB4-BFF6-C481F4BCE2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AD9CC1-A9A3-4F6B-A2C9-FDCBB112A76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3E0D67A-6C27-427D-A15F-95D4195F8925}"/>
              </a:ext>
            </a:extLst>
          </p:cNvPr>
          <p:cNvPicPr>
            <a:picLocks noChangeAspect="1"/>
          </p:cNvPicPr>
          <p:nvPr/>
        </p:nvPicPr>
        <p:blipFill>
          <a:blip r:embed="rId2"/>
          <a:stretch>
            <a:fillRect/>
          </a:stretch>
        </p:blipFill>
        <p:spPr>
          <a:xfrm>
            <a:off x="2497436" y="365125"/>
            <a:ext cx="6826084" cy="5811838"/>
          </a:xfrm>
          <a:prstGeom prst="rect">
            <a:avLst/>
          </a:prstGeom>
        </p:spPr>
      </p:pic>
    </p:spTree>
    <p:extLst>
      <p:ext uri="{BB962C8B-B14F-4D97-AF65-F5344CB8AC3E}">
        <p14:creationId xmlns:p14="http://schemas.microsoft.com/office/powerpoint/2010/main" val="119738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9FA6-3F3A-42A3-A331-7E57FCA5651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69C6FB1-535B-413F-9B84-1CB825E4634F}"/>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08ED061C-51E2-4BD1-A5ED-56E438E1B4BC}"/>
              </a:ext>
            </a:extLst>
          </p:cNvPr>
          <p:cNvPicPr>
            <a:picLocks noChangeAspect="1"/>
          </p:cNvPicPr>
          <p:nvPr/>
        </p:nvPicPr>
        <p:blipFill>
          <a:blip r:embed="rId2"/>
          <a:stretch>
            <a:fillRect/>
          </a:stretch>
        </p:blipFill>
        <p:spPr>
          <a:xfrm>
            <a:off x="878106" y="365125"/>
            <a:ext cx="10544384" cy="5811837"/>
          </a:xfrm>
          <a:prstGeom prst="rect">
            <a:avLst/>
          </a:prstGeom>
        </p:spPr>
      </p:pic>
    </p:spTree>
    <p:extLst>
      <p:ext uri="{BB962C8B-B14F-4D97-AF65-F5344CB8AC3E}">
        <p14:creationId xmlns:p14="http://schemas.microsoft.com/office/powerpoint/2010/main" val="1243707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3E54-6A77-40CA-303D-6040B5DA9674}"/>
              </a:ext>
            </a:extLst>
          </p:cNvPr>
          <p:cNvSpPr>
            <a:spLocks noGrp="1"/>
          </p:cNvSpPr>
          <p:nvPr>
            <p:ph type="title"/>
          </p:nvPr>
        </p:nvSpPr>
        <p:spPr/>
        <p:txBody>
          <a:bodyPr/>
          <a:lstStyle/>
          <a:p>
            <a:r>
              <a:rPr lang="en-IN" dirty="0"/>
              <a:t>Term Frequency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D0103C-B68A-7221-3925-AC8803D3176A}"/>
                  </a:ext>
                </a:extLst>
              </p:cNvPr>
              <p:cNvSpPr>
                <a:spLocks noGrp="1"/>
              </p:cNvSpPr>
              <p:nvPr>
                <p:ph idx="1"/>
              </p:nvPr>
            </p:nvSpPr>
            <p:spPr/>
            <p:txBody>
              <a:bodyPr>
                <a:normAutofit fontScale="92500" lnSpcReduction="20000"/>
              </a:bodyPr>
              <a:lstStyle/>
              <a:p>
                <a:r>
                  <a:rPr lang="en-IN" dirty="0"/>
                  <a:t>Till now, we considered only presence or absence of a term and we ignored the term frequency. </a:t>
                </a:r>
              </a:p>
              <a:p>
                <a:r>
                  <a:rPr lang="en-IN" dirty="0"/>
                  <a:t>To incorporate the term frequency, we go back to our equation 4</a:t>
                </a:r>
              </a:p>
              <a:p>
                <a:pPr marL="0" indent="0">
                  <a:buNone/>
                </a:pPr>
                <a:r>
                  <a:rPr lang="en-IN" dirty="0"/>
                  <a:t>	log ((P(D|Q , r)/ (P(D|Q,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𝑟</m:t>
                        </m:r>
                      </m:e>
                    </m:acc>
                  </m:oMath>
                </a14:m>
                <a:r>
                  <a:rPr lang="en-IN" dirty="0"/>
                  <a:t> ))	--------------Equation 4</a:t>
                </a:r>
              </a:p>
              <a:p>
                <a:r>
                  <a:rPr lang="en-IN" dirty="0"/>
                  <a:t>We reconsider our representation of documents by the random variable D.</a:t>
                </a:r>
              </a:p>
              <a:p>
                <a:r>
                  <a:rPr lang="en-IN" dirty="0"/>
                  <a:t>While considering the BIM, we defined D as &lt;D1,D2,….&gt; where each Di was a binary random variable indicating presence or absence of term.</a:t>
                </a:r>
              </a:p>
              <a:p>
                <a:r>
                  <a:rPr lang="en-IN" dirty="0"/>
                  <a:t>Now we have revised definition of D as &lt;F1, F2, …..&gt; where each Fi represents the within document term frequency for the corresponding term. </a:t>
                </a:r>
              </a:p>
              <a:p>
                <a:r>
                  <a:rPr lang="en-IN" dirty="0"/>
                  <a:t>So, Ft is notation for the random variable for this vector corresponding to term t. </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2ED0103C-B68A-7221-3925-AC8803D3176A}"/>
                  </a:ext>
                </a:extLst>
              </p:cNvPr>
              <p:cNvSpPr>
                <a:spLocks noGrp="1" noRot="1" noChangeAspect="1" noMove="1" noResize="1" noEditPoints="1" noAdjustHandles="1" noChangeArrowheads="1" noChangeShapeType="1" noTextEdit="1"/>
              </p:cNvSpPr>
              <p:nvPr>
                <p:ph idx="1"/>
              </p:nvPr>
            </p:nvSpPr>
            <p:spPr>
              <a:blipFill>
                <a:blip r:embed="rId2"/>
                <a:stretch>
                  <a:fillRect l="-928" t="-3501" r="-1275" b="-280"/>
                </a:stretch>
              </a:blipFill>
            </p:spPr>
            <p:txBody>
              <a:bodyPr/>
              <a:lstStyle/>
              <a:p>
                <a:r>
                  <a:rPr lang="en-IN">
                    <a:noFill/>
                  </a:rPr>
                  <a:t> </a:t>
                </a:r>
              </a:p>
            </p:txBody>
          </p:sp>
        </mc:Fallback>
      </mc:AlternateContent>
    </p:spTree>
    <p:extLst>
      <p:ext uri="{BB962C8B-B14F-4D97-AF65-F5344CB8AC3E}">
        <p14:creationId xmlns:p14="http://schemas.microsoft.com/office/powerpoint/2010/main" val="1268711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9FA2-0268-83D4-91A2-B548D9F5CCDE}"/>
              </a:ext>
            </a:extLst>
          </p:cNvPr>
          <p:cNvSpPr>
            <a:spLocks noGrp="1"/>
          </p:cNvSpPr>
          <p:nvPr>
            <p:ph type="title"/>
          </p:nvPr>
        </p:nvSpPr>
        <p:spPr/>
        <p:txBody>
          <a:bodyPr/>
          <a:lstStyle/>
          <a:p>
            <a:r>
              <a:rPr lang="en-IN" dirty="0"/>
              <a:t>Doing a similar derivation, as BIM we get</a:t>
            </a:r>
          </a:p>
        </p:txBody>
      </p:sp>
      <p:sp>
        <p:nvSpPr>
          <p:cNvPr id="3" name="Content Placeholder 2">
            <a:extLst>
              <a:ext uri="{FF2B5EF4-FFF2-40B4-BE49-F238E27FC236}">
                <a16:creationId xmlns:a16="http://schemas.microsoft.com/office/drawing/2014/main" id="{879382C4-2263-B008-AF51-0990236F133D}"/>
              </a:ext>
            </a:extLst>
          </p:cNvPr>
          <p:cNvSpPr>
            <a:spLocks noGrp="1"/>
          </p:cNvSpPr>
          <p:nvPr>
            <p:ph idx="1"/>
          </p:nvPr>
        </p:nvSpPr>
        <p:spPr/>
        <p:txBody>
          <a:bodyPr/>
          <a:lstStyle/>
          <a:p>
            <a:endParaRPr lang="en-IN" dirty="0"/>
          </a:p>
          <a:p>
            <a:pPr marL="0" indent="0">
              <a:buNone/>
            </a:pPr>
            <a:r>
              <a:rPr lang="en-IN" dirty="0"/>
              <a:t>							………………..(Equation 7)</a:t>
            </a:r>
          </a:p>
          <a:p>
            <a:endParaRPr lang="en-IN" dirty="0"/>
          </a:p>
          <a:p>
            <a:endParaRPr lang="en-IN" dirty="0"/>
          </a:p>
          <a:p>
            <a:r>
              <a:rPr lang="en-IN" dirty="0"/>
              <a:t>ft represents the number of times the term t occurs in the document.</a:t>
            </a:r>
          </a:p>
          <a:p>
            <a:r>
              <a:rPr lang="en-IN" dirty="0"/>
              <a:t>For this equation to be usable, we must estimate the values for </a:t>
            </a:r>
          </a:p>
          <a:p>
            <a:pPr marL="457200" lvl="1" indent="0">
              <a:buNone/>
            </a:pPr>
            <a:r>
              <a:rPr lang="en-IN" dirty="0"/>
              <a:t>                                  </a:t>
            </a:r>
          </a:p>
          <a:p>
            <a:pPr marL="457200" lvl="1" indent="0">
              <a:buNone/>
            </a:pPr>
            <a:r>
              <a:rPr lang="en-IN" dirty="0"/>
              <a:t>                                   and</a:t>
            </a:r>
          </a:p>
          <a:p>
            <a:pPr marL="457200" lvl="1" indent="0">
              <a:buNone/>
            </a:pPr>
            <a:endParaRPr lang="en-IN" dirty="0"/>
          </a:p>
        </p:txBody>
      </p:sp>
      <p:pic>
        <p:nvPicPr>
          <p:cNvPr id="7" name="Picture 6">
            <a:extLst>
              <a:ext uri="{FF2B5EF4-FFF2-40B4-BE49-F238E27FC236}">
                <a16:creationId xmlns:a16="http://schemas.microsoft.com/office/drawing/2014/main" id="{27300F9E-3BF7-FA9A-9FE0-54B749AECBA1}"/>
              </a:ext>
            </a:extLst>
          </p:cNvPr>
          <p:cNvPicPr>
            <a:picLocks noChangeAspect="1"/>
          </p:cNvPicPr>
          <p:nvPr/>
        </p:nvPicPr>
        <p:blipFill>
          <a:blip r:embed="rId2"/>
          <a:stretch>
            <a:fillRect/>
          </a:stretch>
        </p:blipFill>
        <p:spPr>
          <a:xfrm>
            <a:off x="1617995" y="1944528"/>
            <a:ext cx="5791200" cy="1514475"/>
          </a:xfrm>
          <a:prstGeom prst="rect">
            <a:avLst/>
          </a:prstGeom>
        </p:spPr>
      </p:pic>
      <p:pic>
        <p:nvPicPr>
          <p:cNvPr id="9" name="Picture 8">
            <a:extLst>
              <a:ext uri="{FF2B5EF4-FFF2-40B4-BE49-F238E27FC236}">
                <a16:creationId xmlns:a16="http://schemas.microsoft.com/office/drawing/2014/main" id="{444E78F3-3147-251C-9AEC-EA67228FB974}"/>
              </a:ext>
            </a:extLst>
          </p:cNvPr>
          <p:cNvPicPr>
            <a:picLocks noChangeAspect="1"/>
          </p:cNvPicPr>
          <p:nvPr/>
        </p:nvPicPr>
        <p:blipFill>
          <a:blip r:embed="rId3"/>
          <a:stretch>
            <a:fillRect/>
          </a:stretch>
        </p:blipFill>
        <p:spPr>
          <a:xfrm>
            <a:off x="1151839" y="5730875"/>
            <a:ext cx="2276475" cy="581025"/>
          </a:xfrm>
          <a:prstGeom prst="rect">
            <a:avLst/>
          </a:prstGeom>
        </p:spPr>
      </p:pic>
      <p:pic>
        <p:nvPicPr>
          <p:cNvPr id="11" name="Picture 10">
            <a:extLst>
              <a:ext uri="{FF2B5EF4-FFF2-40B4-BE49-F238E27FC236}">
                <a16:creationId xmlns:a16="http://schemas.microsoft.com/office/drawing/2014/main" id="{83978F74-7E96-693D-9A6D-D7A1858CE396}"/>
              </a:ext>
            </a:extLst>
          </p:cNvPr>
          <p:cNvPicPr>
            <a:picLocks noChangeAspect="1"/>
          </p:cNvPicPr>
          <p:nvPr/>
        </p:nvPicPr>
        <p:blipFill>
          <a:blip r:embed="rId4"/>
          <a:stretch>
            <a:fillRect/>
          </a:stretch>
        </p:blipFill>
        <p:spPr>
          <a:xfrm>
            <a:off x="1185177" y="4913472"/>
            <a:ext cx="2209800" cy="476250"/>
          </a:xfrm>
          <a:prstGeom prst="rect">
            <a:avLst/>
          </a:prstGeom>
        </p:spPr>
      </p:pic>
    </p:spTree>
    <p:extLst>
      <p:ext uri="{BB962C8B-B14F-4D97-AF65-F5344CB8AC3E}">
        <p14:creationId xmlns:p14="http://schemas.microsoft.com/office/powerpoint/2010/main" val="2608334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7B7C-B123-4EC1-C463-12E13F6D6207}"/>
              </a:ext>
            </a:extLst>
          </p:cNvPr>
          <p:cNvSpPr>
            <a:spLocks noGrp="1"/>
          </p:cNvSpPr>
          <p:nvPr>
            <p:ph type="title"/>
          </p:nvPr>
        </p:nvSpPr>
        <p:spPr/>
        <p:txBody>
          <a:bodyPr/>
          <a:lstStyle/>
          <a:p>
            <a:r>
              <a:rPr lang="en-IN" dirty="0" err="1"/>
              <a:t>Eliteness</a:t>
            </a:r>
            <a:endParaRPr lang="en-IN" dirty="0"/>
          </a:p>
        </p:txBody>
      </p:sp>
      <p:sp>
        <p:nvSpPr>
          <p:cNvPr id="3" name="Content Placeholder 2">
            <a:extLst>
              <a:ext uri="{FF2B5EF4-FFF2-40B4-BE49-F238E27FC236}">
                <a16:creationId xmlns:a16="http://schemas.microsoft.com/office/drawing/2014/main" id="{EE4F676A-4161-D47E-B2F4-8D16F088349B}"/>
              </a:ext>
            </a:extLst>
          </p:cNvPr>
          <p:cNvSpPr>
            <a:spLocks noGrp="1"/>
          </p:cNvSpPr>
          <p:nvPr>
            <p:ph idx="1"/>
          </p:nvPr>
        </p:nvSpPr>
        <p:spPr/>
        <p:txBody>
          <a:bodyPr>
            <a:normAutofit fontScale="92500" lnSpcReduction="20000"/>
          </a:bodyPr>
          <a:lstStyle/>
          <a:p>
            <a:r>
              <a:rPr lang="en-IN" dirty="0"/>
              <a:t>When writing a document about a particular topic, an author will generally choose terms related to that topic. </a:t>
            </a:r>
          </a:p>
          <a:p>
            <a:r>
              <a:rPr lang="en-IN" dirty="0"/>
              <a:t>As a result, when a term is associated with a particular topic, we might expect the term to appear more frequently in a document about that topic than in document not about that topic. </a:t>
            </a:r>
          </a:p>
          <a:p>
            <a:r>
              <a:rPr lang="en-IN" dirty="0"/>
              <a:t>It will still occur occasionally in documents not related to the topic. </a:t>
            </a:r>
          </a:p>
          <a:p>
            <a:endParaRPr lang="en-IN" dirty="0"/>
          </a:p>
          <a:p>
            <a:r>
              <a:rPr lang="en-IN" dirty="0"/>
              <a:t>A document is said to be elite in term t when it is somehow about the topic associated with the term. </a:t>
            </a:r>
          </a:p>
          <a:p>
            <a:r>
              <a:rPr lang="en-IN" dirty="0"/>
              <a:t>We could flip the relationship around and infer probability of </a:t>
            </a:r>
            <a:r>
              <a:rPr lang="en-IN" dirty="0" err="1"/>
              <a:t>eliteness</a:t>
            </a:r>
            <a:r>
              <a:rPr lang="en-IN" dirty="0"/>
              <a:t> from term frequency – greater the term frequency, the more likely that the term is elite in the document. </a:t>
            </a:r>
          </a:p>
        </p:txBody>
      </p:sp>
    </p:spTree>
    <p:extLst>
      <p:ext uri="{BB962C8B-B14F-4D97-AF65-F5344CB8AC3E}">
        <p14:creationId xmlns:p14="http://schemas.microsoft.com/office/powerpoint/2010/main" val="1381045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992A-44A0-37A8-713A-3A052905E82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DE1E56F-A705-E129-9999-492F660525BD}"/>
              </a:ext>
            </a:extLst>
          </p:cNvPr>
          <p:cNvSpPr>
            <a:spLocks noGrp="1"/>
          </p:cNvSpPr>
          <p:nvPr>
            <p:ph idx="1"/>
          </p:nvPr>
        </p:nvSpPr>
        <p:spPr/>
        <p:txBody>
          <a:bodyPr/>
          <a:lstStyle/>
          <a:p>
            <a:r>
              <a:rPr lang="en-IN" dirty="0"/>
              <a:t>In summary----- Documents about a topic are more likely to be elite in terms related to that topic and therefore these terms are more likely to occur in these documents </a:t>
            </a:r>
          </a:p>
          <a:p>
            <a:endParaRPr lang="en-IN" dirty="0"/>
          </a:p>
          <a:p>
            <a:r>
              <a:rPr lang="en-IN" dirty="0"/>
              <a:t>So, we define a binary random variable Et corresponding to each Ft and representing the </a:t>
            </a:r>
            <a:r>
              <a:rPr lang="en-IN" dirty="0" err="1"/>
              <a:t>eliteness</a:t>
            </a:r>
            <a:r>
              <a:rPr lang="en-IN" dirty="0"/>
              <a:t> of term t </a:t>
            </a:r>
          </a:p>
          <a:p>
            <a:pPr lvl="1"/>
            <a:r>
              <a:rPr lang="en-IN" dirty="0"/>
              <a:t>Et = 1 indicates document is elite in term t                   (e as shorthand)</a:t>
            </a:r>
          </a:p>
          <a:p>
            <a:pPr lvl="1"/>
            <a:r>
              <a:rPr lang="en-IN" dirty="0"/>
              <a:t>Et = </a:t>
            </a:r>
            <a:r>
              <a:rPr lang="en-IN"/>
              <a:t>0 indicates </a:t>
            </a:r>
            <a:r>
              <a:rPr lang="en-IN" dirty="0"/>
              <a:t>document in not elite in term t.         (	    as shorthand)</a:t>
            </a:r>
          </a:p>
        </p:txBody>
      </p:sp>
      <p:pic>
        <p:nvPicPr>
          <p:cNvPr id="5" name="Picture 4">
            <a:extLst>
              <a:ext uri="{FF2B5EF4-FFF2-40B4-BE49-F238E27FC236}">
                <a16:creationId xmlns:a16="http://schemas.microsoft.com/office/drawing/2014/main" id="{35AA8A93-43B8-EF52-45B0-5D3B4A2F8826}"/>
              </a:ext>
            </a:extLst>
          </p:cNvPr>
          <p:cNvPicPr>
            <a:picLocks noChangeAspect="1"/>
          </p:cNvPicPr>
          <p:nvPr/>
        </p:nvPicPr>
        <p:blipFill>
          <a:blip r:embed="rId2"/>
          <a:stretch>
            <a:fillRect/>
          </a:stretch>
        </p:blipFill>
        <p:spPr>
          <a:xfrm>
            <a:off x="8224723" y="4780894"/>
            <a:ext cx="276225" cy="504825"/>
          </a:xfrm>
          <a:prstGeom prst="rect">
            <a:avLst/>
          </a:prstGeom>
        </p:spPr>
      </p:pic>
    </p:spTree>
    <p:extLst>
      <p:ext uri="{BB962C8B-B14F-4D97-AF65-F5344CB8AC3E}">
        <p14:creationId xmlns:p14="http://schemas.microsoft.com/office/powerpoint/2010/main" val="3766664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2B57-66CB-D59B-94E2-B9D2BBF83F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B92D16-2225-311A-F735-9BA72BDE2884}"/>
              </a:ext>
            </a:extLst>
          </p:cNvPr>
          <p:cNvSpPr>
            <a:spLocks noGrp="1"/>
          </p:cNvSpPr>
          <p:nvPr>
            <p:ph idx="1"/>
          </p:nvPr>
        </p:nvSpPr>
        <p:spPr/>
        <p:txBody>
          <a:bodyPr/>
          <a:lstStyle/>
          <a:p>
            <a:r>
              <a:rPr lang="en-IN" dirty="0"/>
              <a:t>The relationship between relevance and term frequency may be then formalised as follows:</a:t>
            </a:r>
          </a:p>
          <a:p>
            <a:endParaRPr lang="en-IN" dirty="0"/>
          </a:p>
          <a:p>
            <a:endParaRPr lang="en-IN" dirty="0"/>
          </a:p>
          <a:p>
            <a:endParaRPr lang="en-IN" dirty="0"/>
          </a:p>
          <a:p>
            <a:r>
              <a:rPr lang="en-IN" dirty="0"/>
              <a:t>Substituting in equation  7 we get,	…………………(Equation 8)</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E953180F-EEAC-6E52-CD3A-DD978E6D8CB6}"/>
              </a:ext>
            </a:extLst>
          </p:cNvPr>
          <p:cNvPicPr>
            <a:picLocks noChangeAspect="1"/>
          </p:cNvPicPr>
          <p:nvPr/>
        </p:nvPicPr>
        <p:blipFill>
          <a:blip r:embed="rId2"/>
          <a:stretch>
            <a:fillRect/>
          </a:stretch>
        </p:blipFill>
        <p:spPr>
          <a:xfrm>
            <a:off x="533400" y="2647950"/>
            <a:ext cx="11125200" cy="1562100"/>
          </a:xfrm>
          <a:prstGeom prst="rect">
            <a:avLst/>
          </a:prstGeom>
        </p:spPr>
      </p:pic>
      <p:pic>
        <p:nvPicPr>
          <p:cNvPr id="7" name="Picture 6">
            <a:extLst>
              <a:ext uri="{FF2B5EF4-FFF2-40B4-BE49-F238E27FC236}">
                <a16:creationId xmlns:a16="http://schemas.microsoft.com/office/drawing/2014/main" id="{FDF4DE4F-99BC-9BA4-E6A6-31DC9C8DE230}"/>
              </a:ext>
            </a:extLst>
          </p:cNvPr>
          <p:cNvPicPr>
            <a:picLocks noChangeAspect="1"/>
          </p:cNvPicPr>
          <p:nvPr/>
        </p:nvPicPr>
        <p:blipFill>
          <a:blip r:embed="rId3"/>
          <a:stretch>
            <a:fillRect/>
          </a:stretch>
        </p:blipFill>
        <p:spPr>
          <a:xfrm>
            <a:off x="0" y="5032375"/>
            <a:ext cx="12192000" cy="1192543"/>
          </a:xfrm>
          <a:prstGeom prst="rect">
            <a:avLst/>
          </a:prstGeom>
        </p:spPr>
      </p:pic>
    </p:spTree>
    <p:extLst>
      <p:ext uri="{BB962C8B-B14F-4D97-AF65-F5344CB8AC3E}">
        <p14:creationId xmlns:p14="http://schemas.microsoft.com/office/powerpoint/2010/main" val="187191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AF1D-0748-4C8D-B87E-951F34A84318}"/>
              </a:ext>
            </a:extLst>
          </p:cNvPr>
          <p:cNvSpPr>
            <a:spLocks noGrp="1"/>
          </p:cNvSpPr>
          <p:nvPr>
            <p:ph type="title"/>
          </p:nvPr>
        </p:nvSpPr>
        <p:spPr/>
        <p:txBody>
          <a:bodyPr/>
          <a:lstStyle/>
          <a:p>
            <a:r>
              <a:rPr lang="en-IN" dirty="0"/>
              <a:t>How to model?</a:t>
            </a:r>
          </a:p>
        </p:txBody>
      </p:sp>
      <p:sp>
        <p:nvSpPr>
          <p:cNvPr id="3" name="Content Placeholder 2">
            <a:extLst>
              <a:ext uri="{FF2B5EF4-FFF2-40B4-BE49-F238E27FC236}">
                <a16:creationId xmlns:a16="http://schemas.microsoft.com/office/drawing/2014/main" id="{902D8240-E8CB-4589-9C5C-BD36360D98BC}"/>
              </a:ext>
            </a:extLst>
          </p:cNvPr>
          <p:cNvSpPr>
            <a:spLocks noGrp="1"/>
          </p:cNvSpPr>
          <p:nvPr>
            <p:ph idx="1"/>
          </p:nvPr>
        </p:nvSpPr>
        <p:spPr/>
        <p:txBody>
          <a:bodyPr/>
          <a:lstStyle/>
          <a:p>
            <a:r>
              <a:rPr lang="en-IN" dirty="0"/>
              <a:t>D -&gt; documents</a:t>
            </a:r>
          </a:p>
          <a:p>
            <a:pPr lvl="1"/>
            <a:r>
              <a:rPr lang="en-IN" dirty="0"/>
              <a:t>Sample space: collection of documents indexed by search engine</a:t>
            </a:r>
          </a:p>
          <a:p>
            <a:pPr marL="457200" lvl="1" indent="0">
              <a:buNone/>
            </a:pPr>
            <a:endParaRPr lang="en-IN" dirty="0"/>
          </a:p>
          <a:p>
            <a:r>
              <a:rPr lang="en-IN" dirty="0"/>
              <a:t>Q –&gt; query</a:t>
            </a:r>
          </a:p>
          <a:p>
            <a:pPr lvl="1"/>
            <a:r>
              <a:rPr lang="en-IN" dirty="0"/>
              <a:t>Sample space: any query consisting of one or more terms</a:t>
            </a:r>
          </a:p>
          <a:p>
            <a:pPr marL="457200" lvl="1" indent="0">
              <a:buNone/>
            </a:pPr>
            <a:endParaRPr lang="en-IN" dirty="0"/>
          </a:p>
          <a:p>
            <a:r>
              <a:rPr lang="en-IN" dirty="0"/>
              <a:t>R -&gt; user’s judgement of relevance ( R is a binary random variable)</a:t>
            </a:r>
          </a:p>
          <a:p>
            <a:pPr lvl="1"/>
            <a:r>
              <a:rPr lang="en-IN" dirty="0"/>
              <a:t>Sample space: 0 or 1</a:t>
            </a:r>
          </a:p>
          <a:p>
            <a:endParaRPr lang="en-IN" dirty="0"/>
          </a:p>
          <a:p>
            <a:endParaRPr lang="en-IN" dirty="0"/>
          </a:p>
        </p:txBody>
      </p:sp>
    </p:spTree>
    <p:extLst>
      <p:ext uri="{BB962C8B-B14F-4D97-AF65-F5344CB8AC3E}">
        <p14:creationId xmlns:p14="http://schemas.microsoft.com/office/powerpoint/2010/main" val="40307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4A1B-3B8C-4C75-FD0D-8FC3F4C9759D}"/>
              </a:ext>
            </a:extLst>
          </p:cNvPr>
          <p:cNvSpPr>
            <a:spLocks noGrp="1"/>
          </p:cNvSpPr>
          <p:nvPr>
            <p:ph type="title"/>
          </p:nvPr>
        </p:nvSpPr>
        <p:spPr/>
        <p:txBody>
          <a:bodyPr/>
          <a:lstStyle/>
          <a:p>
            <a:r>
              <a:rPr lang="en-IN" dirty="0"/>
              <a:t>Bookstein’s Two-Poisson Model</a:t>
            </a:r>
          </a:p>
        </p:txBody>
      </p:sp>
      <p:sp>
        <p:nvSpPr>
          <p:cNvPr id="3" name="Content Placeholder 2">
            <a:extLst>
              <a:ext uri="{FF2B5EF4-FFF2-40B4-BE49-F238E27FC236}">
                <a16:creationId xmlns:a16="http://schemas.microsoft.com/office/drawing/2014/main" id="{3674F883-2DE9-CC09-EF96-EA8606269123}"/>
              </a:ext>
            </a:extLst>
          </p:cNvPr>
          <p:cNvSpPr>
            <a:spLocks noGrp="1"/>
          </p:cNvSpPr>
          <p:nvPr>
            <p:ph idx="1"/>
          </p:nvPr>
        </p:nvSpPr>
        <p:spPr/>
        <p:txBody>
          <a:bodyPr/>
          <a:lstStyle/>
          <a:p>
            <a:r>
              <a:rPr lang="en-IN" dirty="0"/>
              <a:t>We can make our vague definitions of </a:t>
            </a:r>
            <a:r>
              <a:rPr lang="en-IN" dirty="0" err="1"/>
              <a:t>eliteness</a:t>
            </a:r>
            <a:r>
              <a:rPr lang="en-IN" dirty="0"/>
              <a:t> more concrete by having specific distribution of terms in documents as mixture of two Poisson distributions, with one Poisson distribution corresponding to documents that are elite in the term and the other corresponding to the documents that are not elite in the term. </a:t>
            </a:r>
          </a:p>
          <a:p>
            <a:endParaRPr lang="en-IN" dirty="0"/>
          </a:p>
          <a:p>
            <a:endParaRPr lang="en-IN" dirty="0"/>
          </a:p>
          <a:p>
            <a:r>
              <a:rPr lang="en-IN" dirty="0"/>
              <a:t>Lets see what is Poisson distribution on next slide and then come back to this……</a:t>
            </a:r>
          </a:p>
        </p:txBody>
      </p:sp>
    </p:spTree>
    <p:extLst>
      <p:ext uri="{BB962C8B-B14F-4D97-AF65-F5344CB8AC3E}">
        <p14:creationId xmlns:p14="http://schemas.microsoft.com/office/powerpoint/2010/main" val="1697049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7309-6FFF-0148-490D-A70C825A8855}"/>
              </a:ext>
            </a:extLst>
          </p:cNvPr>
          <p:cNvSpPr>
            <a:spLocks noGrp="1"/>
          </p:cNvSpPr>
          <p:nvPr>
            <p:ph type="title"/>
          </p:nvPr>
        </p:nvSpPr>
        <p:spPr/>
        <p:txBody>
          <a:bodyPr/>
          <a:lstStyle/>
          <a:p>
            <a:r>
              <a:rPr lang="en-IN" dirty="0"/>
              <a:t>Poisson distribution</a:t>
            </a:r>
          </a:p>
        </p:txBody>
      </p:sp>
      <p:sp>
        <p:nvSpPr>
          <p:cNvPr id="3" name="Content Placeholder 2">
            <a:extLst>
              <a:ext uri="{FF2B5EF4-FFF2-40B4-BE49-F238E27FC236}">
                <a16:creationId xmlns:a16="http://schemas.microsoft.com/office/drawing/2014/main" id="{E26F4989-F07D-7EBB-1A9B-33E2DB65BABE}"/>
              </a:ext>
            </a:extLst>
          </p:cNvPr>
          <p:cNvSpPr>
            <a:spLocks noGrp="1"/>
          </p:cNvSpPr>
          <p:nvPr>
            <p:ph idx="1"/>
          </p:nvPr>
        </p:nvSpPr>
        <p:spPr/>
        <p:txBody>
          <a:bodyPr>
            <a:normAutofit lnSpcReduction="10000"/>
          </a:bodyPr>
          <a:lstStyle/>
          <a:p>
            <a:r>
              <a:rPr lang="en-IN" dirty="0"/>
              <a:t>Invented by a French mathematician Simeon Poisson in 1838</a:t>
            </a:r>
          </a:p>
          <a:p>
            <a:r>
              <a:rPr lang="en-IN" dirty="0"/>
              <a:t>It is a distribution often used to model the number of events or arrivals of some defined type that occur within a given time period. </a:t>
            </a:r>
          </a:p>
          <a:p>
            <a:endParaRPr lang="en-IN" dirty="0"/>
          </a:p>
          <a:p>
            <a:r>
              <a:rPr lang="en-IN" dirty="0"/>
              <a:t>E.g. A Poisson distribution can be used to model </a:t>
            </a:r>
          </a:p>
          <a:p>
            <a:pPr lvl="1"/>
            <a:r>
              <a:rPr lang="en-IN" dirty="0"/>
              <a:t>the number of car accidents per year at a particular intersection </a:t>
            </a:r>
          </a:p>
          <a:p>
            <a:pPr lvl="1"/>
            <a:r>
              <a:rPr lang="en-IN" dirty="0"/>
              <a:t>the number of times a web server is accessed each minute etc.</a:t>
            </a:r>
          </a:p>
          <a:p>
            <a:pPr lvl="1"/>
            <a:r>
              <a:rPr lang="en-IN" dirty="0"/>
              <a:t>the number of alpha particles emitted by a gram of uranium in one second</a:t>
            </a:r>
          </a:p>
          <a:p>
            <a:r>
              <a:rPr lang="en-IN" dirty="0"/>
              <a:t>Events occurring in one time period are assumed to be stochastically independent of events occurring in a separate time period</a:t>
            </a:r>
          </a:p>
          <a:p>
            <a:endParaRPr lang="en-IN" dirty="0"/>
          </a:p>
        </p:txBody>
      </p:sp>
    </p:spTree>
    <p:extLst>
      <p:ext uri="{BB962C8B-B14F-4D97-AF65-F5344CB8AC3E}">
        <p14:creationId xmlns:p14="http://schemas.microsoft.com/office/powerpoint/2010/main" val="3081253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16BE-4E35-1950-909B-D9EC62F4D358}"/>
              </a:ext>
            </a:extLst>
          </p:cNvPr>
          <p:cNvSpPr>
            <a:spLocks noGrp="1"/>
          </p:cNvSpPr>
          <p:nvPr>
            <p:ph type="title"/>
          </p:nvPr>
        </p:nvSpPr>
        <p:spPr/>
        <p:txBody>
          <a:bodyPr/>
          <a:lstStyle/>
          <a:p>
            <a:r>
              <a:rPr lang="en-IN" dirty="0"/>
              <a:t>In our case…..</a:t>
            </a:r>
          </a:p>
        </p:txBody>
      </p:sp>
      <p:sp>
        <p:nvSpPr>
          <p:cNvPr id="3" name="Content Placeholder 2">
            <a:extLst>
              <a:ext uri="{FF2B5EF4-FFF2-40B4-BE49-F238E27FC236}">
                <a16:creationId xmlns:a16="http://schemas.microsoft.com/office/drawing/2014/main" id="{9E30788F-1305-98D8-77F3-898F3D7A1A2B}"/>
              </a:ext>
            </a:extLst>
          </p:cNvPr>
          <p:cNvSpPr>
            <a:spLocks noGrp="1"/>
          </p:cNvSpPr>
          <p:nvPr>
            <p:ph idx="1"/>
          </p:nvPr>
        </p:nvSpPr>
        <p:spPr/>
        <p:txBody>
          <a:bodyPr/>
          <a:lstStyle/>
          <a:p>
            <a:r>
              <a:rPr lang="en-IN" dirty="0"/>
              <a:t>Occurrence of a term is the “event”</a:t>
            </a:r>
          </a:p>
          <a:p>
            <a:r>
              <a:rPr lang="en-IN" dirty="0"/>
              <a:t>Document as whole takes on the role of a “time period”</a:t>
            </a:r>
          </a:p>
          <a:p>
            <a:r>
              <a:rPr lang="en-IN" dirty="0"/>
              <a:t>Given a random variable  X over the non negative integers and a real valued parameter     representing the mean number events in a given period, the Poisson distribution is defined as </a:t>
            </a:r>
          </a:p>
          <a:p>
            <a:endParaRPr lang="en-IN" dirty="0"/>
          </a:p>
          <a:p>
            <a:endParaRPr lang="en-IN" dirty="0"/>
          </a:p>
        </p:txBody>
      </p:sp>
      <p:pic>
        <p:nvPicPr>
          <p:cNvPr id="13" name="Picture 12">
            <a:extLst>
              <a:ext uri="{FF2B5EF4-FFF2-40B4-BE49-F238E27FC236}">
                <a16:creationId xmlns:a16="http://schemas.microsoft.com/office/drawing/2014/main" id="{9E1A4561-654F-FB54-37A4-E827E7E6C504}"/>
              </a:ext>
            </a:extLst>
          </p:cNvPr>
          <p:cNvPicPr>
            <a:picLocks noChangeAspect="1"/>
          </p:cNvPicPr>
          <p:nvPr/>
        </p:nvPicPr>
        <p:blipFill>
          <a:blip r:embed="rId2"/>
          <a:stretch>
            <a:fillRect/>
          </a:stretch>
        </p:blipFill>
        <p:spPr>
          <a:xfrm>
            <a:off x="3785788" y="3176587"/>
            <a:ext cx="371475" cy="504825"/>
          </a:xfrm>
          <a:prstGeom prst="rect">
            <a:avLst/>
          </a:prstGeom>
        </p:spPr>
      </p:pic>
      <p:pic>
        <p:nvPicPr>
          <p:cNvPr id="15" name="Picture 14">
            <a:extLst>
              <a:ext uri="{FF2B5EF4-FFF2-40B4-BE49-F238E27FC236}">
                <a16:creationId xmlns:a16="http://schemas.microsoft.com/office/drawing/2014/main" id="{D0DDACDC-9A1E-694A-0F62-001A211009B2}"/>
              </a:ext>
            </a:extLst>
          </p:cNvPr>
          <p:cNvPicPr>
            <a:picLocks noChangeAspect="1"/>
          </p:cNvPicPr>
          <p:nvPr/>
        </p:nvPicPr>
        <p:blipFill>
          <a:blip r:embed="rId3"/>
          <a:stretch>
            <a:fillRect/>
          </a:stretch>
        </p:blipFill>
        <p:spPr>
          <a:xfrm>
            <a:off x="3632703" y="4610100"/>
            <a:ext cx="4105275" cy="1295400"/>
          </a:xfrm>
          <a:prstGeom prst="rect">
            <a:avLst/>
          </a:prstGeom>
        </p:spPr>
      </p:pic>
    </p:spTree>
    <p:extLst>
      <p:ext uri="{BB962C8B-B14F-4D97-AF65-F5344CB8AC3E}">
        <p14:creationId xmlns:p14="http://schemas.microsoft.com/office/powerpoint/2010/main" val="2482293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EC00-18AE-BD8B-A1FA-6BDA362CA1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0DEDE8-9DE4-2845-ED00-D9BF37CB4204}"/>
              </a:ext>
            </a:extLst>
          </p:cNvPr>
          <p:cNvSpPr>
            <a:spLocks noGrp="1"/>
          </p:cNvSpPr>
          <p:nvPr>
            <p:ph idx="1"/>
          </p:nvPr>
        </p:nvSpPr>
        <p:spPr/>
        <p:txBody>
          <a:bodyPr/>
          <a:lstStyle/>
          <a:p>
            <a:r>
              <a:rPr lang="en-IN" dirty="0"/>
              <a:t>In order to use this distribution to model term distribution, we need to assume that all documents are of the same length. </a:t>
            </a:r>
          </a:p>
          <a:p>
            <a:r>
              <a:rPr lang="en-IN" dirty="0"/>
              <a:t>Because a collection may contain books and email messages both that differ in length by a factor of 1000 or more, this assumption is not at all realistic.</a:t>
            </a:r>
          </a:p>
          <a:p>
            <a:endParaRPr lang="en-IN" dirty="0"/>
          </a:p>
          <a:p>
            <a:r>
              <a:rPr lang="en-IN" dirty="0"/>
              <a:t>Let us assume it for now and revisit it later. </a:t>
            </a:r>
          </a:p>
        </p:txBody>
      </p:sp>
    </p:spTree>
    <p:extLst>
      <p:ext uri="{BB962C8B-B14F-4D97-AF65-F5344CB8AC3E}">
        <p14:creationId xmlns:p14="http://schemas.microsoft.com/office/powerpoint/2010/main" val="3816165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397F-BC9D-AFF1-7B02-5DC6982FA9FC}"/>
              </a:ext>
            </a:extLst>
          </p:cNvPr>
          <p:cNvSpPr>
            <a:spLocks noGrp="1"/>
          </p:cNvSpPr>
          <p:nvPr>
            <p:ph type="title"/>
          </p:nvPr>
        </p:nvSpPr>
        <p:spPr/>
        <p:txBody>
          <a:bodyPr/>
          <a:lstStyle/>
          <a:p>
            <a:endParaRPr lang="en-IN" dirty="0"/>
          </a:p>
        </p:txBody>
      </p:sp>
      <p:pic>
        <p:nvPicPr>
          <p:cNvPr id="11" name="Picture 10">
            <a:extLst>
              <a:ext uri="{FF2B5EF4-FFF2-40B4-BE49-F238E27FC236}">
                <a16:creationId xmlns:a16="http://schemas.microsoft.com/office/drawing/2014/main" id="{57B95868-891E-707B-BAF2-A77E5D218CE6}"/>
              </a:ext>
            </a:extLst>
          </p:cNvPr>
          <p:cNvPicPr>
            <a:picLocks noChangeAspect="1"/>
          </p:cNvPicPr>
          <p:nvPr/>
        </p:nvPicPr>
        <p:blipFill>
          <a:blip r:embed="rId2"/>
          <a:stretch>
            <a:fillRect/>
          </a:stretch>
        </p:blipFill>
        <p:spPr>
          <a:xfrm>
            <a:off x="0" y="732865"/>
            <a:ext cx="12192000" cy="590082"/>
          </a:xfrm>
          <a:prstGeom prst="rect">
            <a:avLst/>
          </a:prstGeom>
        </p:spPr>
      </p:pic>
      <p:sp>
        <p:nvSpPr>
          <p:cNvPr id="13" name="Content Placeholder 12">
            <a:extLst>
              <a:ext uri="{FF2B5EF4-FFF2-40B4-BE49-F238E27FC236}">
                <a16:creationId xmlns:a16="http://schemas.microsoft.com/office/drawing/2014/main" id="{3402C1FB-4E76-C542-7C62-A92D73B90E83}"/>
              </a:ext>
            </a:extLst>
          </p:cNvPr>
          <p:cNvSpPr>
            <a:spLocks noGrp="1"/>
          </p:cNvSpPr>
          <p:nvPr>
            <p:ph idx="1"/>
          </p:nvPr>
        </p:nvSpPr>
        <p:spPr/>
        <p:txBody>
          <a:bodyPr>
            <a:normAutofit lnSpcReduction="10000"/>
          </a:bodyPr>
          <a:lstStyle/>
          <a:p>
            <a:r>
              <a:rPr lang="en-IN" dirty="0"/>
              <a:t>If we let q = p(</a:t>
            </a:r>
            <a:r>
              <a:rPr lang="en-IN" dirty="0" err="1"/>
              <a:t>e|r</a:t>
            </a:r>
            <a:r>
              <a:rPr lang="en-IN" dirty="0"/>
              <a:t>) and </a:t>
            </a:r>
          </a:p>
          <a:p>
            <a:r>
              <a:rPr lang="en-IN" dirty="0"/>
              <a:t>Substituting these values in equation 8, we get,</a:t>
            </a:r>
          </a:p>
          <a:p>
            <a:endParaRPr lang="en-IN" dirty="0"/>
          </a:p>
          <a:p>
            <a:endParaRPr lang="en-IN" dirty="0"/>
          </a:p>
          <a:p>
            <a:endParaRPr lang="en-IN" dirty="0"/>
          </a:p>
          <a:p>
            <a:endParaRPr lang="en-IN" dirty="0"/>
          </a:p>
          <a:p>
            <a:r>
              <a:rPr lang="en-IN" dirty="0"/>
              <a:t>Substituting these in equation 7, we get our equation 8</a:t>
            </a:r>
          </a:p>
          <a:p>
            <a:pPr marL="0" indent="0">
              <a:buNone/>
            </a:pPr>
            <a:r>
              <a:rPr lang="en-IN" dirty="0"/>
              <a:t> </a:t>
            </a:r>
          </a:p>
          <a:p>
            <a:pPr marL="0" indent="0">
              <a:buNone/>
            </a:pPr>
            <a:r>
              <a:rPr lang="en-IN" dirty="0"/>
              <a:t> </a:t>
            </a:r>
          </a:p>
        </p:txBody>
      </p:sp>
      <p:pic>
        <p:nvPicPr>
          <p:cNvPr id="15" name="Picture 14">
            <a:extLst>
              <a:ext uri="{FF2B5EF4-FFF2-40B4-BE49-F238E27FC236}">
                <a16:creationId xmlns:a16="http://schemas.microsoft.com/office/drawing/2014/main" id="{1C80FF8D-AA3B-B997-70B2-CBE76A18429D}"/>
              </a:ext>
            </a:extLst>
          </p:cNvPr>
          <p:cNvPicPr>
            <a:picLocks noChangeAspect="1"/>
          </p:cNvPicPr>
          <p:nvPr/>
        </p:nvPicPr>
        <p:blipFill>
          <a:blip r:embed="rId3"/>
          <a:stretch>
            <a:fillRect/>
          </a:stretch>
        </p:blipFill>
        <p:spPr>
          <a:xfrm>
            <a:off x="4514507" y="1767915"/>
            <a:ext cx="2133600" cy="581025"/>
          </a:xfrm>
          <a:prstGeom prst="rect">
            <a:avLst/>
          </a:prstGeom>
        </p:spPr>
      </p:pic>
      <p:pic>
        <p:nvPicPr>
          <p:cNvPr id="17" name="Picture 16">
            <a:extLst>
              <a:ext uri="{FF2B5EF4-FFF2-40B4-BE49-F238E27FC236}">
                <a16:creationId xmlns:a16="http://schemas.microsoft.com/office/drawing/2014/main" id="{402A0498-6A5B-A059-4EB3-8CD919D8FE4E}"/>
              </a:ext>
            </a:extLst>
          </p:cNvPr>
          <p:cNvPicPr>
            <a:picLocks noChangeAspect="1"/>
          </p:cNvPicPr>
          <p:nvPr/>
        </p:nvPicPr>
        <p:blipFill>
          <a:blip r:embed="rId4"/>
          <a:stretch>
            <a:fillRect/>
          </a:stretch>
        </p:blipFill>
        <p:spPr>
          <a:xfrm>
            <a:off x="1428750" y="2848374"/>
            <a:ext cx="9334500" cy="1752600"/>
          </a:xfrm>
          <a:prstGeom prst="rect">
            <a:avLst/>
          </a:prstGeom>
        </p:spPr>
      </p:pic>
      <p:pic>
        <p:nvPicPr>
          <p:cNvPr id="19" name="Picture 18">
            <a:extLst>
              <a:ext uri="{FF2B5EF4-FFF2-40B4-BE49-F238E27FC236}">
                <a16:creationId xmlns:a16="http://schemas.microsoft.com/office/drawing/2014/main" id="{812B1924-0CBB-EE0C-C6B3-7BAEEC567230}"/>
              </a:ext>
            </a:extLst>
          </p:cNvPr>
          <p:cNvPicPr>
            <a:picLocks noChangeAspect="1"/>
          </p:cNvPicPr>
          <p:nvPr/>
        </p:nvPicPr>
        <p:blipFill>
          <a:blip r:embed="rId5"/>
          <a:stretch>
            <a:fillRect/>
          </a:stretch>
        </p:blipFill>
        <p:spPr>
          <a:xfrm>
            <a:off x="76656" y="5296373"/>
            <a:ext cx="12192000" cy="1657523"/>
          </a:xfrm>
          <a:prstGeom prst="rect">
            <a:avLst/>
          </a:prstGeom>
        </p:spPr>
      </p:pic>
    </p:spTree>
    <p:extLst>
      <p:ext uri="{BB962C8B-B14F-4D97-AF65-F5344CB8AC3E}">
        <p14:creationId xmlns:p14="http://schemas.microsoft.com/office/powerpoint/2010/main" val="1281237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894D-5815-D384-D3AE-6353F941FF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5B4699-4412-6CA8-5B4F-19F45F7E484F}"/>
              </a:ext>
            </a:extLst>
          </p:cNvPr>
          <p:cNvSpPr>
            <a:spLocks noGrp="1"/>
          </p:cNvSpPr>
          <p:nvPr>
            <p:ph idx="1"/>
          </p:nvPr>
        </p:nvSpPr>
        <p:spPr/>
        <p:txBody>
          <a:bodyPr/>
          <a:lstStyle/>
          <a:p>
            <a:pPr marL="0" indent="0">
              <a:buNone/>
            </a:pPr>
            <a:r>
              <a:rPr lang="en-IN" dirty="0"/>
              <a:t>									…..equation 8</a:t>
            </a:r>
          </a:p>
          <a:p>
            <a:endParaRPr lang="en-IN" dirty="0"/>
          </a:p>
          <a:p>
            <a:r>
              <a:rPr lang="en-IN" dirty="0"/>
              <a:t>Although the term weight may appear complex at first glance, its structure is actually fairly simple</a:t>
            </a:r>
          </a:p>
          <a:p>
            <a:r>
              <a:rPr lang="en-IN" dirty="0"/>
              <a:t>Each factor appearing in the numerator and the denominator is a mixture of the same two </a:t>
            </a:r>
            <a:r>
              <a:rPr lang="en-IN" dirty="0" err="1"/>
              <a:t>poisson</a:t>
            </a:r>
            <a:r>
              <a:rPr lang="en-IN" dirty="0"/>
              <a:t> distributions representing </a:t>
            </a:r>
            <a:r>
              <a:rPr lang="en-IN" dirty="0" err="1"/>
              <a:t>eliteness</a:t>
            </a:r>
            <a:r>
              <a:rPr lang="en-IN" dirty="0"/>
              <a:t>  and </a:t>
            </a:r>
            <a:r>
              <a:rPr lang="en-IN" dirty="0" err="1"/>
              <a:t>noneliteness</a:t>
            </a:r>
            <a:r>
              <a:rPr lang="en-IN" dirty="0"/>
              <a:t> </a:t>
            </a:r>
          </a:p>
          <a:p>
            <a:endParaRPr lang="en-IN" dirty="0"/>
          </a:p>
          <a:p>
            <a:r>
              <a:rPr lang="en-IN" dirty="0"/>
              <a:t>For a given term, there are 4 parameters to be determined:</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855AD08-C3D3-D6CE-A916-47BE82856373}"/>
              </a:ext>
            </a:extLst>
          </p:cNvPr>
          <p:cNvPicPr>
            <a:picLocks noChangeAspect="1"/>
          </p:cNvPicPr>
          <p:nvPr/>
        </p:nvPicPr>
        <p:blipFill>
          <a:blip r:embed="rId2"/>
          <a:stretch>
            <a:fillRect/>
          </a:stretch>
        </p:blipFill>
        <p:spPr>
          <a:xfrm>
            <a:off x="65706" y="33165"/>
            <a:ext cx="12192000" cy="1657523"/>
          </a:xfrm>
          <a:prstGeom prst="rect">
            <a:avLst/>
          </a:prstGeom>
        </p:spPr>
      </p:pic>
      <p:pic>
        <p:nvPicPr>
          <p:cNvPr id="6" name="Picture 5">
            <a:extLst>
              <a:ext uri="{FF2B5EF4-FFF2-40B4-BE49-F238E27FC236}">
                <a16:creationId xmlns:a16="http://schemas.microsoft.com/office/drawing/2014/main" id="{B3C8CB80-E4BE-A4D9-A300-967EBE4C80BE}"/>
              </a:ext>
            </a:extLst>
          </p:cNvPr>
          <p:cNvPicPr>
            <a:picLocks noChangeAspect="1"/>
          </p:cNvPicPr>
          <p:nvPr/>
        </p:nvPicPr>
        <p:blipFill>
          <a:blip r:embed="rId3"/>
          <a:stretch>
            <a:fillRect/>
          </a:stretch>
        </p:blipFill>
        <p:spPr>
          <a:xfrm>
            <a:off x="4465400" y="5051101"/>
            <a:ext cx="2647950" cy="457200"/>
          </a:xfrm>
          <a:prstGeom prst="rect">
            <a:avLst/>
          </a:prstGeom>
        </p:spPr>
      </p:pic>
    </p:spTree>
    <p:extLst>
      <p:ext uri="{BB962C8B-B14F-4D97-AF65-F5344CB8AC3E}">
        <p14:creationId xmlns:p14="http://schemas.microsoft.com/office/powerpoint/2010/main" val="2989728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6196-35D1-1BC0-F91C-9F9C983F47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EF8935-8305-6E9E-A808-BA0F6220083E}"/>
              </a:ext>
            </a:extLst>
          </p:cNvPr>
          <p:cNvSpPr>
            <a:spLocks noGrp="1"/>
          </p:cNvSpPr>
          <p:nvPr>
            <p:ph idx="1"/>
          </p:nvPr>
        </p:nvSpPr>
        <p:spPr/>
        <p:txBody>
          <a:bodyPr/>
          <a:lstStyle/>
          <a:p>
            <a:r>
              <a:rPr lang="en-US" dirty="0"/>
              <a:t>In particular, </a:t>
            </a:r>
            <a:r>
              <a:rPr lang="en-US" dirty="0" err="1"/>
              <a:t>eliteness</a:t>
            </a:r>
            <a:r>
              <a:rPr lang="en-US" dirty="0"/>
              <a:t> is a hidden variable that we cannot directly observe, which greatly complicates the estimation process. Nonetheless, we can make several valuable observations from this term weight.</a:t>
            </a:r>
          </a:p>
          <a:p>
            <a:r>
              <a:rPr lang="en-US" dirty="0"/>
              <a:t>Two observations:</a:t>
            </a:r>
          </a:p>
          <a:p>
            <a:pPr lvl="1"/>
            <a:r>
              <a:rPr lang="en-US" dirty="0"/>
              <a:t>First, when a term is absent (ft = 0) the term weight assigns a value of 0, as we might expect. </a:t>
            </a:r>
          </a:p>
          <a:p>
            <a:pPr lvl="1"/>
            <a:r>
              <a:rPr lang="en-US" dirty="0"/>
              <a:t>Second, as ft increases, the assigned weight also increases. Again, this behavior is consistent with our expectations.</a:t>
            </a:r>
            <a:endParaRPr lang="en-IN" dirty="0"/>
          </a:p>
        </p:txBody>
      </p:sp>
    </p:spTree>
    <p:extLst>
      <p:ext uri="{BB962C8B-B14F-4D97-AF65-F5344CB8AC3E}">
        <p14:creationId xmlns:p14="http://schemas.microsoft.com/office/powerpoint/2010/main" val="2427536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92B7-0D31-B7C7-760D-6D30337F62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4765F2-509E-2349-90E1-096F19FB6BC3}"/>
              </a:ext>
            </a:extLst>
          </p:cNvPr>
          <p:cNvSpPr>
            <a:spLocks noGrp="1"/>
          </p:cNvSpPr>
          <p:nvPr>
            <p:ph idx="1"/>
          </p:nvPr>
        </p:nvSpPr>
        <p:spPr/>
        <p:txBody>
          <a:bodyPr>
            <a:normAutofit fontScale="92500" lnSpcReduction="10000"/>
          </a:bodyPr>
          <a:lstStyle/>
          <a:p>
            <a:r>
              <a:rPr lang="en-US" dirty="0"/>
              <a:t>Finally, we consider the behavior of the weight as the number of terms goes to infinity (ft → ∞).</a:t>
            </a:r>
          </a:p>
          <a:p>
            <a:r>
              <a:rPr lang="en-US" dirty="0"/>
              <a:t>With some rearrangement, equation 8 becomes</a:t>
            </a:r>
          </a:p>
          <a:p>
            <a:endParaRPr lang="en-US" dirty="0"/>
          </a:p>
          <a:p>
            <a:endParaRPr lang="en-US" dirty="0"/>
          </a:p>
          <a:p>
            <a:endParaRPr lang="en-US" dirty="0"/>
          </a:p>
          <a:p>
            <a:endParaRPr lang="en-US" dirty="0"/>
          </a:p>
          <a:p>
            <a:endParaRPr lang="en-US" dirty="0"/>
          </a:p>
          <a:p>
            <a:pPr marL="0" indent="0">
              <a:buNone/>
            </a:pPr>
            <a:r>
              <a:rPr lang="en-US" dirty="0"/>
              <a:t>					</a:t>
            </a:r>
          </a:p>
          <a:p>
            <a:pPr marL="0" indent="0">
              <a:buNone/>
            </a:pPr>
            <a:r>
              <a:rPr lang="en-US" dirty="0"/>
              <a:t>…………………………………………………………………………………………………equation 9</a:t>
            </a:r>
          </a:p>
          <a:p>
            <a:endParaRPr lang="en-US" dirty="0"/>
          </a:p>
          <a:p>
            <a:endParaRPr lang="en-IN" dirty="0"/>
          </a:p>
        </p:txBody>
      </p:sp>
      <p:pic>
        <p:nvPicPr>
          <p:cNvPr id="5" name="Picture 4">
            <a:extLst>
              <a:ext uri="{FF2B5EF4-FFF2-40B4-BE49-F238E27FC236}">
                <a16:creationId xmlns:a16="http://schemas.microsoft.com/office/drawing/2014/main" id="{2E3E9FC6-4D59-C134-7925-856666DBE516}"/>
              </a:ext>
            </a:extLst>
          </p:cNvPr>
          <p:cNvPicPr>
            <a:picLocks noChangeAspect="1"/>
          </p:cNvPicPr>
          <p:nvPr/>
        </p:nvPicPr>
        <p:blipFill>
          <a:blip r:embed="rId2"/>
          <a:stretch>
            <a:fillRect/>
          </a:stretch>
        </p:blipFill>
        <p:spPr>
          <a:xfrm>
            <a:off x="1216262" y="3746804"/>
            <a:ext cx="8543925" cy="1905000"/>
          </a:xfrm>
          <a:prstGeom prst="rect">
            <a:avLst/>
          </a:prstGeom>
        </p:spPr>
      </p:pic>
    </p:spTree>
    <p:extLst>
      <p:ext uri="{BB962C8B-B14F-4D97-AF65-F5344CB8AC3E}">
        <p14:creationId xmlns:p14="http://schemas.microsoft.com/office/powerpoint/2010/main" val="1931054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7766-A165-6514-77B6-6027AA5EB7D0}"/>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93A13F8A-4AC3-7438-86B1-A2385D149C56}"/>
              </a:ext>
            </a:extLst>
          </p:cNvPr>
          <p:cNvSpPr>
            <a:spLocks noGrp="1"/>
          </p:cNvSpPr>
          <p:nvPr>
            <p:ph idx="1"/>
          </p:nvPr>
        </p:nvSpPr>
        <p:spPr/>
        <p:txBody>
          <a:bodyPr>
            <a:normAutofit lnSpcReduction="10000"/>
          </a:bodyPr>
          <a:lstStyle/>
          <a:p>
            <a:r>
              <a:rPr lang="en-IN" dirty="0"/>
              <a:t>This goes to 0 as ft goes to infinity because </a:t>
            </a:r>
          </a:p>
          <a:p>
            <a:endParaRPr lang="en-IN" dirty="0"/>
          </a:p>
          <a:p>
            <a:r>
              <a:rPr lang="en-IN" dirty="0"/>
              <a:t>Also </a:t>
            </a:r>
          </a:p>
          <a:p>
            <a:endParaRPr lang="en-IN" dirty="0"/>
          </a:p>
          <a:p>
            <a:endParaRPr lang="en-IN" dirty="0"/>
          </a:p>
          <a:p>
            <a:r>
              <a:rPr lang="en-IN" dirty="0"/>
              <a:t>So, equation 9 becomes </a:t>
            </a:r>
          </a:p>
          <a:p>
            <a:pPr marL="0" indent="0">
              <a:buNone/>
            </a:pPr>
            <a:endParaRPr lang="en-IN" dirty="0"/>
          </a:p>
          <a:p>
            <a:pPr marL="0" indent="0">
              <a:buNone/>
            </a:pPr>
            <a:endParaRPr lang="en-IN" dirty="0"/>
          </a:p>
          <a:p>
            <a:pPr marL="0" indent="0">
              <a:buNone/>
            </a:pPr>
            <a:r>
              <a:rPr lang="en-IN" dirty="0"/>
              <a:t>								………….equation 10</a:t>
            </a:r>
          </a:p>
        </p:txBody>
      </p:sp>
      <p:pic>
        <p:nvPicPr>
          <p:cNvPr id="9" name="Picture 8">
            <a:extLst>
              <a:ext uri="{FF2B5EF4-FFF2-40B4-BE49-F238E27FC236}">
                <a16:creationId xmlns:a16="http://schemas.microsoft.com/office/drawing/2014/main" id="{3A42B856-2E70-3272-0E0C-10D4FD7CED98}"/>
              </a:ext>
            </a:extLst>
          </p:cNvPr>
          <p:cNvPicPr>
            <a:picLocks noChangeAspect="1"/>
          </p:cNvPicPr>
          <p:nvPr/>
        </p:nvPicPr>
        <p:blipFill>
          <a:blip r:embed="rId2"/>
          <a:stretch>
            <a:fillRect/>
          </a:stretch>
        </p:blipFill>
        <p:spPr>
          <a:xfrm>
            <a:off x="891472" y="633413"/>
            <a:ext cx="7277100" cy="1057275"/>
          </a:xfrm>
          <a:prstGeom prst="rect">
            <a:avLst/>
          </a:prstGeom>
        </p:spPr>
      </p:pic>
      <p:pic>
        <p:nvPicPr>
          <p:cNvPr id="11" name="Picture 10">
            <a:extLst>
              <a:ext uri="{FF2B5EF4-FFF2-40B4-BE49-F238E27FC236}">
                <a16:creationId xmlns:a16="http://schemas.microsoft.com/office/drawing/2014/main" id="{25A65D72-0031-27A8-6E0F-E1738E18661D}"/>
              </a:ext>
            </a:extLst>
          </p:cNvPr>
          <p:cNvPicPr>
            <a:picLocks noChangeAspect="1"/>
          </p:cNvPicPr>
          <p:nvPr/>
        </p:nvPicPr>
        <p:blipFill>
          <a:blip r:embed="rId3"/>
          <a:stretch>
            <a:fillRect/>
          </a:stretch>
        </p:blipFill>
        <p:spPr>
          <a:xfrm>
            <a:off x="8085555" y="1825625"/>
            <a:ext cx="1343025" cy="628650"/>
          </a:xfrm>
          <a:prstGeom prst="rect">
            <a:avLst/>
          </a:prstGeom>
        </p:spPr>
      </p:pic>
      <p:pic>
        <p:nvPicPr>
          <p:cNvPr id="13" name="Picture 12">
            <a:extLst>
              <a:ext uri="{FF2B5EF4-FFF2-40B4-BE49-F238E27FC236}">
                <a16:creationId xmlns:a16="http://schemas.microsoft.com/office/drawing/2014/main" id="{E94A01D0-A981-633E-D3C5-D5EEF77B84EA}"/>
              </a:ext>
            </a:extLst>
          </p:cNvPr>
          <p:cNvPicPr>
            <a:picLocks noChangeAspect="1"/>
          </p:cNvPicPr>
          <p:nvPr/>
        </p:nvPicPr>
        <p:blipFill>
          <a:blip r:embed="rId4"/>
          <a:stretch>
            <a:fillRect/>
          </a:stretch>
        </p:blipFill>
        <p:spPr>
          <a:xfrm>
            <a:off x="4448175" y="2876550"/>
            <a:ext cx="3295650" cy="1104900"/>
          </a:xfrm>
          <a:prstGeom prst="rect">
            <a:avLst/>
          </a:prstGeom>
        </p:spPr>
      </p:pic>
      <p:pic>
        <p:nvPicPr>
          <p:cNvPr id="15" name="Picture 14">
            <a:extLst>
              <a:ext uri="{FF2B5EF4-FFF2-40B4-BE49-F238E27FC236}">
                <a16:creationId xmlns:a16="http://schemas.microsoft.com/office/drawing/2014/main" id="{278350DE-0FCD-86B2-17C2-B88F704F4539}"/>
              </a:ext>
            </a:extLst>
          </p:cNvPr>
          <p:cNvPicPr>
            <a:picLocks noChangeAspect="1"/>
          </p:cNvPicPr>
          <p:nvPr/>
        </p:nvPicPr>
        <p:blipFill>
          <a:blip r:embed="rId5"/>
          <a:stretch>
            <a:fillRect/>
          </a:stretch>
        </p:blipFill>
        <p:spPr>
          <a:xfrm>
            <a:off x="3710872" y="4835525"/>
            <a:ext cx="4457700" cy="1476375"/>
          </a:xfrm>
          <a:prstGeom prst="rect">
            <a:avLst/>
          </a:prstGeom>
        </p:spPr>
      </p:pic>
    </p:spTree>
    <p:extLst>
      <p:ext uri="{BB962C8B-B14F-4D97-AF65-F5344CB8AC3E}">
        <p14:creationId xmlns:p14="http://schemas.microsoft.com/office/powerpoint/2010/main" val="1591856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9B20-FE68-6726-606F-3FE0740C28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0E9BC8-912D-D6A8-5964-9C4E91089FC7}"/>
              </a:ext>
            </a:extLst>
          </p:cNvPr>
          <p:cNvSpPr>
            <a:spLocks noGrp="1"/>
          </p:cNvSpPr>
          <p:nvPr>
            <p:ph idx="1"/>
          </p:nvPr>
        </p:nvSpPr>
        <p:spPr/>
        <p:txBody>
          <a:bodyPr/>
          <a:lstStyle/>
          <a:p>
            <a:r>
              <a:rPr lang="en-US" dirty="0"/>
              <a:t>Thus, as the number of terms increases, the weight saturates, reaching an asymptotic maximum given by equation 10. </a:t>
            </a:r>
          </a:p>
          <a:p>
            <a:r>
              <a:rPr lang="en-US" dirty="0"/>
              <a:t>In other words, there is a limit to how much the repetition of a term can contribute to a document’s score.</a:t>
            </a:r>
          </a:p>
          <a:p>
            <a:r>
              <a:rPr lang="en-US" dirty="0"/>
              <a:t>Moreover, if we assume that </a:t>
            </a:r>
            <a:r>
              <a:rPr lang="en-US" dirty="0" err="1"/>
              <a:t>eμe</a:t>
            </a:r>
            <a:r>
              <a:rPr lang="en-US" dirty="0"/>
              <a:t>¯−</a:t>
            </a:r>
            <a:r>
              <a:rPr lang="en-US" dirty="0" err="1"/>
              <a:t>μe</a:t>
            </a:r>
            <a:r>
              <a:rPr lang="en-US" dirty="0"/>
              <a:t> is small, contributing little to the weight, we may approximate it with 0. The weight then becomes</a:t>
            </a:r>
          </a:p>
        </p:txBody>
      </p:sp>
      <p:pic>
        <p:nvPicPr>
          <p:cNvPr id="5" name="Picture 4">
            <a:extLst>
              <a:ext uri="{FF2B5EF4-FFF2-40B4-BE49-F238E27FC236}">
                <a16:creationId xmlns:a16="http://schemas.microsoft.com/office/drawing/2014/main" id="{C5F751E6-D701-309F-CAC2-6F5B47722F00}"/>
              </a:ext>
            </a:extLst>
          </p:cNvPr>
          <p:cNvPicPr>
            <a:picLocks noChangeAspect="1"/>
          </p:cNvPicPr>
          <p:nvPr/>
        </p:nvPicPr>
        <p:blipFill>
          <a:blip r:embed="rId2"/>
          <a:stretch>
            <a:fillRect/>
          </a:stretch>
        </p:blipFill>
        <p:spPr>
          <a:xfrm>
            <a:off x="4314511" y="4728906"/>
            <a:ext cx="2314575" cy="1209675"/>
          </a:xfrm>
          <a:prstGeom prst="rect">
            <a:avLst/>
          </a:prstGeom>
        </p:spPr>
      </p:pic>
    </p:spTree>
    <p:extLst>
      <p:ext uri="{BB962C8B-B14F-4D97-AF65-F5344CB8AC3E}">
        <p14:creationId xmlns:p14="http://schemas.microsoft.com/office/powerpoint/2010/main" val="8440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911C-3EF4-458E-993B-A2B74FDFFE2B}"/>
              </a:ext>
            </a:extLst>
          </p:cNvPr>
          <p:cNvSpPr>
            <a:spLocks noGrp="1"/>
          </p:cNvSpPr>
          <p:nvPr>
            <p:ph type="title"/>
          </p:nvPr>
        </p:nvSpPr>
        <p:spPr/>
        <p:txBody>
          <a:bodyPr>
            <a:normAutofit fontScale="90000"/>
          </a:bodyPr>
          <a:lstStyle/>
          <a:p>
            <a:r>
              <a:rPr lang="en-IN" dirty="0"/>
              <a:t>What is the probability that a user will judge a particular document relevant to a given query?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3C7E0F-256A-479E-A54A-D0D7BD30B0EB}"/>
                  </a:ext>
                </a:extLst>
              </p:cNvPr>
              <p:cNvSpPr>
                <a:spLocks noGrp="1"/>
              </p:cNvSpPr>
              <p:nvPr>
                <p:ph idx="1"/>
              </p:nvPr>
            </p:nvSpPr>
            <p:spPr/>
            <p:txBody>
              <a:bodyPr/>
              <a:lstStyle/>
              <a:p>
                <a:endParaRPr lang="en-IN" dirty="0"/>
              </a:p>
              <a:p>
                <a:r>
                  <a:rPr lang="en-IN" dirty="0"/>
                  <a:t>Suppose we want to model this question, we need</a:t>
                </a:r>
              </a:p>
              <a:p>
                <a:r>
                  <a:rPr lang="en-IN" dirty="0"/>
                  <a:t>P(R = 1 | D = d, Q = q)                                             -------------Equation 1</a:t>
                </a:r>
              </a:p>
              <a:p>
                <a:endParaRPr lang="en-IN" dirty="0"/>
              </a:p>
              <a:p>
                <a:r>
                  <a:rPr lang="en-IN" dirty="0"/>
                  <a:t>We can write this as:</a:t>
                </a:r>
              </a:p>
              <a:p>
                <a:r>
                  <a:rPr lang="en-IN" dirty="0"/>
                  <a:t>P(r | D, Q) =  1 – P (</a:t>
                </a:r>
                <a14:m>
                  <m:oMath xmlns:m="http://schemas.openxmlformats.org/officeDocument/2006/math">
                    <m:acc>
                      <m:accPr>
                        <m:chr m:val="̅"/>
                        <m:ctrlPr>
                          <a:rPr lang="en-IN" i="1">
                            <a:latin typeface="Cambria Math" panose="02040503050406030204" pitchFamily="18" charset="0"/>
                          </a:rPr>
                        </m:ctrlPr>
                      </m:accPr>
                      <m:e>
                        <m:r>
                          <a:rPr lang="en-IN" b="0" i="1" smtClean="0">
                            <a:latin typeface="Cambria Math" panose="02040503050406030204" pitchFamily="18" charset="0"/>
                          </a:rPr>
                          <m:t>𝑟</m:t>
                        </m:r>
                      </m:e>
                    </m:acc>
                    <m:r>
                      <a:rPr lang="en-IN" i="1">
                        <a:latin typeface="Cambria Math" panose="02040503050406030204" pitchFamily="18" charset="0"/>
                      </a:rPr>
                      <m:t> </m:t>
                    </m:r>
                  </m:oMath>
                </a14:m>
                <a:r>
                  <a:rPr lang="en-IN" dirty="0"/>
                  <a:t>|D, Q)</a:t>
                </a:r>
              </a:p>
              <a:p>
                <a:pPr marL="0" indent="0">
                  <a:buNone/>
                </a:pPr>
                <a:r>
                  <a:rPr lang="en-IN" dirty="0"/>
                  <a:t>	</a:t>
                </a:r>
              </a:p>
            </p:txBody>
          </p:sp>
        </mc:Choice>
        <mc:Fallback xmlns="">
          <p:sp>
            <p:nvSpPr>
              <p:cNvPr id="3" name="Content Placeholder 2">
                <a:extLst>
                  <a:ext uri="{FF2B5EF4-FFF2-40B4-BE49-F238E27FC236}">
                    <a16:creationId xmlns:a16="http://schemas.microsoft.com/office/drawing/2014/main" id="{253C7E0F-256A-479E-A54A-D0D7BD30B0EB}"/>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41018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E4FF-7669-4A53-0B4E-FF31404FFF5F}"/>
              </a:ext>
            </a:extLst>
          </p:cNvPr>
          <p:cNvSpPr>
            <a:spLocks noGrp="1"/>
          </p:cNvSpPr>
          <p:nvPr>
            <p:ph type="title"/>
          </p:nvPr>
        </p:nvSpPr>
        <p:spPr/>
        <p:txBody>
          <a:bodyPr/>
          <a:lstStyle/>
          <a:p>
            <a:r>
              <a:rPr lang="en-IN" dirty="0"/>
              <a:t>Approximating the </a:t>
            </a:r>
            <a:r>
              <a:rPr lang="en-IN"/>
              <a:t>Two-Poisson model</a:t>
            </a:r>
            <a:endParaRPr lang="en-IN" dirty="0"/>
          </a:p>
        </p:txBody>
      </p:sp>
      <p:sp>
        <p:nvSpPr>
          <p:cNvPr id="3" name="Content Placeholder 2">
            <a:extLst>
              <a:ext uri="{FF2B5EF4-FFF2-40B4-BE49-F238E27FC236}">
                <a16:creationId xmlns:a16="http://schemas.microsoft.com/office/drawing/2014/main" id="{20AE5C43-9640-56EA-9BF8-1654F622BBC0}"/>
              </a:ext>
            </a:extLst>
          </p:cNvPr>
          <p:cNvSpPr>
            <a:spLocks noGrp="1"/>
          </p:cNvSpPr>
          <p:nvPr>
            <p:ph idx="1"/>
          </p:nvPr>
        </p:nvSpPr>
        <p:spPr/>
        <p:txBody>
          <a:bodyPr>
            <a:normAutofit fontScale="92500" lnSpcReduction="20000"/>
          </a:bodyPr>
          <a:lstStyle/>
          <a:p>
            <a:r>
              <a:rPr lang="en-IN" dirty="0"/>
              <a:t>Robertson and Walker have suggested a simple approximation to the Two Poisson term weight which we can write as:</a:t>
            </a:r>
          </a:p>
          <a:p>
            <a:endParaRPr lang="en-IN" dirty="0"/>
          </a:p>
          <a:p>
            <a:endParaRPr lang="en-IN" dirty="0"/>
          </a:p>
          <a:p>
            <a:pPr marL="0" indent="0">
              <a:buNone/>
            </a:pPr>
            <a:r>
              <a:rPr lang="en-IN" dirty="0"/>
              <a:t>							……………………equation 11</a:t>
            </a:r>
          </a:p>
          <a:p>
            <a:pPr marL="0" indent="0">
              <a:buNone/>
            </a:pPr>
            <a:r>
              <a:rPr lang="en-IN" dirty="0"/>
              <a:t>Where </a:t>
            </a:r>
            <a:r>
              <a:rPr lang="en-IN" dirty="0" err="1"/>
              <a:t>f</a:t>
            </a:r>
            <a:r>
              <a:rPr lang="en-IN" baseline="-25000" dirty="0" err="1"/>
              <a:t>t,d</a:t>
            </a:r>
            <a:r>
              <a:rPr lang="en-IN" baseline="-25000" dirty="0"/>
              <a:t> </a:t>
            </a:r>
            <a:r>
              <a:rPr lang="en-IN" dirty="0"/>
              <a:t>represents the frequency of term t in document d, </a:t>
            </a:r>
            <a:r>
              <a:rPr lang="en-IN" dirty="0" err="1"/>
              <a:t>wt</a:t>
            </a:r>
            <a:r>
              <a:rPr lang="en-IN" dirty="0"/>
              <a:t> represents any variant of the Robertson Spark Jones weight and k</a:t>
            </a:r>
            <a:r>
              <a:rPr lang="en-IN" baseline="-25000" dirty="0"/>
              <a:t>1</a:t>
            </a:r>
            <a:r>
              <a:rPr lang="en-IN" dirty="0"/>
              <a:t>&gt;0</a:t>
            </a:r>
          </a:p>
          <a:p>
            <a:pPr marL="0" indent="0">
              <a:buNone/>
            </a:pPr>
            <a:r>
              <a:rPr lang="en-IN" dirty="0"/>
              <a:t>The term weight is 0 when </a:t>
            </a:r>
            <a:r>
              <a:rPr lang="en-IN" dirty="0" err="1"/>
              <a:t>ft,d</a:t>
            </a:r>
            <a:r>
              <a:rPr lang="en-IN" dirty="0"/>
              <a:t> = 0 and grows with increasing </a:t>
            </a:r>
            <a:r>
              <a:rPr lang="en-IN" dirty="0" err="1"/>
              <a:t>ft,d</a:t>
            </a:r>
            <a:r>
              <a:rPr lang="en-IN" dirty="0"/>
              <a:t>.</a:t>
            </a:r>
          </a:p>
          <a:p>
            <a:pPr marL="0" indent="0">
              <a:buNone/>
            </a:pPr>
            <a:r>
              <a:rPr lang="en-IN" dirty="0"/>
              <a:t>When </a:t>
            </a:r>
            <a:r>
              <a:rPr lang="en-IN" dirty="0" err="1"/>
              <a:t>ft,d</a:t>
            </a:r>
            <a:r>
              <a:rPr lang="en-IN" dirty="0"/>
              <a:t>  is 1 the weight is equal to </a:t>
            </a:r>
            <a:r>
              <a:rPr lang="en-IN" dirty="0" err="1"/>
              <a:t>w</a:t>
            </a:r>
            <a:r>
              <a:rPr lang="en-IN" baseline="-25000" dirty="0" err="1"/>
              <a:t>t</a:t>
            </a:r>
            <a:endParaRPr lang="en-IN" baseline="-25000" dirty="0"/>
          </a:p>
          <a:p>
            <a:pPr marL="0" indent="0">
              <a:buNone/>
            </a:pPr>
            <a:r>
              <a:rPr lang="en-IN" dirty="0"/>
              <a:t>As </a:t>
            </a:r>
            <a:r>
              <a:rPr lang="en-IN" dirty="0" err="1"/>
              <a:t>f</a:t>
            </a:r>
            <a:r>
              <a:rPr lang="en-IN" baseline="-25000" dirty="0" err="1"/>
              <a:t>t,d</a:t>
            </a:r>
            <a:r>
              <a:rPr lang="en-IN" baseline="-25000" dirty="0"/>
              <a:t> </a:t>
            </a:r>
            <a:r>
              <a:rPr lang="en-IN" dirty="0"/>
              <a:t>tends to infinity, the weight goes to (k+1) </a:t>
            </a:r>
            <a:r>
              <a:rPr lang="en-IN" dirty="0" err="1"/>
              <a:t>w</a:t>
            </a:r>
            <a:r>
              <a:rPr lang="en-IN" baseline="-25000" dirty="0" err="1"/>
              <a:t>t</a:t>
            </a:r>
            <a:endParaRPr lang="en-IN" baseline="-25000" dirty="0"/>
          </a:p>
          <a:p>
            <a:pPr marL="0" indent="0">
              <a:buNone/>
            </a:pPr>
            <a:r>
              <a:rPr lang="en-IN" baseline="-25000" dirty="0"/>
              <a:t>This the weight saturates to a constant factor of the RSJ weight consistent with equation 9</a:t>
            </a:r>
          </a:p>
        </p:txBody>
      </p:sp>
      <p:pic>
        <p:nvPicPr>
          <p:cNvPr id="5" name="Picture 4">
            <a:extLst>
              <a:ext uri="{FF2B5EF4-FFF2-40B4-BE49-F238E27FC236}">
                <a16:creationId xmlns:a16="http://schemas.microsoft.com/office/drawing/2014/main" id="{BC151BEC-84B9-162D-FB28-4EE58F4C913C}"/>
              </a:ext>
            </a:extLst>
          </p:cNvPr>
          <p:cNvPicPr>
            <a:picLocks noChangeAspect="1"/>
          </p:cNvPicPr>
          <p:nvPr/>
        </p:nvPicPr>
        <p:blipFill>
          <a:blip r:embed="rId2"/>
          <a:stretch>
            <a:fillRect/>
          </a:stretch>
        </p:blipFill>
        <p:spPr>
          <a:xfrm>
            <a:off x="4077860" y="2402534"/>
            <a:ext cx="2876449" cy="1333289"/>
          </a:xfrm>
          <a:prstGeom prst="rect">
            <a:avLst/>
          </a:prstGeom>
        </p:spPr>
      </p:pic>
    </p:spTree>
    <p:extLst>
      <p:ext uri="{BB962C8B-B14F-4D97-AF65-F5344CB8AC3E}">
        <p14:creationId xmlns:p14="http://schemas.microsoft.com/office/powerpoint/2010/main" val="3805323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69B5-ED17-6A58-0CF1-F3207D0BB6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B6AAD6-4709-57FF-D258-B23F6655F377}"/>
              </a:ext>
            </a:extLst>
          </p:cNvPr>
          <p:cNvSpPr>
            <a:spLocks noGrp="1"/>
          </p:cNvSpPr>
          <p:nvPr>
            <p:ph idx="1"/>
          </p:nvPr>
        </p:nvSpPr>
        <p:spPr/>
        <p:txBody>
          <a:bodyPr/>
          <a:lstStyle/>
          <a:p>
            <a:r>
              <a:rPr lang="en-IN" dirty="0"/>
              <a:t>Typically 1 &lt;=k1&lt;2, with the same value used for all terms in all queries. </a:t>
            </a:r>
          </a:p>
          <a:p>
            <a:endParaRPr lang="en-IN" dirty="0"/>
          </a:p>
          <a:p>
            <a:r>
              <a:rPr lang="en-IN" dirty="0"/>
              <a:t>We use k1 = 1.2 as our default value for examples and experiments because this value is often accepted as the default value in the research literature. </a:t>
            </a:r>
          </a:p>
          <a:p>
            <a:endParaRPr lang="en-IN" dirty="0"/>
          </a:p>
        </p:txBody>
      </p:sp>
    </p:spTree>
    <p:extLst>
      <p:ext uri="{BB962C8B-B14F-4D97-AF65-F5344CB8AC3E}">
        <p14:creationId xmlns:p14="http://schemas.microsoft.com/office/powerpoint/2010/main" val="3382077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18DB-D956-47FD-6F85-EF447DDEEC67}"/>
              </a:ext>
            </a:extLst>
          </p:cNvPr>
          <p:cNvSpPr>
            <a:spLocks noGrp="1"/>
          </p:cNvSpPr>
          <p:nvPr>
            <p:ph type="title"/>
          </p:nvPr>
        </p:nvSpPr>
        <p:spPr>
          <a:xfrm>
            <a:off x="838200" y="68827"/>
            <a:ext cx="10515600" cy="825908"/>
          </a:xfrm>
        </p:spPr>
        <p:txBody>
          <a:bodyPr/>
          <a:lstStyle/>
          <a:p>
            <a:r>
              <a:rPr lang="en-IN" dirty="0"/>
              <a:t>Consider the following example:</a:t>
            </a:r>
          </a:p>
        </p:txBody>
      </p:sp>
      <p:sp>
        <p:nvSpPr>
          <p:cNvPr id="3" name="Content Placeholder 2">
            <a:extLst>
              <a:ext uri="{FF2B5EF4-FFF2-40B4-BE49-F238E27FC236}">
                <a16:creationId xmlns:a16="http://schemas.microsoft.com/office/drawing/2014/main" id="{4B9464DF-7432-6A9A-31D4-0BAB3B0E6F75}"/>
              </a:ext>
            </a:extLst>
          </p:cNvPr>
          <p:cNvSpPr>
            <a:spLocks noGrp="1"/>
          </p:cNvSpPr>
          <p:nvPr>
            <p:ph idx="1"/>
          </p:nvPr>
        </p:nvSpPr>
        <p:spPr/>
        <p:txBody>
          <a:bodyPr>
            <a:normAutofit fontScale="92500" lnSpcReduction="20000"/>
          </a:bodyPr>
          <a:lstStyle/>
          <a:p>
            <a:endParaRPr lang="en-IN" dirty="0"/>
          </a:p>
          <a:p>
            <a:endParaRPr lang="en-IN" dirty="0"/>
          </a:p>
          <a:p>
            <a:r>
              <a:rPr lang="en-IN" dirty="0"/>
              <a:t>If we apply equation 11 to the above example, with respect to the query &lt;“quarrel”, “sir”&gt; , </a:t>
            </a:r>
          </a:p>
          <a:p>
            <a:pPr marL="0" indent="0">
              <a:buNone/>
            </a:pPr>
            <a:endParaRPr lang="en-IN" dirty="0"/>
          </a:p>
          <a:p>
            <a:endParaRPr lang="en-IN" dirty="0"/>
          </a:p>
          <a:p>
            <a:endParaRPr lang="en-IN" dirty="0"/>
          </a:p>
          <a:p>
            <a:endParaRPr lang="en-IN" dirty="0"/>
          </a:p>
          <a:p>
            <a:r>
              <a:rPr lang="en-IN" dirty="0"/>
              <a:t>Additional occurrence of “sir” in document 2 leads to a higher score. </a:t>
            </a:r>
          </a:p>
          <a:p>
            <a:r>
              <a:rPr lang="en-IN" dirty="0"/>
              <a:t>Saturation property places a limit on the impact that a term can have on the document’s score, regardless of number of times it appears. </a:t>
            </a:r>
          </a:p>
        </p:txBody>
      </p:sp>
      <p:pic>
        <p:nvPicPr>
          <p:cNvPr id="5" name="Picture 4">
            <a:extLst>
              <a:ext uri="{FF2B5EF4-FFF2-40B4-BE49-F238E27FC236}">
                <a16:creationId xmlns:a16="http://schemas.microsoft.com/office/drawing/2014/main" id="{AEAA8423-4B29-7D34-8DD6-F60C89621CED}"/>
              </a:ext>
            </a:extLst>
          </p:cNvPr>
          <p:cNvPicPr>
            <a:picLocks noChangeAspect="1"/>
          </p:cNvPicPr>
          <p:nvPr/>
        </p:nvPicPr>
        <p:blipFill>
          <a:blip r:embed="rId2"/>
          <a:stretch>
            <a:fillRect/>
          </a:stretch>
        </p:blipFill>
        <p:spPr>
          <a:xfrm>
            <a:off x="1395784" y="894735"/>
            <a:ext cx="6332769" cy="1828958"/>
          </a:xfrm>
          <a:prstGeom prst="rect">
            <a:avLst/>
          </a:prstGeom>
        </p:spPr>
      </p:pic>
      <p:pic>
        <p:nvPicPr>
          <p:cNvPr id="7" name="Picture 6">
            <a:extLst>
              <a:ext uri="{FF2B5EF4-FFF2-40B4-BE49-F238E27FC236}">
                <a16:creationId xmlns:a16="http://schemas.microsoft.com/office/drawing/2014/main" id="{D086298D-DDE4-E513-C4A1-EF460A2DF9C3}"/>
              </a:ext>
            </a:extLst>
          </p:cNvPr>
          <p:cNvPicPr>
            <a:picLocks noChangeAspect="1"/>
          </p:cNvPicPr>
          <p:nvPr/>
        </p:nvPicPr>
        <p:blipFill>
          <a:blip r:embed="rId3"/>
          <a:stretch>
            <a:fillRect/>
          </a:stretch>
        </p:blipFill>
        <p:spPr>
          <a:xfrm>
            <a:off x="1199137" y="3155400"/>
            <a:ext cx="7315834" cy="1691787"/>
          </a:xfrm>
          <a:prstGeom prst="rect">
            <a:avLst/>
          </a:prstGeom>
        </p:spPr>
      </p:pic>
    </p:spTree>
    <p:extLst>
      <p:ext uri="{BB962C8B-B14F-4D97-AF65-F5344CB8AC3E}">
        <p14:creationId xmlns:p14="http://schemas.microsoft.com/office/powerpoint/2010/main" val="1054371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0AF1-796C-8C25-34D8-8DB18333EBE0}"/>
              </a:ext>
            </a:extLst>
          </p:cNvPr>
          <p:cNvSpPr>
            <a:spLocks noGrp="1"/>
          </p:cNvSpPr>
          <p:nvPr>
            <p:ph type="title"/>
          </p:nvPr>
        </p:nvSpPr>
        <p:spPr/>
        <p:txBody>
          <a:bodyPr/>
          <a:lstStyle/>
          <a:p>
            <a:r>
              <a:rPr lang="en-IN" dirty="0"/>
              <a:t>Query term frequency</a:t>
            </a:r>
          </a:p>
        </p:txBody>
      </p:sp>
      <p:sp>
        <p:nvSpPr>
          <p:cNvPr id="3" name="Content Placeholder 2">
            <a:extLst>
              <a:ext uri="{FF2B5EF4-FFF2-40B4-BE49-F238E27FC236}">
                <a16:creationId xmlns:a16="http://schemas.microsoft.com/office/drawing/2014/main" id="{72CA2F0A-67B0-7962-A887-965B77108C4B}"/>
              </a:ext>
            </a:extLst>
          </p:cNvPr>
          <p:cNvSpPr>
            <a:spLocks noGrp="1"/>
          </p:cNvSpPr>
          <p:nvPr>
            <p:ph idx="1"/>
          </p:nvPr>
        </p:nvSpPr>
        <p:spPr/>
        <p:txBody>
          <a:bodyPr>
            <a:normAutofit lnSpcReduction="10000"/>
          </a:bodyPr>
          <a:lstStyle/>
          <a:p>
            <a:endParaRPr lang="en-IN" dirty="0"/>
          </a:p>
          <a:p>
            <a:endParaRPr lang="en-IN" dirty="0"/>
          </a:p>
          <a:p>
            <a:endParaRPr lang="en-IN" dirty="0"/>
          </a:p>
          <a:p>
            <a:r>
              <a:rPr lang="en-IN" dirty="0"/>
              <a:t>The repetition of a term in a query could be a much stronger indication of the terms significance than repetition in a document. </a:t>
            </a:r>
          </a:p>
          <a:p>
            <a:r>
              <a:rPr lang="en-IN" dirty="0"/>
              <a:t>As a result the typical values of k</a:t>
            </a:r>
            <a:r>
              <a:rPr lang="en-IN" baseline="-25000" dirty="0"/>
              <a:t>3</a:t>
            </a:r>
            <a:r>
              <a:rPr lang="en-IN" dirty="0"/>
              <a:t> are often much larger than the corresponding value so k</a:t>
            </a:r>
            <a:r>
              <a:rPr lang="en-IN" baseline="-25000" dirty="0"/>
              <a:t>1</a:t>
            </a:r>
            <a:r>
              <a:rPr lang="en-IN" dirty="0"/>
              <a:t>. </a:t>
            </a:r>
          </a:p>
          <a:p>
            <a:r>
              <a:rPr lang="en-IN" dirty="0"/>
              <a:t>Setting k</a:t>
            </a:r>
            <a:r>
              <a:rPr lang="en-IN" baseline="-25000" dirty="0"/>
              <a:t>3</a:t>
            </a:r>
            <a:r>
              <a:rPr lang="en-IN" dirty="0"/>
              <a:t> as it tends to infinity, the resulting ranking formula becomes:</a:t>
            </a:r>
          </a:p>
          <a:p>
            <a:pPr marL="0" indent="0">
              <a:buNone/>
            </a:pPr>
            <a:r>
              <a:rPr lang="en-IN" dirty="0"/>
              <a:t>	                                                                    …………………equation 12</a:t>
            </a:r>
          </a:p>
          <a:p>
            <a:pPr lvl="8"/>
            <a:endParaRPr lang="en-IN" dirty="0"/>
          </a:p>
        </p:txBody>
      </p:sp>
      <p:pic>
        <p:nvPicPr>
          <p:cNvPr id="5" name="Picture 4">
            <a:extLst>
              <a:ext uri="{FF2B5EF4-FFF2-40B4-BE49-F238E27FC236}">
                <a16:creationId xmlns:a16="http://schemas.microsoft.com/office/drawing/2014/main" id="{67C4B55B-FFAF-43CB-DE0F-44B7CA546F7D}"/>
              </a:ext>
            </a:extLst>
          </p:cNvPr>
          <p:cNvPicPr>
            <a:picLocks noChangeAspect="1"/>
          </p:cNvPicPr>
          <p:nvPr/>
        </p:nvPicPr>
        <p:blipFill>
          <a:blip r:embed="rId2"/>
          <a:stretch>
            <a:fillRect/>
          </a:stretch>
        </p:blipFill>
        <p:spPr>
          <a:xfrm>
            <a:off x="956315" y="1825625"/>
            <a:ext cx="4537246" cy="1242040"/>
          </a:xfrm>
          <a:prstGeom prst="rect">
            <a:avLst/>
          </a:prstGeom>
        </p:spPr>
      </p:pic>
      <p:pic>
        <p:nvPicPr>
          <p:cNvPr id="7" name="Picture 6">
            <a:extLst>
              <a:ext uri="{FF2B5EF4-FFF2-40B4-BE49-F238E27FC236}">
                <a16:creationId xmlns:a16="http://schemas.microsoft.com/office/drawing/2014/main" id="{78A83DB2-CE73-4A48-5844-3AFC49B19F5D}"/>
              </a:ext>
            </a:extLst>
          </p:cNvPr>
          <p:cNvPicPr>
            <a:picLocks noChangeAspect="1"/>
          </p:cNvPicPr>
          <p:nvPr/>
        </p:nvPicPr>
        <p:blipFill>
          <a:blip r:embed="rId3"/>
          <a:stretch>
            <a:fillRect/>
          </a:stretch>
        </p:blipFill>
        <p:spPr>
          <a:xfrm>
            <a:off x="4099711" y="5624052"/>
            <a:ext cx="2979174" cy="993058"/>
          </a:xfrm>
          <a:prstGeom prst="rect">
            <a:avLst/>
          </a:prstGeom>
        </p:spPr>
      </p:pic>
    </p:spTree>
    <p:extLst>
      <p:ext uri="{BB962C8B-B14F-4D97-AF65-F5344CB8AC3E}">
        <p14:creationId xmlns:p14="http://schemas.microsoft.com/office/powerpoint/2010/main" val="2115920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36E6-8968-6191-E585-6CDC1E63CA9A}"/>
              </a:ext>
            </a:extLst>
          </p:cNvPr>
          <p:cNvSpPr>
            <a:spLocks noGrp="1"/>
          </p:cNvSpPr>
          <p:nvPr>
            <p:ph type="title"/>
          </p:nvPr>
        </p:nvSpPr>
        <p:spPr/>
        <p:txBody>
          <a:bodyPr/>
          <a:lstStyle/>
          <a:p>
            <a:r>
              <a:rPr lang="en-IN" dirty="0"/>
              <a:t>Document length: BM25</a:t>
            </a:r>
          </a:p>
        </p:txBody>
      </p:sp>
      <p:sp>
        <p:nvSpPr>
          <p:cNvPr id="3" name="Content Placeholder 2">
            <a:extLst>
              <a:ext uri="{FF2B5EF4-FFF2-40B4-BE49-F238E27FC236}">
                <a16:creationId xmlns:a16="http://schemas.microsoft.com/office/drawing/2014/main" id="{78D5E447-4506-B2B9-30A5-80D6C109EA54}"/>
              </a:ext>
            </a:extLst>
          </p:cNvPr>
          <p:cNvSpPr>
            <a:spLocks noGrp="1"/>
          </p:cNvSpPr>
          <p:nvPr>
            <p:ph idx="1"/>
          </p:nvPr>
        </p:nvSpPr>
        <p:spPr/>
        <p:txBody>
          <a:bodyPr>
            <a:normAutofit/>
          </a:bodyPr>
          <a:lstStyle/>
          <a:p>
            <a:r>
              <a:rPr lang="en-IN" dirty="0"/>
              <a:t>In two </a:t>
            </a:r>
            <a:r>
              <a:rPr lang="en-IN" dirty="0" err="1"/>
              <a:t>poisson</a:t>
            </a:r>
            <a:r>
              <a:rPr lang="en-IN" dirty="0"/>
              <a:t> model, the implicit assumption is that documents are of the same length. </a:t>
            </a:r>
          </a:p>
          <a:p>
            <a:r>
              <a:rPr lang="en-IN" dirty="0"/>
              <a:t>One simple technique to account for varying document length is to normalise the actual term frequency </a:t>
            </a:r>
            <a:r>
              <a:rPr lang="en-IN" dirty="0" err="1"/>
              <a:t>f</a:t>
            </a:r>
            <a:r>
              <a:rPr lang="en-IN" baseline="-25000" dirty="0" err="1"/>
              <a:t>t,d</a:t>
            </a:r>
            <a:r>
              <a:rPr lang="en-IN" dirty="0"/>
              <a:t> , scaling it according to document length. </a:t>
            </a:r>
          </a:p>
          <a:p>
            <a:endParaRPr lang="en-IN" dirty="0"/>
          </a:p>
          <a:p>
            <a:r>
              <a:rPr lang="en-IN" dirty="0"/>
              <a:t>Where </a:t>
            </a:r>
            <a:r>
              <a:rPr lang="en-IN" dirty="0" err="1"/>
              <a:t>ld</a:t>
            </a:r>
            <a:r>
              <a:rPr lang="en-IN" dirty="0"/>
              <a:t> is the length of document d</a:t>
            </a:r>
          </a:p>
          <a:p>
            <a:r>
              <a:rPr lang="en-IN" dirty="0" err="1"/>
              <a:t>Lavg</a:t>
            </a:r>
            <a:r>
              <a:rPr lang="en-IN" dirty="0"/>
              <a:t> is the average document length across the entire collection. So equation 12 becomes </a:t>
            </a:r>
          </a:p>
          <a:p>
            <a:endParaRPr lang="en-IN" dirty="0"/>
          </a:p>
          <a:p>
            <a:endParaRPr lang="en-IN" dirty="0"/>
          </a:p>
          <a:p>
            <a:endParaRPr lang="en-IN" baseline="-25000" dirty="0"/>
          </a:p>
          <a:p>
            <a:endParaRPr lang="en-IN" baseline="-25000" dirty="0"/>
          </a:p>
        </p:txBody>
      </p:sp>
      <p:pic>
        <p:nvPicPr>
          <p:cNvPr id="5" name="Picture 4">
            <a:extLst>
              <a:ext uri="{FF2B5EF4-FFF2-40B4-BE49-F238E27FC236}">
                <a16:creationId xmlns:a16="http://schemas.microsoft.com/office/drawing/2014/main" id="{FDD746A0-78B0-D654-44B6-C6ED601DDF6A}"/>
              </a:ext>
            </a:extLst>
          </p:cNvPr>
          <p:cNvPicPr>
            <a:picLocks noChangeAspect="1"/>
          </p:cNvPicPr>
          <p:nvPr/>
        </p:nvPicPr>
        <p:blipFill>
          <a:blip r:embed="rId2"/>
          <a:stretch>
            <a:fillRect/>
          </a:stretch>
        </p:blipFill>
        <p:spPr>
          <a:xfrm>
            <a:off x="2227420" y="3868795"/>
            <a:ext cx="2774214" cy="658288"/>
          </a:xfrm>
          <a:prstGeom prst="rect">
            <a:avLst/>
          </a:prstGeom>
        </p:spPr>
      </p:pic>
      <p:pic>
        <p:nvPicPr>
          <p:cNvPr id="7" name="Picture 6">
            <a:extLst>
              <a:ext uri="{FF2B5EF4-FFF2-40B4-BE49-F238E27FC236}">
                <a16:creationId xmlns:a16="http://schemas.microsoft.com/office/drawing/2014/main" id="{E60127DF-781A-42FB-5155-376961860DD0}"/>
              </a:ext>
            </a:extLst>
          </p:cNvPr>
          <p:cNvPicPr>
            <a:picLocks noChangeAspect="1"/>
          </p:cNvPicPr>
          <p:nvPr/>
        </p:nvPicPr>
        <p:blipFill>
          <a:blip r:embed="rId3"/>
          <a:stretch>
            <a:fillRect/>
          </a:stretch>
        </p:blipFill>
        <p:spPr>
          <a:xfrm>
            <a:off x="5001634" y="5386335"/>
            <a:ext cx="3170059" cy="925565"/>
          </a:xfrm>
          <a:prstGeom prst="rect">
            <a:avLst/>
          </a:prstGeom>
        </p:spPr>
      </p:pic>
    </p:spTree>
    <p:extLst>
      <p:ext uri="{BB962C8B-B14F-4D97-AF65-F5344CB8AC3E}">
        <p14:creationId xmlns:p14="http://schemas.microsoft.com/office/powerpoint/2010/main" val="1258217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C726-A0BD-1010-D076-D5D307F704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511FD3-C92E-E027-D1BA-D5328B747371}"/>
              </a:ext>
            </a:extLst>
          </p:cNvPr>
          <p:cNvSpPr>
            <a:spLocks noGrp="1"/>
          </p:cNvSpPr>
          <p:nvPr>
            <p:ph idx="1"/>
          </p:nvPr>
        </p:nvSpPr>
        <p:spPr/>
        <p:txBody>
          <a:bodyPr>
            <a:normAutofit fontScale="92500" lnSpcReduction="10000"/>
          </a:bodyPr>
          <a:lstStyle/>
          <a:p>
            <a:r>
              <a:rPr lang="en-IN" dirty="0"/>
              <a:t>Although this adjustment is consistent with the two Poisson model, the formula may still not be consistent with the reality.</a:t>
            </a:r>
          </a:p>
          <a:p>
            <a:r>
              <a:rPr lang="en-IN" dirty="0"/>
              <a:t>Consider two documents, one twice as long as the other with the longer one containing twice as many occurrences of each query term as the shorter, it will , both documents will get the same score. </a:t>
            </a:r>
          </a:p>
          <a:p>
            <a:r>
              <a:rPr lang="en-IN" dirty="0"/>
              <a:t>Robertson et al. suggest a blending of equation 11 and 12 with a parameter b controlling the level of normalization for document length where 0&lt;b&lt;1. When b = 0, it is equation 11 and when b is 1 it is equation 12.</a:t>
            </a:r>
          </a:p>
          <a:p>
            <a:r>
              <a:rPr lang="en-IN" dirty="0"/>
              <a:t>B = 0.75 and is same for all queries ……Okapi BM25  (BM = </a:t>
            </a:r>
            <a:r>
              <a:rPr lang="en-IN"/>
              <a:t>Best Match)</a:t>
            </a:r>
            <a:endParaRPr lang="en-IN" dirty="0"/>
          </a:p>
          <a:p>
            <a:endParaRPr lang="en-IN" dirty="0"/>
          </a:p>
          <a:p>
            <a:r>
              <a:rPr lang="en-IN" dirty="0"/>
              <a:t> </a:t>
            </a:r>
          </a:p>
        </p:txBody>
      </p:sp>
      <p:pic>
        <p:nvPicPr>
          <p:cNvPr id="5" name="Picture 4">
            <a:extLst>
              <a:ext uri="{FF2B5EF4-FFF2-40B4-BE49-F238E27FC236}">
                <a16:creationId xmlns:a16="http://schemas.microsoft.com/office/drawing/2014/main" id="{7C2B1A78-A3F7-9BC8-4128-644694798D4F}"/>
              </a:ext>
            </a:extLst>
          </p:cNvPr>
          <p:cNvPicPr>
            <a:picLocks noChangeAspect="1"/>
          </p:cNvPicPr>
          <p:nvPr/>
        </p:nvPicPr>
        <p:blipFill>
          <a:blip r:embed="rId2"/>
          <a:stretch>
            <a:fillRect/>
          </a:stretch>
        </p:blipFill>
        <p:spPr>
          <a:xfrm>
            <a:off x="3723204" y="5276825"/>
            <a:ext cx="5460832" cy="900138"/>
          </a:xfrm>
          <a:prstGeom prst="rect">
            <a:avLst/>
          </a:prstGeom>
        </p:spPr>
      </p:pic>
    </p:spTree>
    <p:extLst>
      <p:ext uri="{BB962C8B-B14F-4D97-AF65-F5344CB8AC3E}">
        <p14:creationId xmlns:p14="http://schemas.microsoft.com/office/powerpoint/2010/main" val="42477029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94F1-F7C3-694B-C687-9C2B5C54EA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B016A-3ED9-7B43-55DC-F038D73BA2B1}"/>
              </a:ext>
            </a:extLst>
          </p:cNvPr>
          <p:cNvSpPr>
            <a:spLocks noGrp="1"/>
          </p:cNvSpPr>
          <p:nvPr>
            <p:ph idx="1"/>
          </p:nvPr>
        </p:nvSpPr>
        <p:spPr/>
        <p:txBody>
          <a:bodyPr/>
          <a:lstStyle/>
          <a:p>
            <a:pPr marL="0" indent="0">
              <a:buNone/>
            </a:pPr>
            <a:r>
              <a:rPr lang="en-IN"/>
              <a:t>				Thank you !!</a:t>
            </a:r>
          </a:p>
          <a:p>
            <a:endParaRPr lang="en-IN" dirty="0"/>
          </a:p>
        </p:txBody>
      </p:sp>
    </p:spTree>
    <p:extLst>
      <p:ext uri="{BB962C8B-B14F-4D97-AF65-F5344CB8AC3E}">
        <p14:creationId xmlns:p14="http://schemas.microsoft.com/office/powerpoint/2010/main" val="75293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B75E-C56A-43D3-AB2C-02E4114D9611}"/>
              </a:ext>
            </a:extLst>
          </p:cNvPr>
          <p:cNvSpPr>
            <a:spLocks noGrp="1"/>
          </p:cNvSpPr>
          <p:nvPr>
            <p:ph type="title"/>
          </p:nvPr>
        </p:nvSpPr>
        <p:spPr/>
        <p:txBody>
          <a:bodyPr/>
          <a:lstStyle/>
          <a:p>
            <a:r>
              <a:rPr lang="en-IN" dirty="0"/>
              <a:t>Log Odds / Logit </a:t>
            </a:r>
          </a:p>
        </p:txBody>
      </p:sp>
      <p:sp>
        <p:nvSpPr>
          <p:cNvPr id="3" name="Content Placeholder 2">
            <a:extLst>
              <a:ext uri="{FF2B5EF4-FFF2-40B4-BE49-F238E27FC236}">
                <a16:creationId xmlns:a16="http://schemas.microsoft.com/office/drawing/2014/main" id="{64946265-1B95-43E1-BC59-137BCF58EF64}"/>
              </a:ext>
            </a:extLst>
          </p:cNvPr>
          <p:cNvSpPr>
            <a:spLocks noGrp="1"/>
          </p:cNvSpPr>
          <p:nvPr>
            <p:ph idx="1"/>
          </p:nvPr>
        </p:nvSpPr>
        <p:spPr/>
        <p:txBody>
          <a:bodyPr/>
          <a:lstStyle/>
          <a:p>
            <a:r>
              <a:rPr lang="en-IN" dirty="0"/>
              <a:t>Given a probability p, the logit (p) is defined as:</a:t>
            </a:r>
          </a:p>
          <a:p>
            <a:endParaRPr lang="en-IN" dirty="0"/>
          </a:p>
          <a:p>
            <a:r>
              <a:rPr lang="en-IN" dirty="0"/>
              <a:t>Logit(p) = log(p/(1-p))</a:t>
            </a:r>
          </a:p>
          <a:p>
            <a:endParaRPr lang="en-IN" dirty="0"/>
          </a:p>
          <a:p>
            <a:r>
              <a:rPr lang="en-IN" dirty="0"/>
              <a:t>Where the base of the logarithm may be chosen arbitrarily</a:t>
            </a:r>
          </a:p>
        </p:txBody>
      </p:sp>
    </p:spTree>
    <p:extLst>
      <p:ext uri="{BB962C8B-B14F-4D97-AF65-F5344CB8AC3E}">
        <p14:creationId xmlns:p14="http://schemas.microsoft.com/office/powerpoint/2010/main" val="115402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87F1-BC2E-4D79-9C48-42151467A03F}"/>
              </a:ext>
            </a:extLst>
          </p:cNvPr>
          <p:cNvSpPr>
            <a:spLocks noGrp="1"/>
          </p:cNvSpPr>
          <p:nvPr>
            <p:ph type="title"/>
          </p:nvPr>
        </p:nvSpPr>
        <p:spPr/>
        <p:txBody>
          <a:bodyPr/>
          <a:lstStyle/>
          <a:p>
            <a:r>
              <a:rPr lang="en-IN" dirty="0"/>
              <a:t>Properties of log Odds or Logit</a:t>
            </a:r>
          </a:p>
        </p:txBody>
      </p:sp>
      <p:sp>
        <p:nvSpPr>
          <p:cNvPr id="3" name="Content Placeholder 2">
            <a:extLst>
              <a:ext uri="{FF2B5EF4-FFF2-40B4-BE49-F238E27FC236}">
                <a16:creationId xmlns:a16="http://schemas.microsoft.com/office/drawing/2014/main" id="{60A83EC2-196A-4109-BD99-98753F317DA9}"/>
              </a:ext>
            </a:extLst>
          </p:cNvPr>
          <p:cNvSpPr>
            <a:spLocks noGrp="1"/>
          </p:cNvSpPr>
          <p:nvPr>
            <p:ph idx="1"/>
          </p:nvPr>
        </p:nvSpPr>
        <p:spPr/>
        <p:txBody>
          <a:bodyPr/>
          <a:lstStyle/>
          <a:p>
            <a:r>
              <a:rPr lang="en-IN" dirty="0"/>
              <a:t>As p varies from 0 to 1, logit(p) varies from -∞ to ∞</a:t>
            </a:r>
          </a:p>
          <a:p>
            <a:endParaRPr lang="en-IN" dirty="0"/>
          </a:p>
          <a:p>
            <a:r>
              <a:rPr lang="en-IN" dirty="0"/>
              <a:t>If the odds are even i.e. p = 0.5, then logit(p) = 0</a:t>
            </a:r>
          </a:p>
          <a:p>
            <a:endParaRPr lang="en-IN" dirty="0"/>
          </a:p>
          <a:p>
            <a:r>
              <a:rPr lang="en-IN" dirty="0"/>
              <a:t>Given two probabilities p and q, logit(p) &gt; logit (q) only if p&gt;q</a:t>
            </a:r>
          </a:p>
          <a:p>
            <a:endParaRPr lang="en-IN" dirty="0"/>
          </a:p>
          <a:p>
            <a:r>
              <a:rPr lang="en-IN" dirty="0"/>
              <a:t>Thus log odds or logit and probability are rank equivalent</a:t>
            </a:r>
          </a:p>
        </p:txBody>
      </p:sp>
    </p:spTree>
    <p:extLst>
      <p:ext uri="{BB962C8B-B14F-4D97-AF65-F5344CB8AC3E}">
        <p14:creationId xmlns:p14="http://schemas.microsoft.com/office/powerpoint/2010/main" val="23773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52E8-9A3E-4137-A1F2-26A0DBE579D3}"/>
              </a:ext>
            </a:extLst>
          </p:cNvPr>
          <p:cNvSpPr>
            <a:spLocks noGrp="1"/>
          </p:cNvSpPr>
          <p:nvPr>
            <p:ph type="title"/>
          </p:nvPr>
        </p:nvSpPr>
        <p:spPr/>
        <p:txBody>
          <a:bodyPr/>
          <a:lstStyle/>
          <a:p>
            <a:r>
              <a:rPr lang="en-IN" dirty="0"/>
              <a:t>Modelling relevance - Assumptions</a:t>
            </a:r>
          </a:p>
        </p:txBody>
      </p:sp>
      <p:sp>
        <p:nvSpPr>
          <p:cNvPr id="3" name="Content Placeholder 2">
            <a:extLst>
              <a:ext uri="{FF2B5EF4-FFF2-40B4-BE49-F238E27FC236}">
                <a16:creationId xmlns:a16="http://schemas.microsoft.com/office/drawing/2014/main" id="{019CAD2A-5009-4965-8C6C-537CE6E19D10}"/>
              </a:ext>
            </a:extLst>
          </p:cNvPr>
          <p:cNvSpPr>
            <a:spLocks noGrp="1"/>
          </p:cNvSpPr>
          <p:nvPr>
            <p:ph idx="1"/>
          </p:nvPr>
        </p:nvSpPr>
        <p:spPr/>
        <p:txBody>
          <a:bodyPr>
            <a:normAutofit fontScale="92500" lnSpcReduction="10000"/>
          </a:bodyPr>
          <a:lstStyle/>
          <a:p>
            <a:pPr marL="0" indent="0">
              <a:buNone/>
            </a:pPr>
            <a:r>
              <a:rPr lang="en-IN" dirty="0"/>
              <a:t>The binary independence assumption is that documents are binary vectors. That is only the presence or absence of terms in the documents are recorded</a:t>
            </a:r>
          </a:p>
          <a:p>
            <a:pPr marL="457200" lvl="1" indent="0">
              <a:buNone/>
            </a:pPr>
            <a:endParaRPr lang="en-IN" dirty="0"/>
          </a:p>
          <a:p>
            <a:pPr marL="0" indent="0">
              <a:buNone/>
            </a:pPr>
            <a:r>
              <a:rPr lang="en-IN" dirty="0"/>
              <a:t>The terms are independently distributed in the set of relevant documents and they are also independently distributed in the set of irrelevant or non-relevant documents. The representation is an ordered set of Boolean vectors</a:t>
            </a:r>
          </a:p>
          <a:p>
            <a:pPr marL="457200" lvl="1" indent="0">
              <a:buNone/>
            </a:pPr>
            <a:endParaRPr lang="en-IN" dirty="0"/>
          </a:p>
          <a:p>
            <a:pPr marL="0" indent="0">
              <a:buNone/>
            </a:pPr>
            <a:r>
              <a:rPr lang="en-IN" dirty="0"/>
              <a:t>A document  is represented by a vector d = (x1, x2, …….., </a:t>
            </a:r>
            <a:r>
              <a:rPr lang="en-IN" dirty="0" err="1"/>
              <a:t>xm</a:t>
            </a:r>
            <a:r>
              <a:rPr lang="en-IN" dirty="0"/>
              <a:t>) where </a:t>
            </a:r>
            <a:r>
              <a:rPr lang="en-IN" dirty="0" err="1"/>
              <a:t>xt</a:t>
            </a:r>
            <a:r>
              <a:rPr lang="en-IN" dirty="0"/>
              <a:t> = 1 if term t is present in the document and </a:t>
            </a:r>
            <a:r>
              <a:rPr lang="en-IN" dirty="0" err="1"/>
              <a:t>xt</a:t>
            </a:r>
            <a:r>
              <a:rPr lang="en-IN" dirty="0"/>
              <a:t> = 0 if it is not. </a:t>
            </a:r>
          </a:p>
          <a:p>
            <a:pPr marL="457200" lvl="1" indent="0">
              <a:buNone/>
            </a:pPr>
            <a:endParaRPr lang="en-IN" dirty="0"/>
          </a:p>
          <a:p>
            <a:pPr marL="0" indent="0">
              <a:buNone/>
            </a:pPr>
            <a:r>
              <a:rPr lang="en-IN" dirty="0"/>
              <a:t>Queries represented in similar way. </a:t>
            </a:r>
          </a:p>
          <a:p>
            <a:pPr marL="0" indent="0">
              <a:buNone/>
            </a:pPr>
            <a:endParaRPr lang="en-IN" dirty="0"/>
          </a:p>
        </p:txBody>
      </p:sp>
    </p:spTree>
    <p:extLst>
      <p:ext uri="{BB962C8B-B14F-4D97-AF65-F5344CB8AC3E}">
        <p14:creationId xmlns:p14="http://schemas.microsoft.com/office/powerpoint/2010/main" val="7180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5639-F174-458A-8920-FA77E0A0E1E6}"/>
              </a:ext>
            </a:extLst>
          </p:cNvPr>
          <p:cNvSpPr>
            <a:spLocks noGrp="1"/>
          </p:cNvSpPr>
          <p:nvPr>
            <p:ph type="title"/>
          </p:nvPr>
        </p:nvSpPr>
        <p:spPr/>
        <p:txBody>
          <a:bodyPr/>
          <a:lstStyle/>
          <a:p>
            <a:r>
              <a:rPr lang="en-IN" dirty="0"/>
              <a:t>Notion of independence</a:t>
            </a:r>
          </a:p>
        </p:txBody>
      </p:sp>
      <p:sp>
        <p:nvSpPr>
          <p:cNvPr id="3" name="Content Placeholder 2">
            <a:extLst>
              <a:ext uri="{FF2B5EF4-FFF2-40B4-BE49-F238E27FC236}">
                <a16:creationId xmlns:a16="http://schemas.microsoft.com/office/drawing/2014/main" id="{C87E1B20-8DA7-4EC0-A65D-C88F7E534583}"/>
              </a:ext>
            </a:extLst>
          </p:cNvPr>
          <p:cNvSpPr>
            <a:spLocks noGrp="1"/>
          </p:cNvSpPr>
          <p:nvPr>
            <p:ph idx="1"/>
          </p:nvPr>
        </p:nvSpPr>
        <p:spPr/>
        <p:txBody>
          <a:bodyPr/>
          <a:lstStyle/>
          <a:p>
            <a:r>
              <a:rPr lang="en-IN" dirty="0"/>
              <a:t>Independence signifies that the terms in the document are considered independently from each other and no association between the terms is modelled. </a:t>
            </a:r>
          </a:p>
          <a:p>
            <a:endParaRPr lang="en-IN" dirty="0"/>
          </a:p>
        </p:txBody>
      </p:sp>
    </p:spTree>
    <p:extLst>
      <p:ext uri="{BB962C8B-B14F-4D97-AF65-F5344CB8AC3E}">
        <p14:creationId xmlns:p14="http://schemas.microsoft.com/office/powerpoint/2010/main" val="341371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3088</Words>
  <Application>Microsoft Office PowerPoint</Application>
  <PresentationFormat>Widescreen</PresentationFormat>
  <Paragraphs>296</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Calibri Light</vt:lpstr>
      <vt:lpstr>Cambria Math</vt:lpstr>
      <vt:lpstr>CMMI10</vt:lpstr>
      <vt:lpstr>CMMI7</vt:lpstr>
      <vt:lpstr>CMR10</vt:lpstr>
      <vt:lpstr>Office Theme</vt:lpstr>
      <vt:lpstr>Probabilistic Retrieval</vt:lpstr>
      <vt:lpstr>Probability Review</vt:lpstr>
      <vt:lpstr>Probability Ranking Principle (PRP)</vt:lpstr>
      <vt:lpstr>How to model?</vt:lpstr>
      <vt:lpstr>What is the probability that a user will judge a particular document relevant to a given query?</vt:lpstr>
      <vt:lpstr>Log Odds / Logit </vt:lpstr>
      <vt:lpstr>Properties of log Odds or Logit</vt:lpstr>
      <vt:lpstr>Modelling relevance - Assumptions</vt:lpstr>
      <vt:lpstr>Notion of independence</vt:lpstr>
      <vt:lpstr>Go back to Equation 1</vt:lpstr>
      <vt:lpstr>Applying Baye’s theorem</vt:lpstr>
      <vt:lpstr>Taking log odds of equation 1</vt:lpstr>
      <vt:lpstr>Applying Baye’s theorem equation 2 becomes</vt:lpstr>
      <vt:lpstr>We may expand the joint probabilities in equation 3 into conditional probabilities by using the equality </vt:lpstr>
      <vt:lpstr>So we get to the ranking formula</vt:lpstr>
      <vt:lpstr>The Binary Independence Model – 1st assumption</vt:lpstr>
      <vt:lpstr>PowerPoint Presentation</vt:lpstr>
      <vt:lpstr>So equation 4 becomes : </vt:lpstr>
      <vt:lpstr>BIM-We make the second strong assumption </vt:lpstr>
      <vt:lpstr>PowerPoint Presentation</vt:lpstr>
      <vt:lpstr>PowerPoint Presentation</vt:lpstr>
      <vt:lpstr>PowerPoint Presentation</vt:lpstr>
      <vt:lpstr>PowerPoint Presentation</vt:lpstr>
      <vt:lpstr> So our formula becomes !  </vt:lpstr>
      <vt:lpstr>Robertson Spark Jones weighting formula</vt:lpstr>
      <vt:lpstr>wt is associated with each term</vt:lpstr>
      <vt:lpstr>For a given query, let</vt:lpstr>
      <vt:lpstr>Substituting in equation A</vt:lpstr>
      <vt:lpstr>Applying smoothing</vt:lpstr>
      <vt:lpstr>We again start with equation A</vt:lpstr>
      <vt:lpstr>PowerPoint Presentation</vt:lpstr>
      <vt:lpstr>PowerPoint Presentation</vt:lpstr>
      <vt:lpstr>PowerPoint Presentation</vt:lpstr>
      <vt:lpstr>PowerPoint Presentation</vt:lpstr>
      <vt:lpstr>Term Frequency</vt:lpstr>
      <vt:lpstr>Doing a similar derivation, as BIM we get</vt:lpstr>
      <vt:lpstr>Eliteness</vt:lpstr>
      <vt:lpstr>PowerPoint Presentation</vt:lpstr>
      <vt:lpstr>PowerPoint Presentation</vt:lpstr>
      <vt:lpstr>Bookstein’s Two-Poisson Model</vt:lpstr>
      <vt:lpstr>Poisson distribution</vt:lpstr>
      <vt:lpstr>In our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Approximating the Two-Poisson model</vt:lpstr>
      <vt:lpstr>PowerPoint Presentation</vt:lpstr>
      <vt:lpstr>Consider the following example:</vt:lpstr>
      <vt:lpstr>Query term frequency</vt:lpstr>
      <vt:lpstr>Document length: BM25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Retrieval</dc:title>
  <dc:creator>Mansi Radke</dc:creator>
  <cp:lastModifiedBy>Mansi Radke</cp:lastModifiedBy>
  <cp:revision>212</cp:revision>
  <dcterms:created xsi:type="dcterms:W3CDTF">2019-09-29T17:41:52Z</dcterms:created>
  <dcterms:modified xsi:type="dcterms:W3CDTF">2024-10-23T04:55:27Z</dcterms:modified>
</cp:coreProperties>
</file>