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wmf" ContentType="image/x-wmf"/>
  <Override PartName="/ppt/media/image4.wmf" ContentType="image/x-wmf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B0FD70-850A-4A41-A270-6A91C15DBC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EE20E17-7664-4BB6-A276-590702E607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58A7F33-0B5A-4399-84B5-14B5756095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6B16D9-C5A4-4B0C-8B10-B1E1223D1C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83E52A-C188-4083-86EA-7CDF4F3724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94A09B-712F-4485-8AC3-8BE207BF9A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136E548-3DE8-4F02-A34A-FCD04DA06F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6F3CC6E-CE80-4E71-9639-7DBA222544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F3DCC5E-B189-4498-9C43-B14206EA52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6104362-7B7B-455B-B4D3-5110D2F362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0411AD1-3AE9-4BC6-A1DA-1F88FF64DB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3F87B6-67DA-4468-824D-FBFBFB3BEA06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E36AA9-E9D8-4FAF-9011-FC87DE45B4B4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D3993D-C12F-448F-B0A5-1D735136D51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D491AC-3EA4-4F1B-B6B5-C081653A847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671EAD-04D6-4B75-94DE-A1453A058FCA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179AD8-3D75-4782-B954-157D88559E1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7267AD-704D-4C29-8826-335638D4973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7BEDC2-198D-4FB4-A338-337E8EE250C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83C1C8-11F4-4491-B179-41316D0D8883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41B7E0-6E9D-4547-ACA9-C9F686221AD7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49C34E-290B-468F-B76E-C5FADC53EFEC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6000" spc="-1" strike="noStrike">
                <a:solidFill>
                  <a:schemeClr val="dk1"/>
                </a:solidFill>
                <a:latin typeface="Calibri Light"/>
              </a:rPr>
              <a:t>The Boolean Model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B9C1EA-D974-462A-A99A-6B9DBB833CA2}" type="slidenum">
              <a:t>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E27F1DE-7C2E-4323-92D4-A704B4AC3563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Answer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We can always intersect in </a:t>
            </a:r>
            <a:r>
              <a:rPr b="0" i="1" lang="en-US" sz="1800" spc="-1" strike="noStrike">
                <a:solidFill>
                  <a:schemeClr val="dk1"/>
                </a:solidFill>
                <a:latin typeface="Palatino-Italic"/>
              </a:rPr>
              <a:t>O</a:t>
            </a:r>
            <a:r>
              <a:rPr b="0" lang="en-US" sz="1800" spc="-1" strike="noStrike">
                <a:solidFill>
                  <a:schemeClr val="dk1"/>
                </a:solidFill>
                <a:latin typeface="CMR10"/>
              </a:rPr>
              <a:t>(</a:t>
            </a:r>
            <a:r>
              <a:rPr b="0" i="1" lang="en-US" sz="1800" spc="-1" strike="noStrike">
                <a:solidFill>
                  <a:schemeClr val="dk1"/>
                </a:solidFill>
                <a:latin typeface="Palatino-Italic"/>
              </a:rPr>
              <a:t>qN</a:t>
            </a:r>
            <a:r>
              <a:rPr b="0" lang="en-US" sz="1800" spc="-1" strike="noStrike">
                <a:solidFill>
                  <a:schemeClr val="dk1"/>
                </a:solidFill>
                <a:latin typeface="CMR10"/>
              </a:rPr>
              <a:t>) 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where q is the number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of query terms and N the number of documents, so the intersection time 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linear in the number of documents and query terms. Since the tightest bound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for the size of the results list is </a:t>
            </a:r>
            <a:r>
              <a:rPr b="0" i="1" lang="en-US" sz="1800" spc="-1" strike="noStrike">
                <a:solidFill>
                  <a:schemeClr val="dk1"/>
                </a:solidFill>
                <a:latin typeface="Palatino-Italic"/>
              </a:rPr>
              <a:t>N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, the number of documents, you cannot do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Palatino-Roman"/>
              </a:rPr>
              <a:t>better than </a:t>
            </a:r>
            <a:r>
              <a:rPr b="0" i="1" lang="en-IN" sz="1800" spc="-1" strike="noStrike">
                <a:solidFill>
                  <a:schemeClr val="dk1"/>
                </a:solidFill>
                <a:latin typeface="Palatino-Italic"/>
              </a:rPr>
              <a:t>O</a:t>
            </a:r>
            <a:r>
              <a:rPr b="0" lang="en-IN" sz="1800" spc="-1" strike="noStrike">
                <a:solidFill>
                  <a:schemeClr val="dk1"/>
                </a:solidFill>
                <a:latin typeface="CMR10"/>
              </a:rPr>
              <a:t>(</a:t>
            </a:r>
            <a:r>
              <a:rPr b="0" i="1" lang="en-IN" sz="1800" spc="-1" strike="noStrike">
                <a:solidFill>
                  <a:schemeClr val="dk1"/>
                </a:solidFill>
                <a:latin typeface="Palatino-Italic"/>
              </a:rPr>
              <a:t>N</a:t>
            </a:r>
            <a:r>
              <a:rPr b="0" lang="en-IN" sz="1800" spc="-1" strike="noStrike">
                <a:solidFill>
                  <a:schemeClr val="dk1"/>
                </a:solidFill>
                <a:latin typeface="CMR10"/>
              </a:rPr>
              <a:t>)</a:t>
            </a:r>
            <a:r>
              <a:rPr b="0" lang="en-IN" sz="1800" spc="-1" strike="noStrike">
                <a:solidFill>
                  <a:schemeClr val="dk1"/>
                </a:solidFill>
                <a:latin typeface="Palatino-Roman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8880"/>
            <a:ext cx="10514880" cy="69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Posting list intersection with skip pointers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2" descr=""/>
          <p:cNvPicPr/>
          <p:nvPr/>
        </p:nvPicPr>
        <p:blipFill>
          <a:blip r:embed="rId1"/>
          <a:stretch/>
        </p:blipFill>
        <p:spPr>
          <a:xfrm>
            <a:off x="1169280" y="731520"/>
            <a:ext cx="9458280" cy="553572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1E2ED3-358B-4200-B546-F126A8569E04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8FD2435E-C8D9-4646-9427-90BECA3C056B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Posting list intersection with skip pointers example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Content Placeholder 6" descr=""/>
          <p:cNvPicPr/>
          <p:nvPr/>
        </p:nvPicPr>
        <p:blipFill>
          <a:blip r:embed="rId1"/>
          <a:stretch/>
        </p:blipFill>
        <p:spPr>
          <a:xfrm>
            <a:off x="3034080" y="2577600"/>
            <a:ext cx="6122880" cy="2846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2C8D77-4847-4AAC-A2E0-9D039DF5BF2E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0F6C882C-51DB-4E71-BDAE-E5C9866378E1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PL of length p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No of skip pointers 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heuristic for placing skips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DAB98D-2639-47BC-8171-A082AED30250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2B2F3441-491D-4B8F-AE7F-7579A6C8CC08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Content Placeholder 6" descr=""/>
          <p:cNvPicPr/>
          <p:nvPr/>
        </p:nvPicPr>
        <p:blipFill>
          <a:blip r:embed="rId1"/>
          <a:stretch/>
        </p:blipFill>
        <p:spPr>
          <a:xfrm>
            <a:off x="838080" y="365040"/>
            <a:ext cx="10514880" cy="58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939AD8-D1A3-4BE9-A277-47B5B4623020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09F806EC-2E55-413A-9A66-7A8744646672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Positional Index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1981080" y="2074680"/>
            <a:ext cx="8228880" cy="333828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2EEB8F-FC80-4203-AA55-B2F11EEDD96E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B7366CC1-D2EF-4515-A4C1-79FA95884405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Content Placeholder 6" descr=""/>
          <p:cNvPicPr/>
          <p:nvPr/>
        </p:nvPicPr>
        <p:blipFill>
          <a:blip r:embed="rId1"/>
          <a:stretch/>
        </p:blipFill>
        <p:spPr>
          <a:xfrm>
            <a:off x="1623600" y="548640"/>
            <a:ext cx="8422920" cy="520848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1DFF45-1408-48B4-9061-90A352A824BD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4A8FD040-E675-4BD4-BBA3-FC5F3D740ADC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77760"/>
            <a:ext cx="10514880" cy="60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Posting list intersection algorithm(AND query)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Content Placeholder 3" descr=""/>
          <p:cNvPicPr/>
          <p:nvPr/>
        </p:nvPicPr>
        <p:blipFill>
          <a:blip r:embed="rId1"/>
          <a:stretch/>
        </p:blipFill>
        <p:spPr>
          <a:xfrm>
            <a:off x="2244600" y="853560"/>
            <a:ext cx="6441480" cy="537480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8804A8-0689-4EC8-BFE1-BFFB4A6AB197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FD5B23E3-B3F9-42ED-832A-65CC4181BE6C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Order of processing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For a conjunctive query, is processing postings lists in order of size guaranteed to be optimal?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Term 1 – 1,2,3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Term2 – 2,3,4,5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Term3 – 10,11,20,30,50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499FF52-2CB9-4940-97B5-A2F090DE4521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373F09FA-AF94-444C-9C0F-A8236F77279D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Write the pseudo code for posting list merge for two posting lists for an OR query…………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function merge_posting_lists_OR(PL1, PL2):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pointer1 = 0  // Pointer for PL1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pointer2 = 0  // Pointer for PL2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ML = []       // Initialize empty list for merged result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while pointer1 &lt; length(PL1) AND pointer2 &lt; length(PL2):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PL1[pointer1] == PL2[pointer2]: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// If both pointers point to the same document ID, add it once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ML.append(PL1[pointer1])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pointer1 += 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pointer2 += 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elif PL1[pointer1] &lt; PL2[pointer2]: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// If the document ID in PL1 is smaller, add it and move pointer1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ML.append(PL1[pointer1])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pointer1 += 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else: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// If the document ID in PL2 is smaller, add it and move pointer2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ML.append(PL2[pointer2])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pointer2 += 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// Add any remaining document IDs from PL1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while pointer1 &lt; length(PL1):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ML.append(PL1[pointer1])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pointer1 += 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// Add any remaining document IDs from PL2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while pointer2 &lt; length(PL2):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ML.append(PL2[pointer2])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pointer2 += 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return ML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IR-Winter-2021 Mansi A. Radke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7F6FC1-9C4A-4FE1-8903-25744304CF9D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E0E268BE-6B97-4886-A591-36A8F3D1FD08}" type="datetime1">
              <a:rPr lang="en-IN"/>
              <a:t>22/11/2024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For the queries below, can we still run through the intersection in O(x+y) time where x and y are the lengths of the posting lists for Brutus and Caesar? If not what can we achieve?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a. Brutus AND NOT Caesar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B. Brutus OR  NOT Caesar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Recommend the query processing order for: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(tangerine OR trees) AND (marmalade OR skies) AND (Kaliedoscope OR eyes)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Given the following posting list sizes: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1" name="Table 3"/>
          <p:cNvGraphicFramePr/>
          <p:nvPr/>
        </p:nvGraphicFramePr>
        <p:xfrm>
          <a:off x="2189160" y="3392280"/>
          <a:ext cx="8127000" cy="259560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Term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Postings Size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213312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Kaliedoscope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  </a:t>
                      </a: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87009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marmalade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107913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skies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217658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tangerine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  </a:t>
                      </a: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46653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trees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316812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For the queries below, can we still run through the intersection in time </a:t>
            </a:r>
            <a:r>
              <a:rPr b="0" i="1" lang="en-US" sz="1800" spc="-1" strike="noStrike">
                <a:solidFill>
                  <a:schemeClr val="dk1"/>
                </a:solidFill>
                <a:latin typeface="Palatino-Italic"/>
              </a:rPr>
              <a:t>O</a:t>
            </a:r>
            <a:r>
              <a:rPr b="0" lang="en-US" sz="1800" spc="-1" strike="noStrike">
                <a:solidFill>
                  <a:schemeClr val="dk1"/>
                </a:solidFill>
                <a:latin typeface="CMR10"/>
              </a:rPr>
              <a:t>(</a:t>
            </a:r>
            <a:r>
              <a:rPr b="0" i="1" lang="en-US" sz="1800" spc="-1" strike="noStrike">
                <a:solidFill>
                  <a:schemeClr val="dk1"/>
                </a:solidFill>
                <a:latin typeface="Palatino-Italic"/>
              </a:rPr>
              <a:t>x </a:t>
            </a:r>
            <a:r>
              <a:rPr b="0" lang="en-US" sz="1800" spc="-1" strike="noStrike">
                <a:solidFill>
                  <a:schemeClr val="dk1"/>
                </a:solidFill>
                <a:latin typeface="CMR10"/>
              </a:rPr>
              <a:t>+ </a:t>
            </a:r>
            <a:r>
              <a:rPr b="0" i="1" lang="en-US" sz="1800" spc="-1" strike="noStrike">
                <a:solidFill>
                  <a:schemeClr val="dk1"/>
                </a:solidFill>
                <a:latin typeface="Palatino-Italic"/>
              </a:rPr>
              <a:t>y</a:t>
            </a:r>
            <a:r>
              <a:rPr b="0" lang="en-US" sz="1800" spc="-1" strike="noStrike">
                <a:solidFill>
                  <a:schemeClr val="dk1"/>
                </a:solidFill>
                <a:latin typeface="CMR10"/>
              </a:rPr>
              <a:t>)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, where </a:t>
            </a:r>
            <a:r>
              <a:rPr b="0" i="1" lang="en-US" sz="1800" spc="-1" strike="noStrike">
                <a:solidFill>
                  <a:schemeClr val="dk1"/>
                </a:solidFill>
                <a:latin typeface="Palatino-Italic"/>
              </a:rPr>
              <a:t>x 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and </a:t>
            </a:r>
            <a:r>
              <a:rPr b="0" i="1" lang="en-US" sz="1800" spc="-1" strike="noStrike">
                <a:solidFill>
                  <a:schemeClr val="dk1"/>
                </a:solidFill>
                <a:latin typeface="Palatino-Italic"/>
              </a:rPr>
              <a:t>y 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are the lengths of the postings lists for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Brutus 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and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Caesar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? If not, what</a:t>
            </a:r>
            <a:r>
              <a:rPr b="0" lang="en-IN" sz="1800" spc="-1" strike="noStrike">
                <a:solidFill>
                  <a:schemeClr val="dk1"/>
                </a:solidFill>
                <a:latin typeface="Palatino-Roman"/>
              </a:rPr>
              <a:t>can we achieve?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a.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Brutus 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AND NOT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Caesar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b.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Brutus 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OR NOT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Caesar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Answer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a. Time is O(x+y). Instead of collecting documents that occur in both postings lists, collect those that occur in the first one and not in the second.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b. Time is O(N) (where N is the total number of documents in the collection) assuming we need to return a complete list of all documents satisfying the query. This is because the length of the results list is only bounded by N, not by the length of the postings lists.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Extend the postings merge algorithm to arbitrary Boolean query formulas. What is its time complexity? For instance, consider: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c. (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Brutus 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OR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Caesar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) AND NOT (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Anthony 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OR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Cleopatra</a:t>
            </a: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-Roman"/>
              </a:rPr>
              <a:t>Can we always merge in linear time? Linear in what? Can we do better than this?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LibreOffice/24.2.5.2$MacOSX_X86_64 LibreOffice_project/bffef4ea93e59bebbeaf7f431bb02b1a39ee8a59</Application>
  <AppVersion>15.0000</AppVersion>
  <Words>606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2023-08-01T04:49:16Z</dcterms:created>
  <dc:creator>Mansi Radke</dc:creator>
  <dc:description/>
  <dc:language>en-IN</dc:language>
  <cp:lastModifiedBy/>
  <dcterms:modified xsi:type="dcterms:W3CDTF">2024-11-22T23:13:13Z</dcterms:modified>
  <cp:revision>16</cp:revision>
  <dc:subject/>
  <dc:title>Lecture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19</vt:i4>
  </property>
</Properties>
</file>