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3" r:id="rId3"/>
    <p:sldId id="273" r:id="rId4"/>
    <p:sldId id="257" r:id="rId5"/>
    <p:sldId id="258" r:id="rId6"/>
    <p:sldId id="259" r:id="rId7"/>
    <p:sldId id="261" r:id="rId8"/>
    <p:sldId id="262" r:id="rId9"/>
    <p:sldId id="275" r:id="rId10"/>
    <p:sldId id="263" r:id="rId11"/>
    <p:sldId id="264" r:id="rId12"/>
    <p:sldId id="265" r:id="rId13"/>
    <p:sldId id="266" r:id="rId14"/>
    <p:sldId id="267" r:id="rId15"/>
    <p:sldId id="268" r:id="rId16"/>
    <p:sldId id="269" r:id="rId17"/>
    <p:sldId id="270" r:id="rId18"/>
    <p:sldId id="271" r:id="rId19"/>
    <p:sldId id="276" r:id="rId20"/>
    <p:sldId id="274" r:id="rId21"/>
    <p:sldId id="287" r:id="rId22"/>
    <p:sldId id="288" r:id="rId23"/>
    <p:sldId id="289" r:id="rId24"/>
    <p:sldId id="290" r:id="rId25"/>
    <p:sldId id="291" r:id="rId26"/>
    <p:sldId id="286" r:id="rId27"/>
    <p:sldId id="277" r:id="rId28"/>
    <p:sldId id="278" r:id="rId29"/>
    <p:sldId id="279" r:id="rId30"/>
    <p:sldId id="280" r:id="rId31"/>
    <p:sldId id="281" r:id="rId32"/>
    <p:sldId id="282" r:id="rId33"/>
    <p:sldId id="283" r:id="rId34"/>
    <p:sldId id="284" r:id="rId35"/>
    <p:sldId id="285"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A245E-57CE-4D2D-8AA4-D4EB39FBF7A1}" v="1" dt="2023-08-08T04:17:33.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Radke" userId="7904dd116ee1e167" providerId="LiveId" clId="{1E7A245E-57CE-4D2D-8AA4-D4EB39FBF7A1}"/>
    <pc:docChg chg="undo custSel addSld modSld">
      <pc:chgData name="Mansi Radke" userId="7904dd116ee1e167" providerId="LiveId" clId="{1E7A245E-57CE-4D2D-8AA4-D4EB39FBF7A1}" dt="2023-08-08T04:31:43.850" v="6047" actId="20577"/>
      <pc:docMkLst>
        <pc:docMk/>
      </pc:docMkLst>
      <pc:sldChg chg="modSp new mod">
        <pc:chgData name="Mansi Radke" userId="7904dd116ee1e167" providerId="LiveId" clId="{1E7A245E-57CE-4D2D-8AA4-D4EB39FBF7A1}" dt="2023-08-08T03:02:20.145" v="178" actId="6549"/>
        <pc:sldMkLst>
          <pc:docMk/>
          <pc:sldMk cId="3399440436" sldId="256"/>
        </pc:sldMkLst>
        <pc:spChg chg="mod">
          <ac:chgData name="Mansi Radke" userId="7904dd116ee1e167" providerId="LiveId" clId="{1E7A245E-57CE-4D2D-8AA4-D4EB39FBF7A1}" dt="2023-08-08T03:02:20.145" v="178" actId="6549"/>
          <ac:spMkLst>
            <pc:docMk/>
            <pc:sldMk cId="3399440436" sldId="256"/>
            <ac:spMk id="2" creationId="{594B4ECA-EAD3-DE17-C6FA-C8ECA6159EDE}"/>
          </ac:spMkLst>
        </pc:spChg>
        <pc:spChg chg="mod">
          <ac:chgData name="Mansi Radke" userId="7904dd116ee1e167" providerId="LiveId" clId="{1E7A245E-57CE-4D2D-8AA4-D4EB39FBF7A1}" dt="2023-08-08T03:01:38.717" v="82" actId="20577"/>
          <ac:spMkLst>
            <pc:docMk/>
            <pc:sldMk cId="3399440436" sldId="256"/>
            <ac:spMk id="3" creationId="{049A8C8C-CEDD-8147-19FD-B010BFF33CE6}"/>
          </ac:spMkLst>
        </pc:spChg>
      </pc:sldChg>
      <pc:sldChg chg="modSp new mod">
        <pc:chgData name="Mansi Radke" userId="7904dd116ee1e167" providerId="LiveId" clId="{1E7A245E-57CE-4D2D-8AA4-D4EB39FBF7A1}" dt="2023-08-08T03:04:12.662" v="342" actId="20577"/>
        <pc:sldMkLst>
          <pc:docMk/>
          <pc:sldMk cId="1257717255" sldId="257"/>
        </pc:sldMkLst>
        <pc:spChg chg="mod">
          <ac:chgData name="Mansi Radke" userId="7904dd116ee1e167" providerId="LiveId" clId="{1E7A245E-57CE-4D2D-8AA4-D4EB39FBF7A1}" dt="2023-08-08T03:04:12.662" v="342" actId="20577"/>
          <ac:spMkLst>
            <pc:docMk/>
            <pc:sldMk cId="1257717255" sldId="257"/>
            <ac:spMk id="3" creationId="{386FEACC-B9F4-6213-C06A-4F48E0F9F856}"/>
          </ac:spMkLst>
        </pc:spChg>
      </pc:sldChg>
      <pc:sldChg chg="modSp new mod">
        <pc:chgData name="Mansi Radke" userId="7904dd116ee1e167" providerId="LiveId" clId="{1E7A245E-57CE-4D2D-8AA4-D4EB39FBF7A1}" dt="2023-08-08T03:08:47.596" v="1008" actId="20577"/>
        <pc:sldMkLst>
          <pc:docMk/>
          <pc:sldMk cId="4219339859" sldId="258"/>
        </pc:sldMkLst>
        <pc:spChg chg="mod">
          <ac:chgData name="Mansi Radke" userId="7904dd116ee1e167" providerId="LiveId" clId="{1E7A245E-57CE-4D2D-8AA4-D4EB39FBF7A1}" dt="2023-08-08T03:08:47.596" v="1008" actId="20577"/>
          <ac:spMkLst>
            <pc:docMk/>
            <pc:sldMk cId="4219339859" sldId="258"/>
            <ac:spMk id="3" creationId="{900B25D0-26EE-92DD-5667-62EB4568D0F2}"/>
          </ac:spMkLst>
        </pc:spChg>
      </pc:sldChg>
      <pc:sldChg chg="modSp new mod">
        <pc:chgData name="Mansi Radke" userId="7904dd116ee1e167" providerId="LiveId" clId="{1E7A245E-57CE-4D2D-8AA4-D4EB39FBF7A1}" dt="2023-08-08T03:12:17.063" v="1395" actId="20577"/>
        <pc:sldMkLst>
          <pc:docMk/>
          <pc:sldMk cId="1336549539" sldId="259"/>
        </pc:sldMkLst>
        <pc:spChg chg="mod">
          <ac:chgData name="Mansi Radke" userId="7904dd116ee1e167" providerId="LiveId" clId="{1E7A245E-57CE-4D2D-8AA4-D4EB39FBF7A1}" dt="2023-08-08T03:09:55.032" v="1046" actId="20577"/>
          <ac:spMkLst>
            <pc:docMk/>
            <pc:sldMk cId="1336549539" sldId="259"/>
            <ac:spMk id="2" creationId="{6E2F6244-BF6C-C621-4344-C772839CA0DC}"/>
          </ac:spMkLst>
        </pc:spChg>
        <pc:spChg chg="mod">
          <ac:chgData name="Mansi Radke" userId="7904dd116ee1e167" providerId="LiveId" clId="{1E7A245E-57CE-4D2D-8AA4-D4EB39FBF7A1}" dt="2023-08-08T03:12:17.063" v="1395" actId="20577"/>
          <ac:spMkLst>
            <pc:docMk/>
            <pc:sldMk cId="1336549539" sldId="259"/>
            <ac:spMk id="3" creationId="{71B02CE3-EE3D-17C9-7909-B7EFF1C072BA}"/>
          </ac:spMkLst>
        </pc:spChg>
      </pc:sldChg>
      <pc:sldChg chg="modSp new mod">
        <pc:chgData name="Mansi Radke" userId="7904dd116ee1e167" providerId="LiveId" clId="{1E7A245E-57CE-4D2D-8AA4-D4EB39FBF7A1}" dt="2023-08-08T03:27:21.207" v="2663" actId="20577"/>
        <pc:sldMkLst>
          <pc:docMk/>
          <pc:sldMk cId="3829175605" sldId="260"/>
        </pc:sldMkLst>
        <pc:spChg chg="mod">
          <ac:chgData name="Mansi Radke" userId="7904dd116ee1e167" providerId="LiveId" clId="{1E7A245E-57CE-4D2D-8AA4-D4EB39FBF7A1}" dt="2023-08-08T03:12:32.222" v="1453" actId="20577"/>
          <ac:spMkLst>
            <pc:docMk/>
            <pc:sldMk cId="3829175605" sldId="260"/>
            <ac:spMk id="2" creationId="{90E34345-D48B-9722-9DA5-A4EE59CE6BEE}"/>
          </ac:spMkLst>
        </pc:spChg>
        <pc:spChg chg="mod">
          <ac:chgData name="Mansi Radke" userId="7904dd116ee1e167" providerId="LiveId" clId="{1E7A245E-57CE-4D2D-8AA4-D4EB39FBF7A1}" dt="2023-08-08T03:27:21.207" v="2663" actId="20577"/>
          <ac:spMkLst>
            <pc:docMk/>
            <pc:sldMk cId="3829175605" sldId="260"/>
            <ac:spMk id="3" creationId="{B3A2535D-E583-9971-4998-35C6D0C4C13E}"/>
          </ac:spMkLst>
        </pc:spChg>
      </pc:sldChg>
      <pc:sldChg chg="modSp new mod">
        <pc:chgData name="Mansi Radke" userId="7904dd116ee1e167" providerId="LiveId" clId="{1E7A245E-57CE-4D2D-8AA4-D4EB39FBF7A1}" dt="2023-08-08T03:28:27.507" v="2818" actId="20577"/>
        <pc:sldMkLst>
          <pc:docMk/>
          <pc:sldMk cId="2907216177" sldId="261"/>
        </pc:sldMkLst>
        <pc:spChg chg="mod">
          <ac:chgData name="Mansi Radke" userId="7904dd116ee1e167" providerId="LiveId" clId="{1E7A245E-57CE-4D2D-8AA4-D4EB39FBF7A1}" dt="2023-08-08T03:23:03.787" v="2191" actId="20577"/>
          <ac:spMkLst>
            <pc:docMk/>
            <pc:sldMk cId="2907216177" sldId="261"/>
            <ac:spMk id="2" creationId="{647BF05E-18EB-D00A-47E9-A35F0747BA3C}"/>
          </ac:spMkLst>
        </pc:spChg>
        <pc:spChg chg="mod">
          <ac:chgData name="Mansi Radke" userId="7904dd116ee1e167" providerId="LiveId" clId="{1E7A245E-57CE-4D2D-8AA4-D4EB39FBF7A1}" dt="2023-08-08T03:28:27.507" v="2818" actId="20577"/>
          <ac:spMkLst>
            <pc:docMk/>
            <pc:sldMk cId="2907216177" sldId="261"/>
            <ac:spMk id="3" creationId="{FC702CBA-0A4B-36CA-978C-D1DA9B9BF1A7}"/>
          </ac:spMkLst>
        </pc:spChg>
      </pc:sldChg>
      <pc:sldChg chg="modSp new mod">
        <pc:chgData name="Mansi Radke" userId="7904dd116ee1e167" providerId="LiveId" clId="{1E7A245E-57CE-4D2D-8AA4-D4EB39FBF7A1}" dt="2023-08-08T03:29:15.038" v="2934" actId="20577"/>
        <pc:sldMkLst>
          <pc:docMk/>
          <pc:sldMk cId="147168143" sldId="262"/>
        </pc:sldMkLst>
        <pc:spChg chg="mod">
          <ac:chgData name="Mansi Radke" userId="7904dd116ee1e167" providerId="LiveId" clId="{1E7A245E-57CE-4D2D-8AA4-D4EB39FBF7A1}" dt="2023-08-08T03:25:42.786" v="2539" actId="20577"/>
          <ac:spMkLst>
            <pc:docMk/>
            <pc:sldMk cId="147168143" sldId="262"/>
            <ac:spMk id="2" creationId="{DF40989C-A03D-EFA0-D943-09E2101EF3B7}"/>
          </ac:spMkLst>
        </pc:spChg>
        <pc:spChg chg="mod">
          <ac:chgData name="Mansi Radke" userId="7904dd116ee1e167" providerId="LiveId" clId="{1E7A245E-57CE-4D2D-8AA4-D4EB39FBF7A1}" dt="2023-08-08T03:29:15.038" v="2934" actId="20577"/>
          <ac:spMkLst>
            <pc:docMk/>
            <pc:sldMk cId="147168143" sldId="262"/>
            <ac:spMk id="3" creationId="{15205FF5-955D-759F-6036-A5C0DAE652B6}"/>
          </ac:spMkLst>
        </pc:spChg>
      </pc:sldChg>
      <pc:sldChg chg="modSp new mod">
        <pc:chgData name="Mansi Radke" userId="7904dd116ee1e167" providerId="LiveId" clId="{1E7A245E-57CE-4D2D-8AA4-D4EB39FBF7A1}" dt="2023-08-08T03:50:38.838" v="3359" actId="20577"/>
        <pc:sldMkLst>
          <pc:docMk/>
          <pc:sldMk cId="2789411577" sldId="263"/>
        </pc:sldMkLst>
        <pc:spChg chg="mod">
          <ac:chgData name="Mansi Radke" userId="7904dd116ee1e167" providerId="LiveId" clId="{1E7A245E-57CE-4D2D-8AA4-D4EB39FBF7A1}" dt="2023-08-08T03:29:27.650" v="2950" actId="20577"/>
          <ac:spMkLst>
            <pc:docMk/>
            <pc:sldMk cId="2789411577" sldId="263"/>
            <ac:spMk id="2" creationId="{39924B4F-3D2D-8274-8923-383265F50B4D}"/>
          </ac:spMkLst>
        </pc:spChg>
        <pc:spChg chg="mod">
          <ac:chgData name="Mansi Radke" userId="7904dd116ee1e167" providerId="LiveId" clId="{1E7A245E-57CE-4D2D-8AA4-D4EB39FBF7A1}" dt="2023-08-08T03:50:38.838" v="3359" actId="20577"/>
          <ac:spMkLst>
            <pc:docMk/>
            <pc:sldMk cId="2789411577" sldId="263"/>
            <ac:spMk id="3" creationId="{29DB6FC9-C91A-76C9-B95F-CDD993E7EC3C}"/>
          </ac:spMkLst>
        </pc:spChg>
      </pc:sldChg>
      <pc:sldChg chg="modSp new mod">
        <pc:chgData name="Mansi Radke" userId="7904dd116ee1e167" providerId="LiveId" clId="{1E7A245E-57CE-4D2D-8AA4-D4EB39FBF7A1}" dt="2023-08-08T04:02:10.451" v="3924" actId="20577"/>
        <pc:sldMkLst>
          <pc:docMk/>
          <pc:sldMk cId="3360834000" sldId="264"/>
        </pc:sldMkLst>
        <pc:spChg chg="mod">
          <ac:chgData name="Mansi Radke" userId="7904dd116ee1e167" providerId="LiveId" clId="{1E7A245E-57CE-4D2D-8AA4-D4EB39FBF7A1}" dt="2023-08-08T04:02:10.451" v="3924" actId="20577"/>
          <ac:spMkLst>
            <pc:docMk/>
            <pc:sldMk cId="3360834000" sldId="264"/>
            <ac:spMk id="3" creationId="{57DC6BE7-DD75-A88A-A6D3-5ADAC616B9F8}"/>
          </ac:spMkLst>
        </pc:spChg>
      </pc:sldChg>
      <pc:sldChg chg="modSp new mod">
        <pc:chgData name="Mansi Radke" userId="7904dd116ee1e167" providerId="LiveId" clId="{1E7A245E-57CE-4D2D-8AA4-D4EB39FBF7A1}" dt="2023-08-08T04:05:48.225" v="4288" actId="20577"/>
        <pc:sldMkLst>
          <pc:docMk/>
          <pc:sldMk cId="413268228" sldId="265"/>
        </pc:sldMkLst>
        <pc:spChg chg="mod">
          <ac:chgData name="Mansi Radke" userId="7904dd116ee1e167" providerId="LiveId" clId="{1E7A245E-57CE-4D2D-8AA4-D4EB39FBF7A1}" dt="2023-08-08T04:05:48.225" v="4288" actId="20577"/>
          <ac:spMkLst>
            <pc:docMk/>
            <pc:sldMk cId="413268228" sldId="265"/>
            <ac:spMk id="3" creationId="{46200285-CCFD-EE79-76F4-8D055F073D30}"/>
          </ac:spMkLst>
        </pc:spChg>
      </pc:sldChg>
      <pc:sldChg chg="modSp new mod">
        <pc:chgData name="Mansi Radke" userId="7904dd116ee1e167" providerId="LiveId" clId="{1E7A245E-57CE-4D2D-8AA4-D4EB39FBF7A1}" dt="2023-08-08T04:11:18.970" v="4839" actId="20577"/>
        <pc:sldMkLst>
          <pc:docMk/>
          <pc:sldMk cId="2338174057" sldId="266"/>
        </pc:sldMkLst>
        <pc:spChg chg="mod">
          <ac:chgData name="Mansi Radke" userId="7904dd116ee1e167" providerId="LiveId" clId="{1E7A245E-57CE-4D2D-8AA4-D4EB39FBF7A1}" dt="2023-08-08T04:11:18.970" v="4839" actId="20577"/>
          <ac:spMkLst>
            <pc:docMk/>
            <pc:sldMk cId="2338174057" sldId="266"/>
            <ac:spMk id="3" creationId="{84CB4670-18CC-577C-82C8-7EDBDDD4AFD2}"/>
          </ac:spMkLst>
        </pc:spChg>
      </pc:sldChg>
      <pc:sldChg chg="addSp modSp new mod">
        <pc:chgData name="Mansi Radke" userId="7904dd116ee1e167" providerId="LiveId" clId="{1E7A245E-57CE-4D2D-8AA4-D4EB39FBF7A1}" dt="2023-08-08T04:20:13.962" v="5165" actId="20577"/>
        <pc:sldMkLst>
          <pc:docMk/>
          <pc:sldMk cId="3730590504" sldId="267"/>
        </pc:sldMkLst>
        <pc:spChg chg="mod">
          <ac:chgData name="Mansi Radke" userId="7904dd116ee1e167" providerId="LiveId" clId="{1E7A245E-57CE-4D2D-8AA4-D4EB39FBF7A1}" dt="2023-08-08T04:11:44.111" v="4878" actId="20577"/>
          <ac:spMkLst>
            <pc:docMk/>
            <pc:sldMk cId="3730590504" sldId="267"/>
            <ac:spMk id="2" creationId="{79046FF3-7915-62F4-02F9-47DD7D4E1335}"/>
          </ac:spMkLst>
        </pc:spChg>
        <pc:spChg chg="mod">
          <ac:chgData name="Mansi Radke" userId="7904dd116ee1e167" providerId="LiveId" clId="{1E7A245E-57CE-4D2D-8AA4-D4EB39FBF7A1}" dt="2023-08-08T04:17:26.302" v="4954" actId="14100"/>
          <ac:spMkLst>
            <pc:docMk/>
            <pc:sldMk cId="3730590504" sldId="267"/>
            <ac:spMk id="3" creationId="{EF916397-327C-D677-1E52-1C84C8EC3F8D}"/>
          </ac:spMkLst>
        </pc:spChg>
        <pc:spChg chg="add mod">
          <ac:chgData name="Mansi Radke" userId="7904dd116ee1e167" providerId="LiveId" clId="{1E7A245E-57CE-4D2D-8AA4-D4EB39FBF7A1}" dt="2023-08-08T04:20:13.962" v="5165" actId="20577"/>
          <ac:spMkLst>
            <pc:docMk/>
            <pc:sldMk cId="3730590504" sldId="267"/>
            <ac:spMk id="4" creationId="{86B092C5-757A-DE79-707E-E14E60F2FD93}"/>
          </ac:spMkLst>
        </pc:spChg>
      </pc:sldChg>
      <pc:sldChg chg="modSp new mod">
        <pc:chgData name="Mansi Radke" userId="7904dd116ee1e167" providerId="LiveId" clId="{1E7A245E-57CE-4D2D-8AA4-D4EB39FBF7A1}" dt="2023-08-08T04:22:16.900" v="5396" actId="20577"/>
        <pc:sldMkLst>
          <pc:docMk/>
          <pc:sldMk cId="880196481" sldId="268"/>
        </pc:sldMkLst>
        <pc:spChg chg="mod">
          <ac:chgData name="Mansi Radke" userId="7904dd116ee1e167" providerId="LiveId" clId="{1E7A245E-57CE-4D2D-8AA4-D4EB39FBF7A1}" dt="2023-08-08T04:20:38.499" v="5193" actId="20577"/>
          <ac:spMkLst>
            <pc:docMk/>
            <pc:sldMk cId="880196481" sldId="268"/>
            <ac:spMk id="2" creationId="{A4841E34-69AC-CDCB-CF8D-447F3F2E808B}"/>
          </ac:spMkLst>
        </pc:spChg>
        <pc:spChg chg="mod">
          <ac:chgData name="Mansi Radke" userId="7904dd116ee1e167" providerId="LiveId" clId="{1E7A245E-57CE-4D2D-8AA4-D4EB39FBF7A1}" dt="2023-08-08T04:22:16.900" v="5396" actId="20577"/>
          <ac:spMkLst>
            <pc:docMk/>
            <pc:sldMk cId="880196481" sldId="268"/>
            <ac:spMk id="3" creationId="{0B445FEF-9EB6-FF31-A665-9ABE3FBE5A63}"/>
          </ac:spMkLst>
        </pc:spChg>
      </pc:sldChg>
      <pc:sldChg chg="modSp new mod">
        <pc:chgData name="Mansi Radke" userId="7904dd116ee1e167" providerId="LiveId" clId="{1E7A245E-57CE-4D2D-8AA4-D4EB39FBF7A1}" dt="2023-08-08T04:24:53.262" v="5594" actId="27636"/>
        <pc:sldMkLst>
          <pc:docMk/>
          <pc:sldMk cId="2955649003" sldId="269"/>
        </pc:sldMkLst>
        <pc:spChg chg="mod">
          <ac:chgData name="Mansi Radke" userId="7904dd116ee1e167" providerId="LiveId" clId="{1E7A245E-57CE-4D2D-8AA4-D4EB39FBF7A1}" dt="2023-08-08T04:22:46.707" v="5437" actId="20577"/>
          <ac:spMkLst>
            <pc:docMk/>
            <pc:sldMk cId="2955649003" sldId="269"/>
            <ac:spMk id="2" creationId="{3AFFF32D-BD95-AA52-1AF7-62FDD4922174}"/>
          </ac:spMkLst>
        </pc:spChg>
        <pc:spChg chg="mod">
          <ac:chgData name="Mansi Radke" userId="7904dd116ee1e167" providerId="LiveId" clId="{1E7A245E-57CE-4D2D-8AA4-D4EB39FBF7A1}" dt="2023-08-08T04:24:53.262" v="5594" actId="27636"/>
          <ac:spMkLst>
            <pc:docMk/>
            <pc:sldMk cId="2955649003" sldId="269"/>
            <ac:spMk id="3" creationId="{83F86DBF-DD58-D2DE-39AF-505A269AFB58}"/>
          </ac:spMkLst>
        </pc:spChg>
      </pc:sldChg>
      <pc:sldChg chg="modSp new mod">
        <pc:chgData name="Mansi Radke" userId="7904dd116ee1e167" providerId="LiveId" clId="{1E7A245E-57CE-4D2D-8AA4-D4EB39FBF7A1}" dt="2023-08-08T04:30:15.266" v="5806" actId="20577"/>
        <pc:sldMkLst>
          <pc:docMk/>
          <pc:sldMk cId="3473830270" sldId="270"/>
        </pc:sldMkLst>
        <pc:spChg chg="mod">
          <ac:chgData name="Mansi Radke" userId="7904dd116ee1e167" providerId="LiveId" clId="{1E7A245E-57CE-4D2D-8AA4-D4EB39FBF7A1}" dt="2023-08-08T04:30:11.656" v="5804" actId="313"/>
          <ac:spMkLst>
            <pc:docMk/>
            <pc:sldMk cId="3473830270" sldId="270"/>
            <ac:spMk id="2" creationId="{8F125394-2462-0D09-8735-967691C463DF}"/>
          </ac:spMkLst>
        </pc:spChg>
        <pc:spChg chg="mod">
          <ac:chgData name="Mansi Radke" userId="7904dd116ee1e167" providerId="LiveId" clId="{1E7A245E-57CE-4D2D-8AA4-D4EB39FBF7A1}" dt="2023-08-08T04:30:15.266" v="5806" actId="20577"/>
          <ac:spMkLst>
            <pc:docMk/>
            <pc:sldMk cId="3473830270" sldId="270"/>
            <ac:spMk id="3" creationId="{BE0151F7-14BB-B267-8EE4-BAE6E66F0ABD}"/>
          </ac:spMkLst>
        </pc:spChg>
      </pc:sldChg>
      <pc:sldChg chg="modSp new mod">
        <pc:chgData name="Mansi Radke" userId="7904dd116ee1e167" providerId="LiveId" clId="{1E7A245E-57CE-4D2D-8AA4-D4EB39FBF7A1}" dt="2023-08-08T04:31:43.850" v="6047" actId="20577"/>
        <pc:sldMkLst>
          <pc:docMk/>
          <pc:sldMk cId="3480165561" sldId="271"/>
        </pc:sldMkLst>
        <pc:spChg chg="mod">
          <ac:chgData name="Mansi Radke" userId="7904dd116ee1e167" providerId="LiveId" clId="{1E7A245E-57CE-4D2D-8AA4-D4EB39FBF7A1}" dt="2023-08-08T04:31:43.850" v="6047" actId="20577"/>
          <ac:spMkLst>
            <pc:docMk/>
            <pc:sldMk cId="3480165561" sldId="271"/>
            <ac:spMk id="3" creationId="{85CA8688-CE22-7722-D5CD-C9149FBE27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2FF3E-74BD-4E12-B105-0B0B8CD03601}"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DD46C-1A42-4843-8F23-11C7E756B47F}" type="slidenum">
              <a:rPr lang="en-IN" smtClean="0"/>
              <a:t>‹#›</a:t>
            </a:fld>
            <a:endParaRPr lang="en-IN"/>
          </a:p>
        </p:txBody>
      </p:sp>
    </p:spTree>
    <p:extLst>
      <p:ext uri="{BB962C8B-B14F-4D97-AF65-F5344CB8AC3E}">
        <p14:creationId xmlns:p14="http://schemas.microsoft.com/office/powerpoint/2010/main" val="243785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1DD46C-1A42-4843-8F23-11C7E756B47F}" type="slidenum">
              <a:rPr lang="en-IN" smtClean="0"/>
              <a:t>7</a:t>
            </a:fld>
            <a:endParaRPr lang="en-IN"/>
          </a:p>
        </p:txBody>
      </p:sp>
    </p:spTree>
    <p:extLst>
      <p:ext uri="{BB962C8B-B14F-4D97-AF65-F5344CB8AC3E}">
        <p14:creationId xmlns:p14="http://schemas.microsoft.com/office/powerpoint/2010/main" val="348194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BAB5-C435-9A45-CB18-FB7BD6A46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CF5CFD-7D89-981A-5FD5-753BCAE26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A79C00-EC61-3EC6-D807-D773AC85FEBF}"/>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5" name="Footer Placeholder 4">
            <a:extLst>
              <a:ext uri="{FF2B5EF4-FFF2-40B4-BE49-F238E27FC236}">
                <a16:creationId xmlns:a16="http://schemas.microsoft.com/office/drawing/2014/main" id="{2210F099-69F0-061A-3271-B77240701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04AB8-1E43-757E-EB7D-90E4D8493EF9}"/>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231539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522A-34FF-E4D6-0CAA-E20D1C2F96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9C3D42-0CC0-AEE6-D7E6-045D89368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4F564-6014-78D0-284D-98AC64851441}"/>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5" name="Footer Placeholder 4">
            <a:extLst>
              <a:ext uri="{FF2B5EF4-FFF2-40B4-BE49-F238E27FC236}">
                <a16:creationId xmlns:a16="http://schemas.microsoft.com/office/drawing/2014/main" id="{979A0ED4-99CF-2966-C05D-A8ECF05E2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51BD6-98EA-7D80-6550-85BDA2BA92E4}"/>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49307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6B8AC-3349-1448-356C-1892F611B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38ECCD-BBCC-30F6-03DF-30B2161AF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BBCE9-8C1D-8FB0-8C52-B7EAA72F3EF0}"/>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5" name="Footer Placeholder 4">
            <a:extLst>
              <a:ext uri="{FF2B5EF4-FFF2-40B4-BE49-F238E27FC236}">
                <a16:creationId xmlns:a16="http://schemas.microsoft.com/office/drawing/2014/main" id="{C936A68E-0215-0199-D62F-415C45E88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C45A2-1BC0-1F7E-E7D4-6B9BC5E0284F}"/>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1494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1271-DDD0-9568-9F59-DB9A672719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4EE9C0-7440-851E-1D71-BEDFC32FE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FC21-4203-A0C4-2268-7773CB37B06B}"/>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5" name="Footer Placeholder 4">
            <a:extLst>
              <a:ext uri="{FF2B5EF4-FFF2-40B4-BE49-F238E27FC236}">
                <a16:creationId xmlns:a16="http://schemas.microsoft.com/office/drawing/2014/main" id="{52E0C448-A283-46FD-1F8C-232ECD6D7D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6A8E6-B53E-851B-3DE8-5A1F09D8AD2A}"/>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134659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75E6-42A8-5403-8241-B70A38EC3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B84704-FD1D-AD35-C019-8EB285450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49D36-AFA7-09C6-FBA1-6EC160D0E8D3}"/>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5" name="Footer Placeholder 4">
            <a:extLst>
              <a:ext uri="{FF2B5EF4-FFF2-40B4-BE49-F238E27FC236}">
                <a16:creationId xmlns:a16="http://schemas.microsoft.com/office/drawing/2014/main" id="{B3EE75FF-6F46-71B9-260C-BA236335B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CA24B-FFF2-53AA-2531-1239FC640864}"/>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153616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7A5D-FA4A-1AD3-1D35-832D3720C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FB53F8-AC1B-1410-3B90-01CEC0269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A7845E-A422-C1E3-B73C-0603D45511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5298B1-7FA6-F165-8CC4-2FE0EBC86233}"/>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6" name="Footer Placeholder 5">
            <a:extLst>
              <a:ext uri="{FF2B5EF4-FFF2-40B4-BE49-F238E27FC236}">
                <a16:creationId xmlns:a16="http://schemas.microsoft.com/office/drawing/2014/main" id="{5D180FCC-AD63-F51C-EACB-75CA1EE29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A25E4-A774-CA17-F84C-9A3F1AFCE99D}"/>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2529298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BF8B-53D2-340B-1176-1A7233E8F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25FB25-80CD-CFA0-9342-AD6912C50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D2341-6FF8-A700-AB31-5FEDC32E1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E6F5A5-C06C-C489-265B-4AC6A699C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35B29-FD94-7C6B-648D-38466C699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856539-30E6-8753-D400-F5699F14060F}"/>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8" name="Footer Placeholder 7">
            <a:extLst>
              <a:ext uri="{FF2B5EF4-FFF2-40B4-BE49-F238E27FC236}">
                <a16:creationId xmlns:a16="http://schemas.microsoft.com/office/drawing/2014/main" id="{FEB1B3AF-3F7F-7727-95C7-AB2A33B958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58F0D2-17F9-C102-97BC-92449E0DADEE}"/>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134736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646A-D5BA-F90D-7ACC-5FCD2B9ED3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BFB9F5-EC55-711C-3F28-6018303C8C68}"/>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4" name="Footer Placeholder 3">
            <a:extLst>
              <a:ext uri="{FF2B5EF4-FFF2-40B4-BE49-F238E27FC236}">
                <a16:creationId xmlns:a16="http://schemas.microsoft.com/office/drawing/2014/main" id="{64C34D2F-0CA3-09C9-8E7F-A091300627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F3145-8043-940F-E94C-5CCB475A7257}"/>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106934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CE07B-1545-BFA3-42A7-97209FD8CEE7}"/>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3" name="Footer Placeholder 2">
            <a:extLst>
              <a:ext uri="{FF2B5EF4-FFF2-40B4-BE49-F238E27FC236}">
                <a16:creationId xmlns:a16="http://schemas.microsoft.com/office/drawing/2014/main" id="{494022BA-68D2-158E-96B6-6599189291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5C119A-86B8-898A-BD21-8606C3E25A24}"/>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143496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8BEA-3B50-99FE-D8AF-45E68B4FD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235126-BFDD-366C-3308-E3F3B3B12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0BE06D-A43D-5A64-760A-4E4797640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BCCD6-BC7C-E5B5-9456-5D16F11F971B}"/>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6" name="Footer Placeholder 5">
            <a:extLst>
              <a:ext uri="{FF2B5EF4-FFF2-40B4-BE49-F238E27FC236}">
                <a16:creationId xmlns:a16="http://schemas.microsoft.com/office/drawing/2014/main" id="{541A49AA-6040-31F8-C8E3-51F88A66F6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740510-9F4E-DC5B-F818-248BB041D5A3}"/>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158090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D955-BE20-00B7-46BF-DC1BD1394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4FE76E-03DC-F005-1F25-87397BE6A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656155-3B02-F9FC-80E9-03DB8BBC7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C4606-3833-2496-F778-0786A8EEA94F}"/>
              </a:ext>
            </a:extLst>
          </p:cNvPr>
          <p:cNvSpPr>
            <a:spLocks noGrp="1"/>
          </p:cNvSpPr>
          <p:nvPr>
            <p:ph type="dt" sz="half" idx="10"/>
          </p:nvPr>
        </p:nvSpPr>
        <p:spPr/>
        <p:txBody>
          <a:bodyPr/>
          <a:lstStyle/>
          <a:p>
            <a:fld id="{2076B69A-2DC1-4456-8A12-4E7468AA514A}" type="datetimeFigureOut">
              <a:rPr lang="en-IN" smtClean="0"/>
              <a:t>03-09-2024</a:t>
            </a:fld>
            <a:endParaRPr lang="en-IN"/>
          </a:p>
        </p:txBody>
      </p:sp>
      <p:sp>
        <p:nvSpPr>
          <p:cNvPr id="6" name="Footer Placeholder 5">
            <a:extLst>
              <a:ext uri="{FF2B5EF4-FFF2-40B4-BE49-F238E27FC236}">
                <a16:creationId xmlns:a16="http://schemas.microsoft.com/office/drawing/2014/main" id="{A5D438E6-D195-F00B-DA1B-9549C9605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F7E18-8581-6C79-7FDE-044D80C949CE}"/>
              </a:ext>
            </a:extLst>
          </p:cNvPr>
          <p:cNvSpPr>
            <a:spLocks noGrp="1"/>
          </p:cNvSpPr>
          <p:nvPr>
            <p:ph type="sldNum" sz="quarter" idx="12"/>
          </p:nvPr>
        </p:nvSpPr>
        <p:spPr/>
        <p:txBody>
          <a:bodyPr/>
          <a:lstStyle/>
          <a:p>
            <a:fld id="{083704BF-7C2A-480F-B9B4-1BA97456CB81}" type="slidenum">
              <a:rPr lang="en-IN" smtClean="0"/>
              <a:t>‹#›</a:t>
            </a:fld>
            <a:endParaRPr lang="en-IN"/>
          </a:p>
        </p:txBody>
      </p:sp>
    </p:spTree>
    <p:extLst>
      <p:ext uri="{BB962C8B-B14F-4D97-AF65-F5344CB8AC3E}">
        <p14:creationId xmlns:p14="http://schemas.microsoft.com/office/powerpoint/2010/main" val="59178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5F897-D273-A3E1-B1A4-DBA5972C8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90840E-B13F-7782-F5E8-A5C1CE9DD5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DCFD36-62E7-9F14-D10E-5C410AD64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6B69A-2DC1-4456-8A12-4E7468AA514A}" type="datetimeFigureOut">
              <a:rPr lang="en-IN" smtClean="0"/>
              <a:t>03-09-2024</a:t>
            </a:fld>
            <a:endParaRPr lang="en-IN"/>
          </a:p>
        </p:txBody>
      </p:sp>
      <p:sp>
        <p:nvSpPr>
          <p:cNvPr id="5" name="Footer Placeholder 4">
            <a:extLst>
              <a:ext uri="{FF2B5EF4-FFF2-40B4-BE49-F238E27FC236}">
                <a16:creationId xmlns:a16="http://schemas.microsoft.com/office/drawing/2014/main" id="{A3BCD735-652F-4EBA-F17E-1320A1817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C379D5-1469-3400-9814-39BDB6481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3704BF-7C2A-480F-B9B4-1BA97456CB81}" type="slidenum">
              <a:rPr lang="en-IN" smtClean="0"/>
              <a:t>‹#›</a:t>
            </a:fld>
            <a:endParaRPr lang="en-IN"/>
          </a:p>
        </p:txBody>
      </p:sp>
    </p:spTree>
    <p:extLst>
      <p:ext uri="{BB962C8B-B14F-4D97-AF65-F5344CB8AC3E}">
        <p14:creationId xmlns:p14="http://schemas.microsoft.com/office/powerpoint/2010/main" val="61317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4ECA-EAD3-DE17-C6FA-C8ECA6159EDE}"/>
              </a:ext>
            </a:extLst>
          </p:cNvPr>
          <p:cNvSpPr>
            <a:spLocks noGrp="1"/>
          </p:cNvSpPr>
          <p:nvPr>
            <p:ph type="ctrTitle"/>
          </p:nvPr>
        </p:nvSpPr>
        <p:spPr/>
        <p:txBody>
          <a:bodyPr>
            <a:normAutofit/>
          </a:bodyPr>
          <a:lstStyle/>
          <a:p>
            <a:r>
              <a:rPr lang="en-IN"/>
              <a:t>Dictionaries </a:t>
            </a:r>
            <a:endParaRPr lang="en-IN" dirty="0"/>
          </a:p>
        </p:txBody>
      </p:sp>
      <p:sp>
        <p:nvSpPr>
          <p:cNvPr id="3" name="Subtitle 2">
            <a:extLst>
              <a:ext uri="{FF2B5EF4-FFF2-40B4-BE49-F238E27FC236}">
                <a16:creationId xmlns:a16="http://schemas.microsoft.com/office/drawing/2014/main" id="{049A8C8C-CEDD-8147-19FD-B010BFF33CE6}"/>
              </a:ext>
            </a:extLst>
          </p:cNvPr>
          <p:cNvSpPr>
            <a:spLocks noGrp="1"/>
          </p:cNvSpPr>
          <p:nvPr>
            <p:ph type="subTitle" idx="1"/>
          </p:nvPr>
        </p:nvSpPr>
        <p:spPr/>
        <p:txBody>
          <a:bodyPr/>
          <a:lstStyle/>
          <a:p>
            <a:r>
              <a:rPr lang="en-IN" dirty="0"/>
              <a:t>Mansi A. Radke</a:t>
            </a:r>
          </a:p>
        </p:txBody>
      </p:sp>
    </p:spTree>
    <p:extLst>
      <p:ext uri="{BB962C8B-B14F-4D97-AF65-F5344CB8AC3E}">
        <p14:creationId xmlns:p14="http://schemas.microsoft.com/office/powerpoint/2010/main" val="3399440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4B4F-3D2D-8274-8923-383265F50B4D}"/>
              </a:ext>
            </a:extLst>
          </p:cNvPr>
          <p:cNvSpPr>
            <a:spLocks noGrp="1"/>
          </p:cNvSpPr>
          <p:nvPr>
            <p:ph type="title"/>
          </p:nvPr>
        </p:nvSpPr>
        <p:spPr/>
        <p:txBody>
          <a:bodyPr/>
          <a:lstStyle/>
          <a:p>
            <a:r>
              <a:rPr lang="en-IN" dirty="0"/>
              <a:t>Wildcard Queries</a:t>
            </a:r>
          </a:p>
        </p:txBody>
      </p:sp>
      <p:sp>
        <p:nvSpPr>
          <p:cNvPr id="3" name="Content Placeholder 2">
            <a:extLst>
              <a:ext uri="{FF2B5EF4-FFF2-40B4-BE49-F238E27FC236}">
                <a16:creationId xmlns:a16="http://schemas.microsoft.com/office/drawing/2014/main" id="{29DB6FC9-C91A-76C9-B95F-CDD993E7EC3C}"/>
              </a:ext>
            </a:extLst>
          </p:cNvPr>
          <p:cNvSpPr>
            <a:spLocks noGrp="1"/>
          </p:cNvSpPr>
          <p:nvPr>
            <p:ph idx="1"/>
          </p:nvPr>
        </p:nvSpPr>
        <p:spPr/>
        <p:txBody>
          <a:bodyPr/>
          <a:lstStyle/>
          <a:p>
            <a:r>
              <a:rPr lang="en-IN" dirty="0"/>
              <a:t>They are used in the following situations:</a:t>
            </a:r>
          </a:p>
          <a:p>
            <a:pPr lvl="1"/>
            <a:r>
              <a:rPr lang="en-IN" dirty="0"/>
              <a:t>User is unsure of the spelling (Sydney versus Sidney)</a:t>
            </a:r>
          </a:p>
          <a:p>
            <a:pPr lvl="1"/>
            <a:r>
              <a:rPr lang="en-IN" dirty="0"/>
              <a:t>User is unaware of multiple variants of the spelling of a term (</a:t>
            </a:r>
            <a:r>
              <a:rPr lang="en-IN" dirty="0" err="1"/>
              <a:t>Color</a:t>
            </a:r>
            <a:r>
              <a:rPr lang="en-IN" dirty="0"/>
              <a:t> versus colour)</a:t>
            </a:r>
          </a:p>
          <a:p>
            <a:pPr lvl="1"/>
            <a:r>
              <a:rPr lang="en-IN" dirty="0"/>
              <a:t>User wants to check if the search engine is performing stemming (judicial versus judiciary leading to the wildcard query judicia*)</a:t>
            </a:r>
          </a:p>
          <a:p>
            <a:pPr lvl="1"/>
            <a:endParaRPr lang="en-IN" dirty="0"/>
          </a:p>
          <a:p>
            <a:pPr lvl="1"/>
            <a:endParaRPr lang="en-IN" dirty="0"/>
          </a:p>
        </p:txBody>
      </p:sp>
    </p:spTree>
    <p:extLst>
      <p:ext uri="{BB962C8B-B14F-4D97-AF65-F5344CB8AC3E}">
        <p14:creationId xmlns:p14="http://schemas.microsoft.com/office/powerpoint/2010/main" val="278941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D1B3-9FD3-97AD-3751-C2398AAF32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7DC6BE7-DD75-A88A-A6D3-5ADAC616B9F8}"/>
              </a:ext>
            </a:extLst>
          </p:cNvPr>
          <p:cNvSpPr>
            <a:spLocks noGrp="1"/>
          </p:cNvSpPr>
          <p:nvPr>
            <p:ph idx="1"/>
          </p:nvPr>
        </p:nvSpPr>
        <p:spPr/>
        <p:txBody>
          <a:bodyPr/>
          <a:lstStyle/>
          <a:p>
            <a:r>
              <a:rPr lang="en-IN" dirty="0"/>
              <a:t>Search trees as dictionary are convenient for handling trailing wildcard queries where * is at the end of the word for e.g. </a:t>
            </a:r>
            <a:r>
              <a:rPr lang="en-IN" dirty="0" err="1"/>
              <a:t>mon</a:t>
            </a:r>
            <a:r>
              <a:rPr lang="en-IN" dirty="0"/>
              <a:t>*</a:t>
            </a:r>
          </a:p>
          <a:p>
            <a:endParaRPr lang="en-IN" dirty="0"/>
          </a:p>
          <a:p>
            <a:r>
              <a:rPr lang="en-IN" dirty="0"/>
              <a:t>What about when the wildcard character is not trailing one i.e. the * symbol is not constrained to be at the end of the search string</a:t>
            </a:r>
          </a:p>
          <a:p>
            <a:endParaRPr lang="en-IN" dirty="0"/>
          </a:p>
          <a:p>
            <a:r>
              <a:rPr lang="en-IN" dirty="0"/>
              <a:t>For now consider leading wildcard query *</a:t>
            </a:r>
            <a:r>
              <a:rPr lang="en-IN" dirty="0" err="1"/>
              <a:t>mon</a:t>
            </a:r>
            <a:endParaRPr lang="en-IN" dirty="0"/>
          </a:p>
          <a:p>
            <a:endParaRPr lang="en-IN" dirty="0"/>
          </a:p>
          <a:p>
            <a:r>
              <a:rPr lang="en-IN" dirty="0"/>
              <a:t>We can do the following to handle it:</a:t>
            </a:r>
          </a:p>
        </p:txBody>
      </p:sp>
    </p:spTree>
    <p:extLst>
      <p:ext uri="{BB962C8B-B14F-4D97-AF65-F5344CB8AC3E}">
        <p14:creationId xmlns:p14="http://schemas.microsoft.com/office/powerpoint/2010/main" val="336083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ED7C-659F-16C7-A494-1311190727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200285-CCFD-EE79-76F4-8D055F073D30}"/>
              </a:ext>
            </a:extLst>
          </p:cNvPr>
          <p:cNvSpPr>
            <a:spLocks noGrp="1"/>
          </p:cNvSpPr>
          <p:nvPr>
            <p:ph idx="1"/>
          </p:nvPr>
        </p:nvSpPr>
        <p:spPr/>
        <p:txBody>
          <a:bodyPr/>
          <a:lstStyle/>
          <a:p>
            <a:r>
              <a:rPr lang="en-IN" dirty="0"/>
              <a:t>Consider a reverse B tree on the dictionary where – one in which root to leaf path of the B-tree corresponds to a term in the dictionary written backwards.</a:t>
            </a:r>
          </a:p>
          <a:p>
            <a:r>
              <a:rPr lang="en-IN" dirty="0"/>
              <a:t>Lemon will be written as root-&gt;n-&gt;o-&gt;m-&gt;e-&gt;L</a:t>
            </a:r>
          </a:p>
          <a:p>
            <a:endParaRPr lang="en-IN" dirty="0"/>
          </a:p>
          <a:p>
            <a:r>
              <a:rPr lang="en-IN" dirty="0"/>
              <a:t>A traversal of the reverse B tree then  enumerates all terms in the vocabulary with a given prefix</a:t>
            </a:r>
          </a:p>
          <a:p>
            <a:endParaRPr lang="en-IN" dirty="0"/>
          </a:p>
          <a:p>
            <a:endParaRPr lang="en-IN" dirty="0"/>
          </a:p>
        </p:txBody>
      </p:sp>
    </p:spTree>
    <p:extLst>
      <p:ext uri="{BB962C8B-B14F-4D97-AF65-F5344CB8AC3E}">
        <p14:creationId xmlns:p14="http://schemas.microsoft.com/office/powerpoint/2010/main" val="41326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9E24-544D-3E78-DCF7-2AE54E5689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CB4670-18CC-577C-82C8-7EDBDDD4AFD2}"/>
              </a:ext>
            </a:extLst>
          </p:cNvPr>
          <p:cNvSpPr>
            <a:spLocks noGrp="1"/>
          </p:cNvSpPr>
          <p:nvPr>
            <p:ph idx="1"/>
          </p:nvPr>
        </p:nvSpPr>
        <p:spPr>
          <a:xfrm>
            <a:off x="838200" y="1845289"/>
            <a:ext cx="10515600" cy="4351338"/>
          </a:xfrm>
        </p:spPr>
        <p:txBody>
          <a:bodyPr>
            <a:normAutofit lnSpcReduction="10000"/>
          </a:bodyPr>
          <a:lstStyle/>
          <a:p>
            <a:r>
              <a:rPr lang="en-IN" dirty="0"/>
              <a:t>Using a regular B-tree with a reverse B-tree, we can handle even more general case , wildcard queries in which there is a single * symbol such as e.g. se*</a:t>
            </a:r>
            <a:r>
              <a:rPr lang="en-IN" dirty="0" err="1"/>
              <a:t>mon</a:t>
            </a:r>
            <a:endParaRPr lang="en-IN" dirty="0"/>
          </a:p>
          <a:p>
            <a:endParaRPr lang="en-IN" dirty="0"/>
          </a:p>
          <a:p>
            <a:r>
              <a:rPr lang="en-IN" dirty="0"/>
              <a:t>With the regular B tree we enumerate the set W of dictionary terms beginning with the prefix se and a non-empty suffix</a:t>
            </a:r>
          </a:p>
          <a:p>
            <a:r>
              <a:rPr lang="en-IN" dirty="0"/>
              <a:t>Reverse B tree to enumerate set R of all terms ending with the suffix </a:t>
            </a:r>
            <a:r>
              <a:rPr lang="en-IN" dirty="0" err="1"/>
              <a:t>mon</a:t>
            </a:r>
            <a:endParaRPr lang="en-IN" dirty="0"/>
          </a:p>
          <a:p>
            <a:r>
              <a:rPr lang="en-IN" dirty="0"/>
              <a:t>Then we take intersection of W and R and thus handle wildcard queries that contain a single * symbol </a:t>
            </a:r>
          </a:p>
        </p:txBody>
      </p:sp>
    </p:spTree>
    <p:extLst>
      <p:ext uri="{BB962C8B-B14F-4D97-AF65-F5344CB8AC3E}">
        <p14:creationId xmlns:p14="http://schemas.microsoft.com/office/powerpoint/2010/main" val="233817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6FF3-7915-62F4-02F9-47DD7D4E1335}"/>
              </a:ext>
            </a:extLst>
          </p:cNvPr>
          <p:cNvSpPr>
            <a:spLocks noGrp="1"/>
          </p:cNvSpPr>
          <p:nvPr>
            <p:ph type="title"/>
          </p:nvPr>
        </p:nvSpPr>
        <p:spPr/>
        <p:txBody>
          <a:bodyPr/>
          <a:lstStyle/>
          <a:p>
            <a:r>
              <a:rPr lang="en-IN" dirty="0"/>
              <a:t>What about general wildcard queries?</a:t>
            </a:r>
          </a:p>
        </p:txBody>
      </p:sp>
      <p:sp>
        <p:nvSpPr>
          <p:cNvPr id="3" name="Content Placeholder 2">
            <a:extLst>
              <a:ext uri="{FF2B5EF4-FFF2-40B4-BE49-F238E27FC236}">
                <a16:creationId xmlns:a16="http://schemas.microsoft.com/office/drawing/2014/main" id="{EF916397-327C-D677-1E52-1C84C8EC3F8D}"/>
              </a:ext>
            </a:extLst>
          </p:cNvPr>
          <p:cNvSpPr>
            <a:spLocks noGrp="1"/>
          </p:cNvSpPr>
          <p:nvPr>
            <p:ph idx="1"/>
          </p:nvPr>
        </p:nvSpPr>
        <p:spPr>
          <a:xfrm>
            <a:off x="838200" y="1825625"/>
            <a:ext cx="3792794" cy="4351338"/>
          </a:xfrm>
        </p:spPr>
        <p:txBody>
          <a:bodyPr/>
          <a:lstStyle/>
          <a:p>
            <a:r>
              <a:rPr lang="en-IN" dirty="0" err="1"/>
              <a:t>Permuterm</a:t>
            </a:r>
            <a:r>
              <a:rPr lang="en-IN" dirty="0"/>
              <a:t> index </a:t>
            </a:r>
          </a:p>
          <a:p>
            <a:endParaRPr lang="en-IN" dirty="0"/>
          </a:p>
          <a:p>
            <a:r>
              <a:rPr lang="en-IN" dirty="0"/>
              <a:t>Hello$</a:t>
            </a:r>
          </a:p>
          <a:p>
            <a:r>
              <a:rPr lang="en-IN" dirty="0" err="1"/>
              <a:t>ello$H</a:t>
            </a:r>
            <a:endParaRPr lang="en-IN" dirty="0"/>
          </a:p>
          <a:p>
            <a:r>
              <a:rPr lang="en-IN" dirty="0" err="1"/>
              <a:t>llo$He</a:t>
            </a:r>
            <a:endParaRPr lang="en-IN" dirty="0"/>
          </a:p>
          <a:p>
            <a:r>
              <a:rPr lang="en-IN" dirty="0" err="1"/>
              <a:t>lo$Hel</a:t>
            </a:r>
            <a:endParaRPr lang="en-IN" dirty="0"/>
          </a:p>
          <a:p>
            <a:r>
              <a:rPr lang="en-IN" dirty="0" err="1"/>
              <a:t>o$Hell</a:t>
            </a:r>
            <a:endParaRPr lang="en-IN" dirty="0"/>
          </a:p>
          <a:p>
            <a:r>
              <a:rPr lang="en-IN" dirty="0"/>
              <a:t>$Hello</a:t>
            </a:r>
          </a:p>
          <a:p>
            <a:pPr marL="0" indent="0">
              <a:buNone/>
            </a:pPr>
            <a:endParaRPr lang="en-IN" dirty="0"/>
          </a:p>
          <a:p>
            <a:endParaRPr lang="en-IN" dirty="0"/>
          </a:p>
        </p:txBody>
      </p:sp>
      <p:sp>
        <p:nvSpPr>
          <p:cNvPr id="4" name="TextBox 3">
            <a:extLst>
              <a:ext uri="{FF2B5EF4-FFF2-40B4-BE49-F238E27FC236}">
                <a16:creationId xmlns:a16="http://schemas.microsoft.com/office/drawing/2014/main" id="{86B092C5-757A-DE79-707E-E14E60F2FD93}"/>
              </a:ext>
            </a:extLst>
          </p:cNvPr>
          <p:cNvSpPr txBox="1"/>
          <p:nvPr/>
        </p:nvSpPr>
        <p:spPr>
          <a:xfrm>
            <a:off x="6459794" y="1825625"/>
            <a:ext cx="4719483" cy="2862322"/>
          </a:xfrm>
          <a:prstGeom prst="rect">
            <a:avLst/>
          </a:prstGeom>
          <a:noFill/>
        </p:spPr>
        <p:txBody>
          <a:bodyPr wrap="square" rtlCol="0">
            <a:spAutoFit/>
          </a:bodyPr>
          <a:lstStyle/>
          <a:p>
            <a:r>
              <a:rPr lang="en-IN" dirty="0"/>
              <a:t>The key is to </a:t>
            </a:r>
            <a:r>
              <a:rPr lang="en-IN" dirty="0" err="1"/>
              <a:t>roate</a:t>
            </a:r>
            <a:r>
              <a:rPr lang="en-IN" dirty="0"/>
              <a:t> the wildcard query and bring it to the end and then use our algorithm. </a:t>
            </a:r>
          </a:p>
          <a:p>
            <a:endParaRPr lang="en-IN" dirty="0"/>
          </a:p>
          <a:p>
            <a:endParaRPr lang="en-IN" dirty="0"/>
          </a:p>
          <a:p>
            <a:endParaRPr lang="en-IN" dirty="0"/>
          </a:p>
          <a:p>
            <a:endParaRPr lang="en-IN" dirty="0"/>
          </a:p>
          <a:p>
            <a:endParaRPr lang="en-IN" dirty="0"/>
          </a:p>
          <a:p>
            <a:r>
              <a:rPr lang="en-IN" dirty="0" err="1"/>
              <a:t>Permuterm</a:t>
            </a:r>
            <a:r>
              <a:rPr lang="en-IN" dirty="0"/>
              <a:t> vocabulary</a:t>
            </a:r>
          </a:p>
          <a:p>
            <a:endParaRPr lang="en-IN" dirty="0"/>
          </a:p>
          <a:p>
            <a:r>
              <a:rPr lang="en-IN" dirty="0"/>
              <a:t>Disadvantage – dictionary becomes bigger</a:t>
            </a:r>
          </a:p>
        </p:txBody>
      </p:sp>
    </p:spTree>
    <p:extLst>
      <p:ext uri="{BB962C8B-B14F-4D97-AF65-F5344CB8AC3E}">
        <p14:creationId xmlns:p14="http://schemas.microsoft.com/office/powerpoint/2010/main" val="373059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1E34-69AC-CDCB-CF8D-447F3F2E808B}"/>
              </a:ext>
            </a:extLst>
          </p:cNvPr>
          <p:cNvSpPr>
            <a:spLocks noGrp="1"/>
          </p:cNvSpPr>
          <p:nvPr>
            <p:ph type="title"/>
          </p:nvPr>
        </p:nvSpPr>
        <p:spPr/>
        <p:txBody>
          <a:bodyPr/>
          <a:lstStyle/>
          <a:p>
            <a:r>
              <a:rPr lang="en-IN" dirty="0"/>
              <a:t>Fi*</a:t>
            </a:r>
            <a:r>
              <a:rPr lang="en-IN" dirty="0" err="1"/>
              <a:t>mo</a:t>
            </a:r>
            <a:r>
              <a:rPr lang="en-IN" dirty="0"/>
              <a:t>*er</a:t>
            </a:r>
          </a:p>
        </p:txBody>
      </p:sp>
      <p:sp>
        <p:nvSpPr>
          <p:cNvPr id="3" name="Content Placeholder 2">
            <a:extLst>
              <a:ext uri="{FF2B5EF4-FFF2-40B4-BE49-F238E27FC236}">
                <a16:creationId xmlns:a16="http://schemas.microsoft.com/office/drawing/2014/main" id="{0B445FEF-9EB6-FF31-A665-9ABE3FBE5A63}"/>
              </a:ext>
            </a:extLst>
          </p:cNvPr>
          <p:cNvSpPr>
            <a:spLocks noGrp="1"/>
          </p:cNvSpPr>
          <p:nvPr>
            <p:ph idx="1"/>
          </p:nvPr>
        </p:nvSpPr>
        <p:spPr/>
        <p:txBody>
          <a:bodyPr/>
          <a:lstStyle/>
          <a:p>
            <a:r>
              <a:rPr lang="en-IN" dirty="0"/>
              <a:t>All terms in the dictionary that are in the </a:t>
            </a:r>
            <a:r>
              <a:rPr lang="en-IN" dirty="0" err="1"/>
              <a:t>permuterm</a:t>
            </a:r>
            <a:r>
              <a:rPr lang="en-IN" dirty="0"/>
              <a:t> index of </a:t>
            </a:r>
            <a:r>
              <a:rPr lang="en-IN" dirty="0" err="1"/>
              <a:t>erFi</a:t>
            </a:r>
            <a:r>
              <a:rPr lang="en-IN" dirty="0"/>
              <a:t>* </a:t>
            </a:r>
          </a:p>
          <a:p>
            <a:endParaRPr lang="en-IN" dirty="0"/>
          </a:p>
          <a:p>
            <a:r>
              <a:rPr lang="en-IN" dirty="0"/>
              <a:t>Exhaustively search all of those to check which terms have mo. </a:t>
            </a:r>
          </a:p>
          <a:p>
            <a:endParaRPr lang="en-IN" dirty="0"/>
          </a:p>
        </p:txBody>
      </p:sp>
    </p:spTree>
    <p:extLst>
      <p:ext uri="{BB962C8B-B14F-4D97-AF65-F5344CB8AC3E}">
        <p14:creationId xmlns:p14="http://schemas.microsoft.com/office/powerpoint/2010/main" val="88019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F32D-BD95-AA52-1AF7-62FDD4922174}"/>
              </a:ext>
            </a:extLst>
          </p:cNvPr>
          <p:cNvSpPr>
            <a:spLocks noGrp="1"/>
          </p:cNvSpPr>
          <p:nvPr>
            <p:ph type="title"/>
          </p:nvPr>
        </p:nvSpPr>
        <p:spPr/>
        <p:txBody>
          <a:bodyPr/>
          <a:lstStyle/>
          <a:p>
            <a:r>
              <a:rPr lang="en-IN" dirty="0"/>
              <a:t>K-Gram indexes for wildcard queries</a:t>
            </a:r>
          </a:p>
        </p:txBody>
      </p:sp>
      <p:sp>
        <p:nvSpPr>
          <p:cNvPr id="3" name="Content Placeholder 2">
            <a:extLst>
              <a:ext uri="{FF2B5EF4-FFF2-40B4-BE49-F238E27FC236}">
                <a16:creationId xmlns:a16="http://schemas.microsoft.com/office/drawing/2014/main" id="{83F86DBF-DD58-D2DE-39AF-505A269AFB58}"/>
              </a:ext>
            </a:extLst>
          </p:cNvPr>
          <p:cNvSpPr>
            <a:spLocks noGrp="1"/>
          </p:cNvSpPr>
          <p:nvPr>
            <p:ph idx="1"/>
          </p:nvPr>
        </p:nvSpPr>
        <p:spPr/>
        <p:txBody>
          <a:bodyPr>
            <a:normAutofit fontScale="92500" lnSpcReduction="10000"/>
          </a:bodyPr>
          <a:lstStyle/>
          <a:p>
            <a:r>
              <a:rPr lang="en-IN" dirty="0"/>
              <a:t>Almost 10 fold space increase by </a:t>
            </a:r>
            <a:r>
              <a:rPr lang="en-IN" dirty="0" err="1"/>
              <a:t>permuterm</a:t>
            </a:r>
            <a:r>
              <a:rPr lang="en-IN" dirty="0"/>
              <a:t> index in the dictionary</a:t>
            </a:r>
          </a:p>
          <a:p>
            <a:endParaRPr lang="en-IN" dirty="0"/>
          </a:p>
          <a:p>
            <a:r>
              <a:rPr lang="en-IN" dirty="0"/>
              <a:t>Castle</a:t>
            </a:r>
          </a:p>
          <a:p>
            <a:r>
              <a:rPr lang="en-IN" dirty="0"/>
              <a:t>$castle$</a:t>
            </a:r>
          </a:p>
          <a:p>
            <a:r>
              <a:rPr lang="en-IN" dirty="0"/>
              <a:t>3 grams are:</a:t>
            </a:r>
          </a:p>
          <a:p>
            <a:pPr lvl="1"/>
            <a:r>
              <a:rPr lang="en-IN" dirty="0"/>
              <a:t>$ca</a:t>
            </a:r>
          </a:p>
          <a:p>
            <a:pPr lvl="1"/>
            <a:r>
              <a:rPr lang="en-IN" dirty="0" err="1"/>
              <a:t>cas</a:t>
            </a:r>
            <a:endParaRPr lang="en-IN" dirty="0"/>
          </a:p>
          <a:p>
            <a:pPr lvl="1"/>
            <a:r>
              <a:rPr lang="en-IN" dirty="0" err="1"/>
              <a:t>ast</a:t>
            </a:r>
            <a:endParaRPr lang="en-IN" dirty="0"/>
          </a:p>
          <a:p>
            <a:pPr lvl="1"/>
            <a:r>
              <a:rPr lang="en-IN" dirty="0" err="1"/>
              <a:t>stl</a:t>
            </a:r>
            <a:endParaRPr lang="en-IN" dirty="0"/>
          </a:p>
          <a:p>
            <a:pPr lvl="1"/>
            <a:r>
              <a:rPr lang="en-IN" dirty="0" err="1"/>
              <a:t>tle</a:t>
            </a:r>
            <a:endParaRPr lang="en-IN" dirty="0"/>
          </a:p>
          <a:p>
            <a:pPr lvl="1"/>
            <a:r>
              <a:rPr lang="en-IN" dirty="0"/>
              <a:t>le$</a:t>
            </a:r>
          </a:p>
          <a:p>
            <a:endParaRPr lang="en-IN" dirty="0"/>
          </a:p>
          <a:p>
            <a:endParaRPr lang="en-IN" dirty="0"/>
          </a:p>
          <a:p>
            <a:endParaRPr lang="en-IN" dirty="0"/>
          </a:p>
        </p:txBody>
      </p:sp>
    </p:spTree>
    <p:extLst>
      <p:ext uri="{BB962C8B-B14F-4D97-AF65-F5344CB8AC3E}">
        <p14:creationId xmlns:p14="http://schemas.microsoft.com/office/powerpoint/2010/main" val="2955649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5394-2462-0D09-8735-967691C463DF}"/>
              </a:ext>
            </a:extLst>
          </p:cNvPr>
          <p:cNvSpPr>
            <a:spLocks noGrp="1"/>
          </p:cNvSpPr>
          <p:nvPr>
            <p:ph type="title"/>
          </p:nvPr>
        </p:nvSpPr>
        <p:spPr/>
        <p:txBody>
          <a:bodyPr>
            <a:normAutofit fontScale="90000"/>
          </a:bodyPr>
          <a:lstStyle/>
          <a:p>
            <a:r>
              <a:rPr lang="en-IN" dirty="0"/>
              <a:t>All </a:t>
            </a:r>
            <a:r>
              <a:rPr lang="en-IN" dirty="0" err="1"/>
              <a:t>kgrams</a:t>
            </a:r>
            <a:r>
              <a:rPr lang="en-IN" dirty="0"/>
              <a:t> that occur in the corpus form the dictionary and posting of a </a:t>
            </a:r>
            <a:r>
              <a:rPr lang="en-IN" dirty="0" err="1"/>
              <a:t>kgram</a:t>
            </a:r>
            <a:r>
              <a:rPr lang="en-IN" dirty="0"/>
              <a:t> has all words which contain that </a:t>
            </a:r>
            <a:r>
              <a:rPr lang="en-IN" dirty="0" err="1"/>
              <a:t>kgram</a:t>
            </a:r>
            <a:r>
              <a:rPr lang="en-IN" dirty="0"/>
              <a:t> ‘</a:t>
            </a:r>
          </a:p>
        </p:txBody>
      </p:sp>
      <p:sp>
        <p:nvSpPr>
          <p:cNvPr id="3" name="Content Placeholder 2">
            <a:extLst>
              <a:ext uri="{FF2B5EF4-FFF2-40B4-BE49-F238E27FC236}">
                <a16:creationId xmlns:a16="http://schemas.microsoft.com/office/drawing/2014/main" id="{BE0151F7-14BB-B267-8EE4-BAE6E66F0ABD}"/>
              </a:ext>
            </a:extLst>
          </p:cNvPr>
          <p:cNvSpPr>
            <a:spLocks noGrp="1"/>
          </p:cNvSpPr>
          <p:nvPr>
            <p:ph idx="1"/>
          </p:nvPr>
        </p:nvSpPr>
        <p:spPr/>
        <p:txBody>
          <a:bodyPr/>
          <a:lstStyle/>
          <a:p>
            <a:endParaRPr lang="en-IN" dirty="0"/>
          </a:p>
          <a:p>
            <a:endParaRPr lang="en-IN" dirty="0"/>
          </a:p>
          <a:p>
            <a:r>
              <a:rPr lang="en-IN" dirty="0"/>
              <a:t>Consider query:       re*</a:t>
            </a:r>
            <a:r>
              <a:rPr lang="en-IN" dirty="0" err="1"/>
              <a:t>ve</a:t>
            </a:r>
            <a:endParaRPr lang="en-IN" dirty="0"/>
          </a:p>
          <a:p>
            <a:endParaRPr lang="en-IN" dirty="0"/>
          </a:p>
          <a:p>
            <a:r>
              <a:rPr lang="en-IN" dirty="0"/>
              <a:t>Run a Boolean query $re and </a:t>
            </a:r>
            <a:r>
              <a:rPr lang="en-IN" dirty="0" err="1"/>
              <a:t>ve</a:t>
            </a:r>
            <a:r>
              <a:rPr lang="en-IN" dirty="0"/>
              <a:t>$</a:t>
            </a:r>
          </a:p>
          <a:p>
            <a:endParaRPr lang="en-IN" dirty="0"/>
          </a:p>
          <a:p>
            <a:endParaRPr lang="en-IN" dirty="0"/>
          </a:p>
        </p:txBody>
      </p:sp>
    </p:spTree>
    <p:extLst>
      <p:ext uri="{BB962C8B-B14F-4D97-AF65-F5344CB8AC3E}">
        <p14:creationId xmlns:p14="http://schemas.microsoft.com/office/powerpoint/2010/main" val="347383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B244-FD03-85E4-3D29-34ECC137FE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CA8688-CE22-7722-D5CD-C9149FBE277B}"/>
              </a:ext>
            </a:extLst>
          </p:cNvPr>
          <p:cNvSpPr>
            <a:spLocks noGrp="1"/>
          </p:cNvSpPr>
          <p:nvPr>
            <p:ph idx="1"/>
          </p:nvPr>
        </p:nvSpPr>
        <p:spPr/>
        <p:txBody>
          <a:bodyPr/>
          <a:lstStyle/>
          <a:p>
            <a:r>
              <a:rPr lang="en-IN" dirty="0"/>
              <a:t>Wild card query processing puts load on the search engine, so this functionality is hidden in advanced search option which is not used every time the user searches for something </a:t>
            </a:r>
          </a:p>
        </p:txBody>
      </p:sp>
      <p:pic>
        <p:nvPicPr>
          <p:cNvPr id="5" name="Picture 4">
            <a:extLst>
              <a:ext uri="{FF2B5EF4-FFF2-40B4-BE49-F238E27FC236}">
                <a16:creationId xmlns:a16="http://schemas.microsoft.com/office/drawing/2014/main" id="{BF5F6BB2-5705-81C3-8D2E-17F1DA26A0D6}"/>
              </a:ext>
            </a:extLst>
          </p:cNvPr>
          <p:cNvPicPr>
            <a:picLocks noChangeAspect="1"/>
          </p:cNvPicPr>
          <p:nvPr/>
        </p:nvPicPr>
        <p:blipFill>
          <a:blip r:embed="rId2"/>
          <a:stretch>
            <a:fillRect/>
          </a:stretch>
        </p:blipFill>
        <p:spPr>
          <a:xfrm>
            <a:off x="1388595" y="3225344"/>
            <a:ext cx="9631119" cy="3267531"/>
          </a:xfrm>
          <a:prstGeom prst="rect">
            <a:avLst/>
          </a:prstGeom>
        </p:spPr>
      </p:pic>
    </p:spTree>
    <p:extLst>
      <p:ext uri="{BB962C8B-B14F-4D97-AF65-F5344CB8AC3E}">
        <p14:creationId xmlns:p14="http://schemas.microsoft.com/office/powerpoint/2010/main" val="348016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9E6F-C288-B115-6B1B-BC85AD9CCC29}"/>
              </a:ext>
            </a:extLst>
          </p:cNvPr>
          <p:cNvSpPr>
            <a:spLocks noGrp="1"/>
          </p:cNvSpPr>
          <p:nvPr>
            <p:ph type="title"/>
          </p:nvPr>
        </p:nvSpPr>
        <p:spPr/>
        <p:txBody>
          <a:bodyPr/>
          <a:lstStyle/>
          <a:p>
            <a:r>
              <a:rPr lang="en-IN" dirty="0"/>
              <a:t>We address four aspects in this chapter</a:t>
            </a:r>
          </a:p>
        </p:txBody>
      </p:sp>
      <p:sp>
        <p:nvSpPr>
          <p:cNvPr id="3" name="Content Placeholder 2">
            <a:extLst>
              <a:ext uri="{FF2B5EF4-FFF2-40B4-BE49-F238E27FC236}">
                <a16:creationId xmlns:a16="http://schemas.microsoft.com/office/drawing/2014/main" id="{5D31315D-9C4D-1C57-714E-0CC566097E20}"/>
              </a:ext>
            </a:extLst>
          </p:cNvPr>
          <p:cNvSpPr>
            <a:spLocks noGrp="1"/>
          </p:cNvSpPr>
          <p:nvPr>
            <p:ph idx="1"/>
          </p:nvPr>
        </p:nvSpPr>
        <p:spPr/>
        <p:txBody>
          <a:bodyPr>
            <a:normAutofit fontScale="92500" lnSpcReduction="10000"/>
          </a:bodyPr>
          <a:lstStyle/>
          <a:p>
            <a:pPr algn="l"/>
            <a:r>
              <a:rPr lang="en-US" sz="1800" b="0" i="0" u="none" strike="noStrike" baseline="0" dirty="0">
                <a:latin typeface="Palatino-Roman"/>
              </a:rPr>
              <a:t>Firstly we need to search for a term in the query in the vocabulary</a:t>
            </a:r>
          </a:p>
          <a:p>
            <a:pPr lvl="1"/>
            <a:r>
              <a:rPr lang="en-US" sz="1400" b="0" i="0" u="none" strike="noStrike" baseline="0" dirty="0">
                <a:latin typeface="Palatino-Roman"/>
              </a:rPr>
              <a:t>We need to develop data structures that help the search for terms in the vocabulary in an inverted index</a:t>
            </a:r>
          </a:p>
          <a:p>
            <a:pPr algn="l"/>
            <a:endParaRPr lang="en-US" sz="1800" dirty="0">
              <a:latin typeface="Palatino-Roman"/>
            </a:endParaRPr>
          </a:p>
          <a:p>
            <a:pPr algn="l"/>
            <a:r>
              <a:rPr lang="en-US" sz="1800" b="0" i="0" u="none" strike="noStrike" baseline="0" dirty="0">
                <a:latin typeface="Palatino-Roman"/>
              </a:rPr>
              <a:t>Secondly we study the idea of wildcard query</a:t>
            </a:r>
          </a:p>
          <a:p>
            <a:pPr lvl="1"/>
            <a:r>
              <a:rPr lang="en-US" sz="1400" b="0" i="0" u="none" strike="noStrike" baseline="0" dirty="0">
                <a:latin typeface="Palatino-Roman"/>
              </a:rPr>
              <a:t>*  - wildcard </a:t>
            </a:r>
          </a:p>
          <a:p>
            <a:pPr lvl="1"/>
            <a:r>
              <a:rPr lang="en-US" sz="1400" dirty="0">
                <a:latin typeface="Palatino-Roman"/>
              </a:rPr>
              <a:t>E.g. automat*       automation, automatic, automated etc.</a:t>
            </a:r>
          </a:p>
          <a:p>
            <a:pPr lvl="1"/>
            <a:r>
              <a:rPr lang="en-US" sz="1400" b="0" i="0" u="none" strike="noStrike" baseline="0" dirty="0">
                <a:latin typeface="Palatino-Roman"/>
              </a:rPr>
              <a:t>This is used when:</a:t>
            </a:r>
          </a:p>
          <a:p>
            <a:pPr lvl="2"/>
            <a:r>
              <a:rPr lang="en-US" sz="1000" b="0" i="0" u="none" strike="noStrike" baseline="0" dirty="0">
                <a:latin typeface="Palatino-Roman"/>
              </a:rPr>
              <a:t> a user is unsure about the spelling or 	</a:t>
            </a:r>
          </a:p>
          <a:p>
            <a:pPr lvl="2"/>
            <a:r>
              <a:rPr lang="en-US" sz="1000" b="0" i="0" u="none" strike="noStrike" baseline="0" dirty="0">
                <a:latin typeface="Palatino-Roman"/>
              </a:rPr>
              <a:t>wants to search for variants of a query term </a:t>
            </a:r>
          </a:p>
          <a:p>
            <a:pPr lvl="2"/>
            <a:endParaRPr lang="en-US" sz="1000" b="0" i="0" u="none" strike="noStrike" baseline="0" dirty="0">
              <a:latin typeface="Palatino-Roman"/>
            </a:endParaRPr>
          </a:p>
          <a:p>
            <a:r>
              <a:rPr lang="en-US" sz="1800" b="1" dirty="0">
                <a:solidFill>
                  <a:srgbClr val="FF0000"/>
                </a:solidFill>
                <a:latin typeface="Palatino-Roman"/>
              </a:rPr>
              <a:t>Thirdly addressing spelling errors</a:t>
            </a:r>
          </a:p>
          <a:p>
            <a:pPr lvl="1"/>
            <a:r>
              <a:rPr lang="en-US" sz="1400" b="1" dirty="0">
                <a:solidFill>
                  <a:srgbClr val="FF0000"/>
                </a:solidFill>
                <a:latin typeface="Palatino-Roman"/>
              </a:rPr>
              <a:t>Isolated spelling correction</a:t>
            </a:r>
          </a:p>
          <a:p>
            <a:pPr lvl="2"/>
            <a:r>
              <a:rPr lang="en-US" sz="1000" b="1" dirty="0">
                <a:solidFill>
                  <a:srgbClr val="FF0000"/>
                </a:solidFill>
                <a:latin typeface="Palatino-Roman"/>
              </a:rPr>
              <a:t>Edit distance</a:t>
            </a:r>
          </a:p>
          <a:p>
            <a:pPr lvl="2"/>
            <a:r>
              <a:rPr lang="en-US" sz="1000" b="1" dirty="0">
                <a:solidFill>
                  <a:srgbClr val="FF0000"/>
                </a:solidFill>
                <a:latin typeface="Palatino-Roman"/>
              </a:rPr>
              <a:t>K-gram overlap</a:t>
            </a:r>
          </a:p>
          <a:p>
            <a:pPr lvl="1"/>
            <a:r>
              <a:rPr lang="en-US" sz="1400" b="1" dirty="0">
                <a:solidFill>
                  <a:srgbClr val="FF0000"/>
                </a:solidFill>
                <a:latin typeface="Palatino-Roman"/>
              </a:rPr>
              <a:t>Context sensitive spelling correction</a:t>
            </a:r>
          </a:p>
          <a:p>
            <a:pPr marL="457200" lvl="1" indent="0">
              <a:buNone/>
            </a:pPr>
            <a:endParaRPr lang="en-US" sz="1800" dirty="0">
              <a:latin typeface="Palatino-Roman"/>
            </a:endParaRPr>
          </a:p>
          <a:p>
            <a:r>
              <a:rPr lang="en-US" sz="1800" dirty="0">
                <a:latin typeface="Palatino-Roman"/>
              </a:rPr>
              <a:t> Fourthly searching phonetically close query terms</a:t>
            </a:r>
          </a:p>
          <a:p>
            <a:pPr marL="0" indent="0">
              <a:buNone/>
            </a:pPr>
            <a:endParaRPr lang="en-US" sz="1800" b="0" i="0" u="none" strike="noStrike" baseline="0" dirty="0">
              <a:latin typeface="Palatino-Roman"/>
            </a:endParaRPr>
          </a:p>
          <a:p>
            <a:pPr lvl="1"/>
            <a:endParaRPr lang="en-US" sz="1400" b="0" i="0" u="none" strike="noStrike" baseline="0" dirty="0">
              <a:latin typeface="Palatino-Roman"/>
            </a:endParaRPr>
          </a:p>
          <a:p>
            <a:pPr algn="l"/>
            <a:endParaRPr lang="en-US" sz="1800" b="0" i="0" u="none" strike="noStrike" baseline="0" dirty="0">
              <a:latin typeface="Palatino-Roman"/>
            </a:endParaRPr>
          </a:p>
          <a:p>
            <a:pPr algn="l"/>
            <a:endParaRPr lang="en-US" sz="1800" dirty="0">
              <a:latin typeface="Palatino-Roman"/>
            </a:endParaRPr>
          </a:p>
          <a:p>
            <a:pPr algn="l"/>
            <a:endParaRPr lang="en-US" sz="1800" b="0" i="0" u="none" strike="noStrike" baseline="0" dirty="0">
              <a:latin typeface="Palatino-Roman"/>
            </a:endParaRPr>
          </a:p>
          <a:p>
            <a:pPr algn="l"/>
            <a:endParaRPr lang="en-US" sz="1800" dirty="0">
              <a:latin typeface="Palatino-Roman"/>
            </a:endParaRPr>
          </a:p>
          <a:p>
            <a:pPr algn="l"/>
            <a:endParaRPr lang="en-IN" dirty="0"/>
          </a:p>
        </p:txBody>
      </p:sp>
    </p:spTree>
    <p:extLst>
      <p:ext uri="{BB962C8B-B14F-4D97-AF65-F5344CB8AC3E}">
        <p14:creationId xmlns:p14="http://schemas.microsoft.com/office/powerpoint/2010/main" val="327447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5987-43A4-2EB8-D8C6-3F48D04EDE5A}"/>
              </a:ext>
            </a:extLst>
          </p:cNvPr>
          <p:cNvSpPr>
            <a:spLocks noGrp="1"/>
          </p:cNvSpPr>
          <p:nvPr>
            <p:ph type="title"/>
          </p:nvPr>
        </p:nvSpPr>
        <p:spPr/>
        <p:txBody>
          <a:bodyPr/>
          <a:lstStyle/>
          <a:p>
            <a:r>
              <a:rPr lang="en-IN" dirty="0"/>
              <a:t>We address the following aspects in this chapter</a:t>
            </a:r>
          </a:p>
        </p:txBody>
      </p:sp>
      <p:sp>
        <p:nvSpPr>
          <p:cNvPr id="3" name="Content Placeholder 2">
            <a:extLst>
              <a:ext uri="{FF2B5EF4-FFF2-40B4-BE49-F238E27FC236}">
                <a16:creationId xmlns:a16="http://schemas.microsoft.com/office/drawing/2014/main" id="{7963A6CB-8CA4-A5F8-BA6C-8D708F5ED47C}"/>
              </a:ext>
            </a:extLst>
          </p:cNvPr>
          <p:cNvSpPr>
            <a:spLocks noGrp="1"/>
          </p:cNvSpPr>
          <p:nvPr>
            <p:ph idx="1"/>
          </p:nvPr>
        </p:nvSpPr>
        <p:spPr/>
        <p:txBody>
          <a:bodyPr>
            <a:normAutofit lnSpcReduction="10000"/>
          </a:bodyPr>
          <a:lstStyle/>
          <a:p>
            <a:pPr algn="l"/>
            <a:r>
              <a:rPr lang="en-US" sz="1800" i="0" u="none" strike="noStrike" baseline="0" dirty="0">
                <a:latin typeface="Palatino-Roman"/>
              </a:rPr>
              <a:t>Firstly we need to search for a term in the query in the vocabulary</a:t>
            </a:r>
          </a:p>
          <a:p>
            <a:pPr lvl="1"/>
            <a:r>
              <a:rPr lang="en-US" sz="1400" i="0" u="none" strike="noStrike" baseline="0" dirty="0">
                <a:latin typeface="Palatino-Roman"/>
              </a:rPr>
              <a:t>We need to develop data structures that help the search for terms in the vocabulary in an inverted index</a:t>
            </a:r>
          </a:p>
          <a:p>
            <a:pPr algn="l"/>
            <a:endParaRPr lang="en-US" sz="1800" b="1" dirty="0">
              <a:latin typeface="Palatino-Roman"/>
            </a:endParaRPr>
          </a:p>
          <a:p>
            <a:pPr algn="l"/>
            <a:r>
              <a:rPr lang="en-US" sz="1800" b="0" i="0" u="none" strike="noStrike" baseline="0" dirty="0">
                <a:latin typeface="Palatino-Roman"/>
              </a:rPr>
              <a:t>Secondly we study the idea of wildcard query</a:t>
            </a:r>
          </a:p>
          <a:p>
            <a:pPr lvl="1"/>
            <a:r>
              <a:rPr lang="en-US" sz="1400" b="0" i="0" u="none" strike="noStrike" baseline="0" dirty="0">
                <a:latin typeface="Palatino-Roman"/>
              </a:rPr>
              <a:t>*  - wildcard </a:t>
            </a:r>
          </a:p>
          <a:p>
            <a:pPr lvl="1"/>
            <a:r>
              <a:rPr lang="en-US" sz="1400" dirty="0">
                <a:latin typeface="Palatino-Roman"/>
              </a:rPr>
              <a:t>E.g. automat*       automation, automatic, automated etc.</a:t>
            </a:r>
          </a:p>
          <a:p>
            <a:pPr lvl="1"/>
            <a:r>
              <a:rPr lang="en-US" sz="1400" b="0" i="0" u="none" strike="noStrike" baseline="0" dirty="0">
                <a:latin typeface="Palatino-Roman"/>
              </a:rPr>
              <a:t>This is used when:</a:t>
            </a:r>
          </a:p>
          <a:p>
            <a:pPr lvl="2"/>
            <a:r>
              <a:rPr lang="en-US" sz="1000" b="0" i="0" u="none" strike="noStrike" baseline="0" dirty="0">
                <a:latin typeface="Palatino-Roman"/>
              </a:rPr>
              <a:t> a user is unsure about the spelling or 	</a:t>
            </a:r>
          </a:p>
          <a:p>
            <a:pPr lvl="2"/>
            <a:r>
              <a:rPr lang="en-US" sz="1000" b="0" i="0" u="none" strike="noStrike" baseline="0" dirty="0">
                <a:latin typeface="Palatino-Roman"/>
              </a:rPr>
              <a:t>wants to search for variants of a query term </a:t>
            </a:r>
          </a:p>
          <a:p>
            <a:pPr lvl="2"/>
            <a:endParaRPr lang="en-US" sz="1000" b="0" i="0" u="none" strike="noStrike" baseline="0" dirty="0">
              <a:latin typeface="Palatino-Roman"/>
            </a:endParaRPr>
          </a:p>
          <a:p>
            <a:r>
              <a:rPr lang="en-US" sz="1800" dirty="0">
                <a:latin typeface="Palatino-Roman"/>
              </a:rPr>
              <a:t>Thirdly addressing spelling errors</a:t>
            </a:r>
          </a:p>
          <a:p>
            <a:pPr lvl="1"/>
            <a:r>
              <a:rPr lang="en-US" sz="1400" dirty="0">
                <a:latin typeface="Palatino-Roman"/>
              </a:rPr>
              <a:t>Isolated spelling correction</a:t>
            </a:r>
          </a:p>
          <a:p>
            <a:pPr lvl="2"/>
            <a:r>
              <a:rPr lang="en-US" sz="1000" dirty="0">
                <a:latin typeface="Palatino-Roman"/>
              </a:rPr>
              <a:t>Edit distance</a:t>
            </a:r>
          </a:p>
          <a:p>
            <a:pPr lvl="2"/>
            <a:r>
              <a:rPr lang="en-US" sz="1000" dirty="0">
                <a:latin typeface="Palatino-Roman"/>
              </a:rPr>
              <a:t>K-gram overlap</a:t>
            </a:r>
          </a:p>
          <a:p>
            <a:pPr lvl="1"/>
            <a:r>
              <a:rPr lang="en-US" sz="1400" dirty="0">
                <a:latin typeface="Palatino-Roman"/>
              </a:rPr>
              <a:t>Context sensitive spelling correction</a:t>
            </a:r>
          </a:p>
          <a:p>
            <a:pPr marL="457200" lvl="1" indent="0">
              <a:buNone/>
            </a:pPr>
            <a:endParaRPr lang="en-US" sz="1800" dirty="0">
              <a:latin typeface="Palatino-Roman"/>
            </a:endParaRPr>
          </a:p>
          <a:p>
            <a:r>
              <a:rPr lang="en-US" sz="1800" dirty="0">
                <a:latin typeface="Palatino-Roman"/>
              </a:rPr>
              <a:t> Fourthly searching phonetically close query terms</a:t>
            </a:r>
          </a:p>
          <a:p>
            <a:pPr marL="0" indent="0">
              <a:buNone/>
            </a:pPr>
            <a:endParaRPr lang="en-US" sz="1800" b="0" i="0" u="none" strike="noStrike" baseline="0" dirty="0">
              <a:latin typeface="Palatino-Roman"/>
            </a:endParaRPr>
          </a:p>
          <a:p>
            <a:endParaRPr lang="en-IN" dirty="0"/>
          </a:p>
        </p:txBody>
      </p:sp>
    </p:spTree>
    <p:extLst>
      <p:ext uri="{BB962C8B-B14F-4D97-AF65-F5344CB8AC3E}">
        <p14:creationId xmlns:p14="http://schemas.microsoft.com/office/powerpoint/2010/main" val="2452532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12A7-AB7D-BA63-29C4-04766080879D}"/>
              </a:ext>
            </a:extLst>
          </p:cNvPr>
          <p:cNvSpPr>
            <a:spLocks noGrp="1"/>
          </p:cNvSpPr>
          <p:nvPr>
            <p:ph type="title"/>
          </p:nvPr>
        </p:nvSpPr>
        <p:spPr/>
        <p:txBody>
          <a:bodyPr>
            <a:normAutofit fontScale="90000"/>
          </a:bodyPr>
          <a:lstStyle/>
          <a:p>
            <a:r>
              <a:rPr lang="en-IN" dirty="0"/>
              <a:t>Edit distance algorithm and Restricted Edit distance algorithm for isolated spelling correction</a:t>
            </a:r>
          </a:p>
        </p:txBody>
      </p:sp>
      <p:sp>
        <p:nvSpPr>
          <p:cNvPr id="3" name="Content Placeholder 2">
            <a:extLst>
              <a:ext uri="{FF2B5EF4-FFF2-40B4-BE49-F238E27FC236}">
                <a16:creationId xmlns:a16="http://schemas.microsoft.com/office/drawing/2014/main" id="{0143721A-0A1B-407A-C3C5-5978D9CCE885}"/>
              </a:ext>
            </a:extLst>
          </p:cNvPr>
          <p:cNvSpPr>
            <a:spLocks noGrp="1"/>
          </p:cNvSpPr>
          <p:nvPr>
            <p:ph idx="1"/>
          </p:nvPr>
        </p:nvSpPr>
        <p:spPr/>
        <p:txBody>
          <a:bodyPr/>
          <a:lstStyle/>
          <a:p>
            <a:r>
              <a:rPr lang="en-IN" dirty="0"/>
              <a:t>Done already </a:t>
            </a:r>
          </a:p>
        </p:txBody>
      </p:sp>
    </p:spTree>
    <p:extLst>
      <p:ext uri="{BB962C8B-B14F-4D97-AF65-F5344CB8AC3E}">
        <p14:creationId xmlns:p14="http://schemas.microsoft.com/office/powerpoint/2010/main" val="3099730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2E02-78A0-1E67-50AA-4B6E1AF4CA44}"/>
              </a:ext>
            </a:extLst>
          </p:cNvPr>
          <p:cNvSpPr>
            <a:spLocks noGrp="1"/>
          </p:cNvSpPr>
          <p:nvPr>
            <p:ph type="title"/>
          </p:nvPr>
        </p:nvSpPr>
        <p:spPr/>
        <p:txBody>
          <a:bodyPr/>
          <a:lstStyle/>
          <a:p>
            <a:r>
              <a:rPr lang="en-IN" dirty="0"/>
              <a:t>K-gram indexes for spelling correction</a:t>
            </a:r>
          </a:p>
        </p:txBody>
      </p:sp>
      <p:sp>
        <p:nvSpPr>
          <p:cNvPr id="3" name="Content Placeholder 2">
            <a:extLst>
              <a:ext uri="{FF2B5EF4-FFF2-40B4-BE49-F238E27FC236}">
                <a16:creationId xmlns:a16="http://schemas.microsoft.com/office/drawing/2014/main" id="{F2B97BEC-1BD3-9670-EE56-D6D34DE1326D}"/>
              </a:ext>
            </a:extLst>
          </p:cNvPr>
          <p:cNvSpPr>
            <a:spLocks noGrp="1"/>
          </p:cNvSpPr>
          <p:nvPr>
            <p:ph idx="1"/>
          </p:nvPr>
        </p:nvSpPr>
        <p:spPr/>
        <p:txBody>
          <a:bodyPr/>
          <a:lstStyle/>
          <a:p>
            <a:pPr algn="l"/>
            <a:r>
              <a:rPr lang="en-US" sz="1800" b="0" i="0" u="none" strike="noStrike" baseline="0" dirty="0">
                <a:latin typeface="Palatino-Roman"/>
              </a:rPr>
              <a:t>To further limit the set of vocabulary terms for which we compute edit distances to the query term, we now show how to invoke the </a:t>
            </a:r>
            <a:r>
              <a:rPr lang="en-US" sz="1800" b="0" i="1" u="none" strike="noStrike" baseline="0" dirty="0">
                <a:latin typeface="Palatino-Italic"/>
              </a:rPr>
              <a:t>k</a:t>
            </a:r>
            <a:r>
              <a:rPr lang="en-US" sz="1800" b="0" i="0" u="none" strike="noStrike" baseline="0" dirty="0">
                <a:latin typeface="Palatino-Roman"/>
              </a:rPr>
              <a:t>-gram index to assist with retrieving vocabulary terms with low edit distance to the query </a:t>
            </a:r>
            <a:r>
              <a:rPr lang="en-US" sz="1800" b="0" i="1" u="none" strike="noStrike" baseline="0" dirty="0">
                <a:latin typeface="Palatino-Italic"/>
              </a:rPr>
              <a:t>q</a:t>
            </a:r>
            <a:r>
              <a:rPr lang="en-US" sz="1800" b="0" i="0" u="none" strike="noStrike" baseline="0" dirty="0">
                <a:latin typeface="Palatino-Roman"/>
              </a:rPr>
              <a:t>.</a:t>
            </a:r>
          </a:p>
          <a:p>
            <a:pPr algn="l"/>
            <a:r>
              <a:rPr lang="en-US" sz="1800" b="0" i="0" u="none" strike="noStrike" baseline="0" dirty="0">
                <a:latin typeface="Palatino-Roman"/>
              </a:rPr>
              <a:t>we will use the </a:t>
            </a:r>
            <a:r>
              <a:rPr lang="en-US" sz="1800" b="0" i="1" u="none" strike="noStrike" baseline="0" dirty="0">
                <a:latin typeface="Palatino-Italic"/>
              </a:rPr>
              <a:t>k</a:t>
            </a:r>
            <a:r>
              <a:rPr lang="en-US" sz="1800" b="0" i="0" u="none" strike="noStrike" baseline="0" dirty="0">
                <a:latin typeface="Palatino-Roman"/>
              </a:rPr>
              <a:t>-gram index to retrieve vocabulary terms that have many </a:t>
            </a:r>
            <a:r>
              <a:rPr lang="en-US" sz="1800" b="0" i="1" u="none" strike="noStrike" baseline="0" dirty="0">
                <a:latin typeface="Palatino-Italic"/>
              </a:rPr>
              <a:t>k</a:t>
            </a:r>
            <a:r>
              <a:rPr lang="en-US" sz="1800" b="0" i="0" u="none" strike="noStrike" baseline="0" dirty="0">
                <a:latin typeface="Palatino-Roman"/>
              </a:rPr>
              <a:t>-grams in common with the query. We will argue that for reasonable definitions of “many </a:t>
            </a:r>
            <a:r>
              <a:rPr lang="en-US" sz="1800" b="0" i="1" u="none" strike="noStrike" baseline="0" dirty="0">
                <a:latin typeface="Palatino-Italic"/>
              </a:rPr>
              <a:t>k</a:t>
            </a:r>
            <a:r>
              <a:rPr lang="en-US" sz="1800" b="0" i="0" u="none" strike="noStrike" baseline="0" dirty="0">
                <a:latin typeface="Palatino-Roman"/>
              </a:rPr>
              <a:t>-grams in common,” the retrieval process is essentially that of a single scan through the postings for the </a:t>
            </a:r>
            <a:r>
              <a:rPr lang="en-US" sz="1800" b="0" i="1" u="none" strike="noStrike" baseline="0" dirty="0">
                <a:latin typeface="Palatino-Italic"/>
              </a:rPr>
              <a:t>k</a:t>
            </a:r>
            <a:r>
              <a:rPr lang="en-US" sz="1800" b="0" i="0" u="none" strike="noStrike" baseline="0" dirty="0">
                <a:latin typeface="Palatino-Roman"/>
              </a:rPr>
              <a:t>-grams in the </a:t>
            </a:r>
            <a:r>
              <a:rPr lang="en-IN" sz="1800" b="0" i="0" u="none" strike="noStrike" baseline="0" dirty="0">
                <a:latin typeface="Palatino-Roman"/>
              </a:rPr>
              <a:t>query string </a:t>
            </a:r>
            <a:r>
              <a:rPr lang="en-IN" sz="1800" b="0" i="1" u="none" strike="noStrike" baseline="0" dirty="0">
                <a:latin typeface="Palatino-Italic"/>
              </a:rPr>
              <a:t>q</a:t>
            </a:r>
          </a:p>
          <a:p>
            <a:pPr algn="l"/>
            <a:endParaRPr lang="en-IN" dirty="0"/>
          </a:p>
        </p:txBody>
      </p:sp>
      <p:pic>
        <p:nvPicPr>
          <p:cNvPr id="5" name="Picture 4">
            <a:extLst>
              <a:ext uri="{FF2B5EF4-FFF2-40B4-BE49-F238E27FC236}">
                <a16:creationId xmlns:a16="http://schemas.microsoft.com/office/drawing/2014/main" id="{F2C58024-595D-818E-0133-A5AD22C99FD6}"/>
              </a:ext>
            </a:extLst>
          </p:cNvPr>
          <p:cNvPicPr>
            <a:picLocks noChangeAspect="1"/>
          </p:cNvPicPr>
          <p:nvPr/>
        </p:nvPicPr>
        <p:blipFill>
          <a:blip r:embed="rId2"/>
          <a:stretch>
            <a:fillRect/>
          </a:stretch>
        </p:blipFill>
        <p:spPr>
          <a:xfrm>
            <a:off x="838200" y="3645910"/>
            <a:ext cx="5707758" cy="2665990"/>
          </a:xfrm>
          <a:prstGeom prst="rect">
            <a:avLst/>
          </a:prstGeom>
        </p:spPr>
      </p:pic>
      <p:sp>
        <p:nvSpPr>
          <p:cNvPr id="8" name="TextBox 7">
            <a:extLst>
              <a:ext uri="{FF2B5EF4-FFF2-40B4-BE49-F238E27FC236}">
                <a16:creationId xmlns:a16="http://schemas.microsoft.com/office/drawing/2014/main" id="{C0074632-528E-69A6-F7E3-F0D501B2B2B4}"/>
              </a:ext>
            </a:extLst>
          </p:cNvPr>
          <p:cNvSpPr txBox="1"/>
          <p:nvPr/>
        </p:nvSpPr>
        <p:spPr>
          <a:xfrm>
            <a:off x="6823588" y="3758546"/>
            <a:ext cx="4375354" cy="2031325"/>
          </a:xfrm>
          <a:prstGeom prst="rect">
            <a:avLst/>
          </a:prstGeom>
          <a:noFill/>
        </p:spPr>
        <p:txBody>
          <a:bodyPr wrap="square" rtlCol="0">
            <a:spAutoFit/>
          </a:bodyPr>
          <a:lstStyle/>
          <a:p>
            <a:pPr algn="l"/>
            <a:r>
              <a:rPr lang="en-US" sz="1800" b="0" i="0" u="none" strike="noStrike" baseline="0" dirty="0">
                <a:solidFill>
                  <a:srgbClr val="000000"/>
                </a:solidFill>
                <a:latin typeface="Palatino-Roman"/>
              </a:rPr>
              <a:t>Suppose we wanted to retrieve</a:t>
            </a:r>
          </a:p>
          <a:p>
            <a:pPr algn="l"/>
            <a:r>
              <a:rPr lang="en-US" sz="1800" b="0" i="0" u="none" strike="noStrike" baseline="0" dirty="0">
                <a:solidFill>
                  <a:srgbClr val="000000"/>
                </a:solidFill>
                <a:latin typeface="Palatino-Roman"/>
              </a:rPr>
              <a:t>vocabulary terms that contained at least two of these three bigrams. A single</a:t>
            </a:r>
          </a:p>
          <a:p>
            <a:pPr algn="l"/>
            <a:r>
              <a:rPr lang="en-US" sz="1800" b="0" i="0" u="none" strike="noStrike" baseline="0" dirty="0">
                <a:solidFill>
                  <a:srgbClr val="000000"/>
                </a:solidFill>
                <a:latin typeface="Palatino-Roman"/>
              </a:rPr>
              <a:t>scan of the postings would let us enumerate all such terms; in the example of Figure </a:t>
            </a:r>
            <a:r>
              <a:rPr lang="en-US" sz="1800" b="0" i="0" u="none" strike="noStrike" baseline="0" dirty="0">
                <a:solidFill>
                  <a:srgbClr val="9A0000"/>
                </a:solidFill>
                <a:latin typeface="Palatino-Roman"/>
              </a:rPr>
              <a:t>3.7 </a:t>
            </a:r>
            <a:r>
              <a:rPr lang="en-US" sz="1800" b="0" i="0" u="none" strike="noStrike" baseline="0" dirty="0">
                <a:solidFill>
                  <a:srgbClr val="000000"/>
                </a:solidFill>
                <a:latin typeface="Palatino-Roman"/>
              </a:rPr>
              <a:t>we would enumerate </a:t>
            </a:r>
            <a:r>
              <a:rPr lang="en-US" sz="1800" b="0" i="0" u="none" strike="noStrike" baseline="0" dirty="0">
                <a:solidFill>
                  <a:srgbClr val="000000"/>
                </a:solidFill>
                <a:latin typeface="Arial" panose="020B0604020202020204" pitchFamily="34" charset="0"/>
              </a:rPr>
              <a:t>aboard, boardroom </a:t>
            </a:r>
            <a:r>
              <a:rPr lang="en-IN" sz="1800" b="0" i="0" u="none" strike="noStrike" baseline="0" dirty="0">
                <a:solidFill>
                  <a:srgbClr val="000000"/>
                </a:solidFill>
                <a:latin typeface="Palatino-Roman"/>
              </a:rPr>
              <a:t>and </a:t>
            </a:r>
            <a:r>
              <a:rPr lang="en-IN" sz="1800" b="0" i="0" u="none" strike="noStrike" baseline="0" dirty="0">
                <a:solidFill>
                  <a:srgbClr val="000000"/>
                </a:solidFill>
                <a:latin typeface="Arial" panose="020B0604020202020204" pitchFamily="34" charset="0"/>
              </a:rPr>
              <a:t>border</a:t>
            </a:r>
            <a:r>
              <a:rPr lang="en-IN" sz="1800" b="0" i="0" u="none" strike="noStrike" baseline="0" dirty="0">
                <a:solidFill>
                  <a:srgbClr val="000000"/>
                </a:solidFill>
                <a:latin typeface="Palatino-Roman"/>
              </a:rPr>
              <a:t>.</a:t>
            </a:r>
            <a:endParaRPr lang="en-IN" dirty="0"/>
          </a:p>
        </p:txBody>
      </p:sp>
    </p:spTree>
    <p:extLst>
      <p:ext uri="{BB962C8B-B14F-4D97-AF65-F5344CB8AC3E}">
        <p14:creationId xmlns:p14="http://schemas.microsoft.com/office/powerpoint/2010/main" val="407989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8782F-CC4F-5EEB-2E10-A1AFB8C5E19F}"/>
              </a:ext>
            </a:extLst>
          </p:cNvPr>
          <p:cNvSpPr>
            <a:spLocks noGrp="1"/>
          </p:cNvSpPr>
          <p:nvPr>
            <p:ph idx="1"/>
          </p:nvPr>
        </p:nvSpPr>
        <p:spPr>
          <a:xfrm>
            <a:off x="838200" y="353961"/>
            <a:ext cx="10515600" cy="5823002"/>
          </a:xfrm>
        </p:spPr>
        <p:txBody>
          <a:bodyPr>
            <a:normAutofit/>
          </a:bodyPr>
          <a:lstStyle/>
          <a:p>
            <a:pPr algn="l"/>
            <a:r>
              <a:rPr lang="en-US" sz="1800" b="0" i="0" u="none" strike="noStrike" baseline="0" dirty="0">
                <a:latin typeface="Palatino-Roman"/>
              </a:rPr>
              <a:t>This straightforward application of the linear scan intersection of postings immediately reveals the shortcoming of simply requiring matched vocabulary terms to contain a fixed number of </a:t>
            </a:r>
            <a:r>
              <a:rPr lang="en-US" sz="1800" b="0" i="1" u="none" strike="noStrike" baseline="0" dirty="0">
                <a:latin typeface="Palatino-Italic"/>
              </a:rPr>
              <a:t>k</a:t>
            </a:r>
            <a:r>
              <a:rPr lang="en-US" sz="1800" b="0" i="0" u="none" strike="noStrike" baseline="0" dirty="0">
                <a:latin typeface="Palatino-Roman"/>
              </a:rPr>
              <a:t>-grams from the query </a:t>
            </a:r>
            <a:r>
              <a:rPr lang="en-US" sz="1800" b="0" i="1" u="none" strike="noStrike" baseline="0" dirty="0">
                <a:latin typeface="Palatino-Italic"/>
              </a:rPr>
              <a:t>q</a:t>
            </a:r>
            <a:r>
              <a:rPr lang="en-US" sz="1800" b="0" i="0" u="none" strike="noStrike" baseline="0" dirty="0">
                <a:latin typeface="Palatino-Roman"/>
              </a:rPr>
              <a:t>: terms like </a:t>
            </a:r>
            <a:r>
              <a:rPr lang="en-US" sz="1800" b="0" i="0" u="none" strike="noStrike" baseline="0" dirty="0">
                <a:latin typeface="Arial" panose="020B0604020202020204" pitchFamily="34" charset="0"/>
              </a:rPr>
              <a:t>boardroom</a:t>
            </a:r>
            <a:r>
              <a:rPr lang="en-US" sz="1800" b="0" i="0" u="none" strike="noStrike" baseline="0" dirty="0">
                <a:latin typeface="Palatino-Roman"/>
              </a:rPr>
              <a:t>, an implausible “correction” of </a:t>
            </a:r>
            <a:r>
              <a:rPr lang="en-US" sz="1800" b="0" i="0" u="none" strike="noStrike" baseline="0" dirty="0">
                <a:latin typeface="Arial" panose="020B0604020202020204" pitchFamily="34" charset="0"/>
              </a:rPr>
              <a:t>bord</a:t>
            </a:r>
            <a:r>
              <a:rPr lang="en-US" sz="1800" b="0" i="0" u="none" strike="noStrike" baseline="0" dirty="0">
                <a:latin typeface="Palatino-Roman"/>
              </a:rPr>
              <a:t>, get enumerated.</a:t>
            </a:r>
          </a:p>
          <a:p>
            <a:pPr algn="l"/>
            <a:endParaRPr lang="en-US" sz="1800" b="0" i="0" u="none" strike="noStrike" baseline="0" dirty="0">
              <a:latin typeface="Palatino-Roman"/>
            </a:endParaRPr>
          </a:p>
          <a:p>
            <a:pPr algn="l"/>
            <a:r>
              <a:rPr lang="en-US" sz="1800" b="0" i="0" u="none" strike="noStrike" baseline="0" dirty="0">
                <a:latin typeface="Palatino-Roman"/>
              </a:rPr>
              <a:t>we require more nuanced measures of the overlap in </a:t>
            </a:r>
            <a:r>
              <a:rPr lang="en-US" sz="1800" b="0" i="1" u="none" strike="noStrike" baseline="0" dirty="0">
                <a:latin typeface="Palatino-Italic"/>
              </a:rPr>
              <a:t>k</a:t>
            </a:r>
            <a:r>
              <a:rPr lang="en-US" sz="1800" b="0" i="0" u="none" strike="noStrike" baseline="0" dirty="0">
                <a:latin typeface="Palatino-Roman"/>
              </a:rPr>
              <a:t>-grams between a vocabulary term and </a:t>
            </a:r>
            <a:r>
              <a:rPr lang="en-US" sz="1800" b="0" i="1" u="none" strike="noStrike" baseline="0" dirty="0">
                <a:latin typeface="Palatino-Italic"/>
              </a:rPr>
              <a:t>q</a:t>
            </a:r>
            <a:r>
              <a:rPr lang="en-US" sz="1800" b="0" i="0" u="none" strike="noStrike" baseline="0" dirty="0">
                <a:latin typeface="Palatino-Roman"/>
              </a:rPr>
              <a:t>.</a:t>
            </a:r>
          </a:p>
          <a:p>
            <a:pPr algn="l"/>
            <a:endParaRPr lang="en-US" sz="1800" b="0" i="0" u="none" strike="noStrike" baseline="0" dirty="0">
              <a:latin typeface="Palatino-Roman"/>
            </a:endParaRPr>
          </a:p>
          <a:p>
            <a:pPr algn="l"/>
            <a:r>
              <a:rPr lang="en-US" sz="1800" b="0" i="0" u="none" strike="noStrike" baseline="0" dirty="0">
                <a:latin typeface="Palatino-Roman"/>
              </a:rPr>
              <a:t>The linear scan intersection can be adapted when the measure of overlap is the </a:t>
            </a:r>
            <a:r>
              <a:rPr lang="en-US" sz="1800" b="0" i="1" u="none" strike="noStrike" baseline="0" dirty="0">
                <a:latin typeface="Palatino-Italic"/>
              </a:rPr>
              <a:t>Jaccard coefficient </a:t>
            </a:r>
            <a:r>
              <a:rPr lang="en-US" sz="1800" b="0" i="0" u="none" strike="noStrike" baseline="0" dirty="0">
                <a:latin typeface="Palatino-Roman"/>
              </a:rPr>
              <a:t>for measuring the overlap between two sets </a:t>
            </a:r>
            <a:r>
              <a:rPr lang="en-US" sz="1800" b="0" i="1" u="none" strike="noStrike" baseline="0" dirty="0">
                <a:latin typeface="Palatino-Italic"/>
              </a:rPr>
              <a:t>A </a:t>
            </a:r>
            <a:r>
              <a:rPr lang="en-US" sz="1800" b="0" i="0" u="none" strike="noStrike" baseline="0" dirty="0">
                <a:latin typeface="Palatino-Roman"/>
              </a:rPr>
              <a:t>and </a:t>
            </a:r>
            <a:r>
              <a:rPr lang="en-US" sz="1800" b="0" i="1" u="none" strike="noStrike" baseline="0" dirty="0">
                <a:latin typeface="Palatino-Italic"/>
              </a:rPr>
              <a:t>B</a:t>
            </a:r>
            <a:r>
              <a:rPr lang="en-US" sz="1800" b="0" i="0" u="none" strike="noStrike" baseline="0" dirty="0">
                <a:latin typeface="Palatino-Roman"/>
              </a:rPr>
              <a:t>, defined to be </a:t>
            </a:r>
            <a:r>
              <a:rPr lang="en-US" sz="1800" b="0" i="0" u="none" strike="noStrike" baseline="0" dirty="0">
                <a:latin typeface="CMSY10"/>
              </a:rPr>
              <a:t>|</a:t>
            </a:r>
            <a:r>
              <a:rPr lang="en-US" sz="1800" b="0" i="1" u="none" strike="noStrike" baseline="0" dirty="0">
                <a:latin typeface="Palatino-Italic"/>
              </a:rPr>
              <a:t>A </a:t>
            </a:r>
            <a:r>
              <a:rPr lang="en-US" sz="1800" b="0" i="0" u="none" strike="noStrike" baseline="0" dirty="0">
                <a:latin typeface="CMSY10"/>
              </a:rPr>
              <a:t>∩ </a:t>
            </a:r>
            <a:r>
              <a:rPr lang="en-US" sz="1800" b="0" i="1" u="none" strike="noStrike" baseline="0" dirty="0">
                <a:latin typeface="Palatino-Italic"/>
              </a:rPr>
              <a:t>B</a:t>
            </a:r>
            <a:r>
              <a:rPr lang="en-US" sz="1800" b="0" i="0" u="none" strike="noStrike" baseline="0" dirty="0">
                <a:latin typeface="CMSY10"/>
              </a:rPr>
              <a:t>|</a:t>
            </a:r>
            <a:r>
              <a:rPr lang="en-US" sz="1800" b="0" i="0" u="none" strike="noStrike" baseline="0" dirty="0">
                <a:latin typeface="Palatino-Roman"/>
              </a:rPr>
              <a:t>/</a:t>
            </a:r>
            <a:r>
              <a:rPr lang="en-US" sz="1800" b="0" i="0" u="none" strike="noStrike" baseline="0" dirty="0">
                <a:latin typeface="CMSY10"/>
              </a:rPr>
              <a:t>|</a:t>
            </a:r>
            <a:r>
              <a:rPr lang="en-US" sz="1800" b="0" i="1" u="none" strike="noStrike" baseline="0" dirty="0">
                <a:latin typeface="Palatino-Italic"/>
              </a:rPr>
              <a:t>A </a:t>
            </a:r>
            <a:r>
              <a:rPr lang="en-US" sz="1800" b="0" i="0" u="none" strike="noStrike" baseline="0" dirty="0">
                <a:latin typeface="CMSY10"/>
              </a:rPr>
              <a:t>∪ </a:t>
            </a:r>
            <a:r>
              <a:rPr lang="en-US" sz="1800" b="0" i="1" u="none" strike="noStrike" baseline="0" dirty="0">
                <a:latin typeface="Palatino-Italic"/>
              </a:rPr>
              <a:t>B</a:t>
            </a:r>
            <a:r>
              <a:rPr lang="en-US" sz="1800" b="0" i="0" u="none" strike="noStrike" baseline="0" dirty="0">
                <a:latin typeface="CMSY10"/>
              </a:rPr>
              <a:t>|</a:t>
            </a:r>
            <a:r>
              <a:rPr lang="en-US" sz="1800" b="0" i="0" u="none" strike="noStrike" baseline="0" dirty="0">
                <a:latin typeface="Palatino-Roman"/>
              </a:rPr>
              <a:t>. The two sets we consider are the set of </a:t>
            </a:r>
            <a:r>
              <a:rPr lang="en-US" sz="1800" b="0" i="1" u="none" strike="noStrike" baseline="0" dirty="0">
                <a:latin typeface="Palatino-Italic"/>
              </a:rPr>
              <a:t>k</a:t>
            </a:r>
            <a:r>
              <a:rPr lang="en-US" sz="1800" b="0" i="0" u="none" strike="noStrike" baseline="0" dirty="0">
                <a:latin typeface="Palatino-Roman"/>
              </a:rPr>
              <a:t>-grams in the query </a:t>
            </a:r>
            <a:r>
              <a:rPr lang="en-US" sz="1800" b="0" i="1" u="none" strike="noStrike" baseline="0" dirty="0">
                <a:latin typeface="Palatino-Italic"/>
              </a:rPr>
              <a:t>q</a:t>
            </a:r>
            <a:r>
              <a:rPr lang="en-US" sz="1800" b="0" i="0" u="none" strike="noStrike" baseline="0" dirty="0">
                <a:latin typeface="Palatino-Roman"/>
              </a:rPr>
              <a:t>, and the set of </a:t>
            </a:r>
            <a:r>
              <a:rPr lang="en-US" sz="1800" b="0" i="1" u="none" strike="noStrike" baseline="0" dirty="0">
                <a:latin typeface="Palatino-Italic"/>
              </a:rPr>
              <a:t>k</a:t>
            </a:r>
            <a:r>
              <a:rPr lang="en-US" sz="1800" b="0" i="0" u="none" strike="noStrike" baseline="0" dirty="0">
                <a:latin typeface="Palatino-Roman"/>
              </a:rPr>
              <a:t>-grams in a vocabulary term. As the scan proceeds, we proceed from one vocabulary term </a:t>
            </a:r>
            <a:r>
              <a:rPr lang="en-US" sz="1800" b="0" i="1" u="none" strike="noStrike" baseline="0" dirty="0">
                <a:latin typeface="Palatino-Italic"/>
              </a:rPr>
              <a:t>t </a:t>
            </a:r>
            <a:r>
              <a:rPr lang="en-US" sz="1800" b="0" i="0" u="none" strike="noStrike" baseline="0" dirty="0">
                <a:latin typeface="Palatino-Roman"/>
              </a:rPr>
              <a:t>to the next, computing on the fly the Jaccard coefficient between </a:t>
            </a:r>
            <a:r>
              <a:rPr lang="en-US" sz="1800" b="0" i="1" u="none" strike="noStrike" baseline="0" dirty="0">
                <a:latin typeface="Palatino-Italic"/>
              </a:rPr>
              <a:t>q </a:t>
            </a:r>
            <a:r>
              <a:rPr lang="en-US" sz="1800" b="0" i="0" u="none" strike="noStrike" baseline="0" dirty="0">
                <a:latin typeface="Palatino-Roman"/>
              </a:rPr>
              <a:t>and </a:t>
            </a:r>
            <a:r>
              <a:rPr lang="en-US" sz="1800" b="0" i="1" u="none" strike="noStrike" baseline="0" dirty="0">
                <a:latin typeface="Palatino-Italic"/>
              </a:rPr>
              <a:t>t</a:t>
            </a:r>
            <a:r>
              <a:rPr lang="en-US" sz="1800" b="0" i="0" u="none" strike="noStrike" baseline="0" dirty="0">
                <a:latin typeface="Palatino-Roman"/>
              </a:rPr>
              <a:t>. If the coefficient exceeds a preset threshold, we add </a:t>
            </a:r>
            <a:r>
              <a:rPr lang="en-US" sz="1800" b="0" i="1" u="none" strike="noStrike" baseline="0" dirty="0">
                <a:latin typeface="Palatino-Italic"/>
              </a:rPr>
              <a:t>t </a:t>
            </a:r>
            <a:r>
              <a:rPr lang="en-US" sz="1800" b="0" i="0" u="none" strike="noStrike" baseline="0" dirty="0">
                <a:latin typeface="Palatino-Roman"/>
              </a:rPr>
              <a:t>to the output; if not, we move on to the next term in the postings. To compute the Jaccard coefficient, we need the set of </a:t>
            </a:r>
            <a:r>
              <a:rPr lang="en-US" sz="1800" b="0" i="1" u="none" strike="noStrike" baseline="0" dirty="0">
                <a:latin typeface="Palatino-Italic"/>
              </a:rPr>
              <a:t>k</a:t>
            </a:r>
            <a:r>
              <a:rPr lang="en-US" sz="1800" b="0" i="0" u="none" strike="noStrike" baseline="0" dirty="0">
                <a:latin typeface="Palatino-Roman"/>
              </a:rPr>
              <a:t>-grams in </a:t>
            </a:r>
            <a:r>
              <a:rPr lang="en-US" sz="1800" b="0" i="1" u="none" strike="noStrike" baseline="0" dirty="0">
                <a:latin typeface="Palatino-Italic"/>
              </a:rPr>
              <a:t>q </a:t>
            </a:r>
            <a:r>
              <a:rPr lang="en-US" sz="1800" b="0" i="0" u="none" strike="noStrike" baseline="0" dirty="0">
                <a:latin typeface="Palatino-Roman"/>
              </a:rPr>
              <a:t>and </a:t>
            </a:r>
            <a:r>
              <a:rPr lang="en-US" sz="1800" b="0" i="1" u="none" strike="noStrike" baseline="0" dirty="0">
                <a:latin typeface="Palatino-Italic"/>
              </a:rPr>
              <a:t>t</a:t>
            </a:r>
            <a:r>
              <a:rPr lang="en-US" sz="1800" b="0" i="0" u="none" strike="noStrike" baseline="0" dirty="0">
                <a:latin typeface="Palatino-Roman"/>
              </a:rPr>
              <a:t>.</a:t>
            </a:r>
          </a:p>
          <a:p>
            <a:pPr algn="l"/>
            <a:endParaRPr lang="en-US" sz="1800" b="0" i="0" u="none" strike="noStrike" baseline="0" dirty="0">
              <a:latin typeface="Palatino-Roman"/>
            </a:endParaRPr>
          </a:p>
          <a:p>
            <a:pPr algn="l"/>
            <a:r>
              <a:rPr lang="en-US" sz="1800" b="0" i="0" u="none" strike="noStrike" baseline="0" dirty="0">
                <a:latin typeface="Palatino-Roman"/>
              </a:rPr>
              <a:t>Since we are scanning the postings for all </a:t>
            </a:r>
            <a:r>
              <a:rPr lang="en-US" sz="1800" b="0" i="1" u="none" strike="noStrike" baseline="0" dirty="0">
                <a:latin typeface="Palatino-Italic"/>
              </a:rPr>
              <a:t>k</a:t>
            </a:r>
            <a:r>
              <a:rPr lang="en-US" sz="1800" b="0" i="0" u="none" strike="noStrike" baseline="0" dirty="0">
                <a:latin typeface="Palatino-Roman"/>
              </a:rPr>
              <a:t>-grams in </a:t>
            </a:r>
            <a:r>
              <a:rPr lang="en-US" sz="1800" b="0" i="1" u="none" strike="noStrike" baseline="0" dirty="0">
                <a:latin typeface="Palatino-Italic"/>
              </a:rPr>
              <a:t>q</a:t>
            </a:r>
            <a:r>
              <a:rPr lang="en-US" sz="1800" b="0" i="0" u="none" strike="noStrike" baseline="0" dirty="0">
                <a:latin typeface="Palatino-Roman"/>
              </a:rPr>
              <a:t>, we immediately have these </a:t>
            </a:r>
            <a:r>
              <a:rPr lang="en-US" sz="1800" b="0" i="1" u="none" strike="noStrike" baseline="0" dirty="0">
                <a:latin typeface="Palatino-Italic"/>
              </a:rPr>
              <a:t>k</a:t>
            </a:r>
            <a:r>
              <a:rPr lang="en-US" sz="1800" b="0" i="0" u="none" strike="noStrike" baseline="0" dirty="0">
                <a:latin typeface="Palatino-Roman"/>
              </a:rPr>
              <a:t>-grams on hand. What about the </a:t>
            </a:r>
            <a:r>
              <a:rPr lang="en-US" sz="1800" b="0" i="1" u="none" strike="noStrike" baseline="0" dirty="0">
                <a:latin typeface="Palatino-Italic"/>
              </a:rPr>
              <a:t>k</a:t>
            </a:r>
            <a:r>
              <a:rPr lang="en-US" sz="1800" b="0" i="0" u="none" strike="noStrike" baseline="0" dirty="0">
                <a:latin typeface="Palatino-Roman"/>
              </a:rPr>
              <a:t>-grams of </a:t>
            </a:r>
            <a:r>
              <a:rPr lang="en-US" sz="1800" b="0" i="1" u="none" strike="noStrike" baseline="0" dirty="0">
                <a:latin typeface="Palatino-Italic"/>
              </a:rPr>
              <a:t>t</a:t>
            </a:r>
            <a:r>
              <a:rPr lang="en-US" sz="1800" b="0" i="0" u="none" strike="noStrike" baseline="0" dirty="0">
                <a:latin typeface="Palatino-Roman"/>
              </a:rPr>
              <a:t>? In principle, we could enumerate these on the fly from </a:t>
            </a:r>
            <a:r>
              <a:rPr lang="en-US" sz="1800" b="0" i="1" u="none" strike="noStrike" baseline="0" dirty="0">
                <a:latin typeface="Palatino-Italic"/>
              </a:rPr>
              <a:t>t</a:t>
            </a:r>
            <a:r>
              <a:rPr lang="en-US" sz="1800" b="0" i="0" u="none" strike="noStrike" baseline="0" dirty="0">
                <a:latin typeface="Palatino-Roman"/>
              </a:rPr>
              <a:t>; in practice this is not only slow but potentially infeasible since, in all likelihood, the postings entries themselves do not contain the complete string </a:t>
            </a:r>
            <a:r>
              <a:rPr lang="en-US" sz="1800" b="0" i="1" u="none" strike="noStrike" baseline="0" dirty="0">
                <a:latin typeface="Palatino-Italic"/>
              </a:rPr>
              <a:t>t </a:t>
            </a:r>
            <a:r>
              <a:rPr lang="en-US" sz="1800" b="0" i="0" u="none" strike="noStrike" baseline="0" dirty="0">
                <a:latin typeface="Palatino-Roman"/>
              </a:rPr>
              <a:t>but rather some encoding of </a:t>
            </a:r>
            <a:r>
              <a:rPr lang="en-US" sz="1800" b="0" i="1" u="none" strike="noStrike" baseline="0" dirty="0">
                <a:latin typeface="Palatino-Italic"/>
              </a:rPr>
              <a:t>t</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val="603732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3B993-F2F1-7CA6-EA22-C1E9CB8CFB79}"/>
              </a:ext>
            </a:extLst>
          </p:cNvPr>
          <p:cNvSpPr>
            <a:spLocks noGrp="1"/>
          </p:cNvSpPr>
          <p:nvPr>
            <p:ph idx="1"/>
          </p:nvPr>
        </p:nvSpPr>
        <p:spPr>
          <a:xfrm>
            <a:off x="838200" y="540774"/>
            <a:ext cx="10515600" cy="5636189"/>
          </a:xfrm>
        </p:spPr>
        <p:txBody>
          <a:bodyPr>
            <a:normAutofit/>
          </a:bodyPr>
          <a:lstStyle/>
          <a:p>
            <a:pPr algn="l"/>
            <a:r>
              <a:rPr lang="en-IN" sz="1800" b="0" i="0" u="none" strike="noStrike" baseline="0" dirty="0">
                <a:solidFill>
                  <a:srgbClr val="000000"/>
                </a:solidFill>
                <a:latin typeface="Palatino-Roman"/>
              </a:rPr>
              <a:t>The </a:t>
            </a:r>
            <a:r>
              <a:rPr lang="en-US" sz="1800" b="0" i="0" u="none" strike="noStrike" baseline="0" dirty="0">
                <a:solidFill>
                  <a:srgbClr val="000000"/>
                </a:solidFill>
                <a:latin typeface="Palatino-Roman"/>
              </a:rPr>
              <a:t>crucial observation is that to compute the Jaccard coefficient, we only need the length of the string </a:t>
            </a:r>
            <a:r>
              <a:rPr lang="en-US" sz="1800" b="0" i="1" u="none" strike="noStrike" baseline="0" dirty="0">
                <a:solidFill>
                  <a:srgbClr val="000000"/>
                </a:solidFill>
                <a:latin typeface="Palatino-Italic"/>
              </a:rPr>
              <a:t>t</a:t>
            </a:r>
            <a:r>
              <a:rPr lang="en-US" sz="1800" b="0" i="0" u="none" strike="noStrike" baseline="0" dirty="0">
                <a:solidFill>
                  <a:srgbClr val="000000"/>
                </a:solidFill>
                <a:latin typeface="Palatino-Roman"/>
              </a:rPr>
              <a:t>. </a:t>
            </a:r>
          </a:p>
          <a:p>
            <a:pPr marL="0" indent="0" algn="l">
              <a:buNone/>
            </a:pPr>
            <a:endParaRPr lang="en-US" sz="1800" b="0" i="0" u="none" strike="noStrike" baseline="0" dirty="0">
              <a:solidFill>
                <a:srgbClr val="000000"/>
              </a:solidFill>
              <a:latin typeface="Palatino-Roman"/>
            </a:endParaRPr>
          </a:p>
          <a:p>
            <a:pPr algn="l"/>
            <a:r>
              <a:rPr lang="en-US" sz="1800" b="0" i="0" u="none" strike="noStrike" baseline="0" dirty="0">
                <a:solidFill>
                  <a:srgbClr val="000000"/>
                </a:solidFill>
                <a:latin typeface="Palatino-Roman"/>
              </a:rPr>
              <a:t>To see this, recall the example of Figure </a:t>
            </a:r>
            <a:r>
              <a:rPr lang="en-US" sz="1800" b="0" i="0" u="none" strike="noStrike" baseline="0" dirty="0">
                <a:solidFill>
                  <a:srgbClr val="9A0000"/>
                </a:solidFill>
                <a:latin typeface="Palatino-Roman"/>
              </a:rPr>
              <a:t>3.7 </a:t>
            </a:r>
            <a:r>
              <a:rPr lang="en-US" sz="1800" b="0" i="0" u="none" strike="noStrike" baseline="0" dirty="0">
                <a:solidFill>
                  <a:srgbClr val="000000"/>
                </a:solidFill>
                <a:latin typeface="Palatino-Roman"/>
              </a:rPr>
              <a:t>and consider the point when the postings scan for query </a:t>
            </a:r>
            <a:r>
              <a:rPr lang="en-US" sz="1800" b="0" i="1" u="none" strike="noStrike" baseline="0" dirty="0">
                <a:solidFill>
                  <a:srgbClr val="000000"/>
                </a:solidFill>
                <a:latin typeface="Palatino-Italic"/>
              </a:rPr>
              <a:t>q </a:t>
            </a:r>
            <a:r>
              <a:rPr lang="en-US" sz="1800" b="0" i="0" u="none" strike="noStrike" baseline="0" dirty="0">
                <a:solidFill>
                  <a:srgbClr val="000000"/>
                </a:solidFill>
                <a:latin typeface="CMR10"/>
              </a:rPr>
              <a:t>= </a:t>
            </a:r>
            <a:r>
              <a:rPr lang="en-US" sz="1800" b="0" i="0" u="none" strike="noStrike" baseline="0" dirty="0">
                <a:solidFill>
                  <a:srgbClr val="000000"/>
                </a:solidFill>
                <a:latin typeface="Arial" panose="020B0604020202020204" pitchFamily="34" charset="0"/>
              </a:rPr>
              <a:t>bord </a:t>
            </a:r>
            <a:r>
              <a:rPr lang="en-US" sz="1800" b="0" i="0" u="none" strike="noStrike" baseline="0" dirty="0">
                <a:solidFill>
                  <a:srgbClr val="000000"/>
                </a:solidFill>
                <a:latin typeface="Palatino-Roman"/>
              </a:rPr>
              <a:t>reaches term </a:t>
            </a:r>
            <a:r>
              <a:rPr lang="en-US" sz="1800" b="0" i="1" u="none" strike="noStrike" baseline="0" dirty="0">
                <a:solidFill>
                  <a:srgbClr val="000000"/>
                </a:solidFill>
                <a:latin typeface="Palatino-Italic"/>
              </a:rPr>
              <a:t>t </a:t>
            </a:r>
            <a:r>
              <a:rPr lang="en-US" sz="1800" b="0" i="0" u="none" strike="noStrike" baseline="0" dirty="0">
                <a:solidFill>
                  <a:srgbClr val="000000"/>
                </a:solidFill>
                <a:latin typeface="CMR10"/>
              </a:rPr>
              <a:t>= </a:t>
            </a:r>
            <a:r>
              <a:rPr lang="en-US" sz="1800" b="0" i="0" u="none" strike="noStrike" baseline="0" dirty="0">
                <a:solidFill>
                  <a:srgbClr val="000000"/>
                </a:solidFill>
                <a:latin typeface="Arial" panose="020B0604020202020204" pitchFamily="34" charset="0"/>
              </a:rPr>
              <a:t>boardroom</a:t>
            </a:r>
            <a:r>
              <a:rPr lang="en-US" sz="1800" b="0" i="0" u="none" strike="noStrike" baseline="0" dirty="0">
                <a:solidFill>
                  <a:srgbClr val="000000"/>
                </a:solidFill>
                <a:latin typeface="Palatino-Roman"/>
              </a:rPr>
              <a:t>. We know that two bigrams match. If the postings stored the (pre-computed) number of bigrams in </a:t>
            </a:r>
            <a:r>
              <a:rPr lang="en-US" sz="1800" b="0" i="0" u="none" strike="noStrike" baseline="0" dirty="0">
                <a:solidFill>
                  <a:srgbClr val="000000"/>
                </a:solidFill>
                <a:latin typeface="Arial" panose="020B0604020202020204" pitchFamily="34" charset="0"/>
              </a:rPr>
              <a:t>boardroom </a:t>
            </a:r>
            <a:r>
              <a:rPr lang="en-US" sz="1800" b="0" i="0" u="none" strike="noStrike" baseline="0" dirty="0">
                <a:solidFill>
                  <a:srgbClr val="000000"/>
                </a:solidFill>
                <a:latin typeface="Palatino-Roman"/>
              </a:rPr>
              <a:t>(namely, 8), we have all the information we require to compute the Jaccard coefficient to be 2/</a:t>
            </a:r>
            <a:r>
              <a:rPr lang="en-US" sz="1800" b="0" i="0" u="none" strike="noStrike" baseline="0" dirty="0">
                <a:solidFill>
                  <a:srgbClr val="000000"/>
                </a:solidFill>
                <a:latin typeface="CMR10"/>
              </a:rPr>
              <a:t>(</a:t>
            </a:r>
            <a:r>
              <a:rPr lang="en-US" sz="1800" b="0" i="0" u="none" strike="noStrike" baseline="0" dirty="0">
                <a:solidFill>
                  <a:srgbClr val="000000"/>
                </a:solidFill>
                <a:latin typeface="Palatino-Roman"/>
              </a:rPr>
              <a:t>8</a:t>
            </a:r>
            <a:r>
              <a:rPr lang="en-US" sz="1800" b="0" i="0" u="none" strike="noStrike" baseline="0" dirty="0">
                <a:solidFill>
                  <a:srgbClr val="000000"/>
                </a:solidFill>
                <a:latin typeface="CMR10"/>
              </a:rPr>
              <a:t>+</a:t>
            </a:r>
            <a:r>
              <a:rPr lang="en-US" sz="1800" b="0" i="0" u="none" strike="noStrike" baseline="0" dirty="0">
                <a:solidFill>
                  <a:srgbClr val="000000"/>
                </a:solidFill>
                <a:latin typeface="Palatino-Roman"/>
              </a:rPr>
              <a:t>3</a:t>
            </a:r>
            <a:r>
              <a:rPr lang="en-US" sz="1800" b="0" i="0" u="none" strike="noStrike" baseline="0" dirty="0">
                <a:solidFill>
                  <a:srgbClr val="000000"/>
                </a:solidFill>
                <a:latin typeface="CMSY10"/>
              </a:rPr>
              <a:t>−</a:t>
            </a:r>
            <a:r>
              <a:rPr lang="en-US" sz="1800" b="0" i="0" u="none" strike="noStrike" baseline="0" dirty="0">
                <a:solidFill>
                  <a:srgbClr val="000000"/>
                </a:solidFill>
                <a:latin typeface="Palatino-Roman"/>
              </a:rPr>
              <a:t>2</a:t>
            </a:r>
            <a:r>
              <a:rPr lang="en-US" sz="1800" b="0" i="0" u="none" strike="noStrike" baseline="0" dirty="0">
                <a:solidFill>
                  <a:srgbClr val="000000"/>
                </a:solidFill>
                <a:latin typeface="CMR10"/>
              </a:rPr>
              <a:t>)</a:t>
            </a:r>
            <a:r>
              <a:rPr lang="en-US" sz="1800" b="0" i="0" u="none" strike="noStrike" baseline="0" dirty="0">
                <a:solidFill>
                  <a:srgbClr val="000000"/>
                </a:solidFill>
                <a:latin typeface="Palatino-Roman"/>
              </a:rPr>
              <a:t>; the numerator is obtained from the number of postings hits (2, from </a:t>
            </a:r>
            <a:r>
              <a:rPr lang="en-US" sz="1800" b="0" i="0" u="none" strike="noStrike" baseline="0" dirty="0" err="1">
                <a:solidFill>
                  <a:srgbClr val="000000"/>
                </a:solidFill>
                <a:latin typeface="Arial" panose="020B0604020202020204" pitchFamily="34" charset="0"/>
              </a:rPr>
              <a:t>bo</a:t>
            </a:r>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Palatino-Roman"/>
              </a:rPr>
              <a:t>and </a:t>
            </a:r>
            <a:r>
              <a:rPr lang="en-US" sz="1800" b="0" i="0" u="none" strike="noStrike" baseline="0" dirty="0" err="1">
                <a:solidFill>
                  <a:srgbClr val="000000"/>
                </a:solidFill>
                <a:latin typeface="Arial" panose="020B0604020202020204" pitchFamily="34" charset="0"/>
              </a:rPr>
              <a:t>rd</a:t>
            </a:r>
            <a:r>
              <a:rPr lang="en-US" sz="1800" b="0" i="0" u="none" strike="noStrike" baseline="0" dirty="0">
                <a:solidFill>
                  <a:srgbClr val="000000"/>
                </a:solidFill>
                <a:latin typeface="Palatino-Roman"/>
              </a:rPr>
              <a:t>) while the denominator is the sum of the number of bigrams in </a:t>
            </a:r>
            <a:r>
              <a:rPr lang="en-US" sz="1800" b="0" i="0" u="none" strike="noStrike" baseline="0" dirty="0">
                <a:solidFill>
                  <a:srgbClr val="000000"/>
                </a:solidFill>
                <a:latin typeface="Arial" panose="020B0604020202020204" pitchFamily="34" charset="0"/>
              </a:rPr>
              <a:t>bord </a:t>
            </a:r>
            <a:r>
              <a:rPr lang="en-US" sz="1800" b="0" i="0" u="none" strike="noStrike" baseline="0" dirty="0">
                <a:solidFill>
                  <a:srgbClr val="000000"/>
                </a:solidFill>
                <a:latin typeface="Palatino-Roman"/>
              </a:rPr>
              <a:t>and </a:t>
            </a:r>
            <a:r>
              <a:rPr lang="en-US" sz="1800" b="0" i="0" u="none" strike="noStrike" baseline="0" dirty="0">
                <a:solidFill>
                  <a:srgbClr val="000000"/>
                </a:solidFill>
                <a:latin typeface="Arial" panose="020B0604020202020204" pitchFamily="34" charset="0"/>
              </a:rPr>
              <a:t>boardroom</a:t>
            </a:r>
            <a:r>
              <a:rPr lang="en-US" sz="1800" b="0" i="0" u="none" strike="noStrike" baseline="0" dirty="0">
                <a:solidFill>
                  <a:srgbClr val="000000"/>
                </a:solidFill>
                <a:latin typeface="Palatino-Roman"/>
              </a:rPr>
              <a:t>, less the number of postings hits.</a:t>
            </a:r>
          </a:p>
          <a:p>
            <a:pPr algn="l"/>
            <a:endParaRPr lang="en-US" sz="1800" dirty="0">
              <a:solidFill>
                <a:srgbClr val="000000"/>
              </a:solidFill>
              <a:latin typeface="Palatino-Roman"/>
            </a:endParaRPr>
          </a:p>
          <a:p>
            <a:pPr algn="l"/>
            <a:r>
              <a:rPr lang="en-US" sz="1800" b="0" i="0" u="none" strike="noStrike" baseline="0" dirty="0">
                <a:latin typeface="Palatino-Roman"/>
              </a:rPr>
              <a:t>We could replace the Jaccard coefficient by other measures that allow efficient on the fly computation during postings scans. </a:t>
            </a:r>
          </a:p>
          <a:p>
            <a:pPr algn="l"/>
            <a:endParaRPr lang="en-US" sz="1800" dirty="0">
              <a:latin typeface="Palatino-Roman"/>
            </a:endParaRPr>
          </a:p>
          <a:p>
            <a:pPr algn="l"/>
            <a:r>
              <a:rPr lang="en-US" sz="1800" b="0" i="0" u="none" strike="noStrike" baseline="0" dirty="0">
                <a:latin typeface="Palatino-Roman"/>
              </a:rPr>
              <a:t>How do we use these </a:t>
            </a:r>
            <a:r>
              <a:rPr lang="en-IN" sz="1800" b="0" i="0" u="none" strike="noStrike" baseline="0" dirty="0">
                <a:latin typeface="Palatino-Roman"/>
              </a:rPr>
              <a:t>for spelling correction?</a:t>
            </a:r>
          </a:p>
          <a:p>
            <a:pPr algn="l"/>
            <a:endParaRPr lang="en-IN" sz="1800" dirty="0">
              <a:latin typeface="Palatino-Roman"/>
            </a:endParaRPr>
          </a:p>
          <a:p>
            <a:pPr algn="l"/>
            <a:r>
              <a:rPr lang="en-US" sz="1800" b="0" i="0" u="none" strike="noStrike" baseline="0" dirty="0">
                <a:latin typeface="Palatino-Roman"/>
              </a:rPr>
              <a:t>One method that has some empirical support is to first use the </a:t>
            </a:r>
            <a:r>
              <a:rPr lang="en-US" sz="1800" b="0" i="1" u="none" strike="noStrike" baseline="0" dirty="0">
                <a:latin typeface="Palatino-Italic"/>
              </a:rPr>
              <a:t>k</a:t>
            </a:r>
            <a:r>
              <a:rPr lang="en-US" sz="1800" b="0" i="0" u="none" strike="noStrike" baseline="0" dirty="0">
                <a:latin typeface="Palatino-Roman"/>
              </a:rPr>
              <a:t>-gram index to enumerate a set of candidate vocabulary terms that are potential corrections of </a:t>
            </a:r>
            <a:r>
              <a:rPr lang="en-US" sz="1800" b="0" i="1" u="none" strike="noStrike" baseline="0" dirty="0">
                <a:latin typeface="Palatino-Italic"/>
              </a:rPr>
              <a:t>q</a:t>
            </a:r>
            <a:r>
              <a:rPr lang="en-US" sz="1800" b="0" i="0" u="none" strike="noStrike" baseline="0" dirty="0">
                <a:latin typeface="Palatino-Roman"/>
              </a:rPr>
              <a:t>. We then compute the edit distance from </a:t>
            </a:r>
            <a:r>
              <a:rPr lang="en-US" sz="1800" b="0" i="1" u="none" strike="noStrike" baseline="0" dirty="0">
                <a:latin typeface="Palatino-Italic"/>
              </a:rPr>
              <a:t>q </a:t>
            </a:r>
            <a:r>
              <a:rPr lang="en-US" sz="1800" b="0" i="0" u="none" strike="noStrike" baseline="0" dirty="0">
                <a:latin typeface="Palatino-Roman"/>
              </a:rPr>
              <a:t>to each term in this set, selecting terms from the set with small edit distance </a:t>
            </a:r>
            <a:r>
              <a:rPr lang="en-IN" sz="1800" b="0" i="0" u="none" strike="noStrike" baseline="0" dirty="0">
                <a:latin typeface="Palatino-Roman"/>
              </a:rPr>
              <a:t>to </a:t>
            </a:r>
            <a:r>
              <a:rPr lang="en-IN" sz="1800" b="0" i="1" u="none" strike="noStrike" baseline="0" dirty="0">
                <a:latin typeface="Palatino-Italic"/>
              </a:rPr>
              <a:t>q</a:t>
            </a: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val="522716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D585-E7B4-001A-4B7C-D4B78CED9AB2}"/>
              </a:ext>
            </a:extLst>
          </p:cNvPr>
          <p:cNvSpPr>
            <a:spLocks noGrp="1"/>
          </p:cNvSpPr>
          <p:nvPr>
            <p:ph type="title"/>
          </p:nvPr>
        </p:nvSpPr>
        <p:spPr/>
        <p:txBody>
          <a:bodyPr/>
          <a:lstStyle/>
          <a:p>
            <a:r>
              <a:rPr lang="en-IN" dirty="0"/>
              <a:t>Pseudo code for calculating Jaccard coefficient</a:t>
            </a:r>
          </a:p>
        </p:txBody>
      </p:sp>
      <p:sp>
        <p:nvSpPr>
          <p:cNvPr id="3" name="Content Placeholder 2">
            <a:extLst>
              <a:ext uri="{FF2B5EF4-FFF2-40B4-BE49-F238E27FC236}">
                <a16:creationId xmlns:a16="http://schemas.microsoft.com/office/drawing/2014/main" id="{76A803E3-22BF-DB98-768A-2B902FA1C990}"/>
              </a:ext>
            </a:extLst>
          </p:cNvPr>
          <p:cNvSpPr>
            <a:spLocks noGrp="1"/>
          </p:cNvSpPr>
          <p:nvPr>
            <p:ph idx="1"/>
          </p:nvPr>
        </p:nvSpPr>
        <p:spPr/>
        <p:txBody>
          <a:bodyPr>
            <a:normAutofit/>
          </a:bodyPr>
          <a:lstStyle/>
          <a:p>
            <a:pPr marL="0" indent="0" algn="l">
              <a:buNone/>
            </a:pPr>
            <a:r>
              <a:rPr lang="en-US" sz="1600" b="0" i="0" u="none" strike="noStrike" baseline="0" dirty="0">
                <a:latin typeface="Palatino-Roman"/>
              </a:rPr>
              <a:t>Jaccard (query, t)</a:t>
            </a:r>
          </a:p>
          <a:p>
            <a:pPr marL="0" indent="0" algn="l">
              <a:buNone/>
            </a:pPr>
            <a:r>
              <a:rPr lang="en-US" sz="1600" b="0" i="0" u="none" strike="noStrike" baseline="0" dirty="0">
                <a:latin typeface="Palatino-Roman"/>
              </a:rPr>
              <a:t>	A = set of k-grams of t </a:t>
            </a:r>
          </a:p>
          <a:p>
            <a:pPr marL="0" indent="0" algn="l">
              <a:buNone/>
            </a:pPr>
            <a:r>
              <a:rPr lang="en-US" sz="1600" b="0" i="0" u="none" strike="noStrike" baseline="0" dirty="0">
                <a:latin typeface="Palatino-Roman"/>
              </a:rPr>
              <a:t>	B = set of k-grams of query </a:t>
            </a:r>
          </a:p>
          <a:p>
            <a:pPr marL="0" indent="0" algn="l">
              <a:buNone/>
            </a:pPr>
            <a:r>
              <a:rPr lang="en-US" sz="1600" b="0" i="0" u="none" strike="noStrike" baseline="0" dirty="0">
                <a:latin typeface="Palatino-Roman"/>
              </a:rPr>
              <a:t>	count=0 </a:t>
            </a:r>
          </a:p>
          <a:p>
            <a:pPr marL="0" indent="0" algn="l">
              <a:buNone/>
            </a:pPr>
            <a:r>
              <a:rPr lang="en-US" sz="1600" b="0" i="0" u="none" strike="noStrike" baseline="0" dirty="0">
                <a:latin typeface="Palatino-Roman"/>
              </a:rPr>
              <a:t>	for </a:t>
            </a:r>
            <a:r>
              <a:rPr lang="en-US" sz="1600" b="0" i="0" u="none" strike="noStrike" baseline="0" dirty="0" err="1">
                <a:latin typeface="Palatino-Roman"/>
              </a:rPr>
              <a:t>i</a:t>
            </a:r>
            <a:r>
              <a:rPr lang="en-US" sz="1600" b="0" i="0" u="none" strike="noStrike" baseline="0" dirty="0">
                <a:latin typeface="Palatino-Roman"/>
              </a:rPr>
              <a:t> = 1 to length(B) </a:t>
            </a:r>
          </a:p>
          <a:p>
            <a:pPr marL="457200" lvl="1" indent="0">
              <a:buNone/>
            </a:pPr>
            <a:r>
              <a:rPr lang="en-US" sz="1600" b="0" i="0" u="none" strike="noStrike" baseline="0" dirty="0">
                <a:latin typeface="Palatino-Roman"/>
              </a:rPr>
              <a:t>		list = </a:t>
            </a:r>
            <a:r>
              <a:rPr lang="en-US" sz="1600" b="0" i="0" u="none" strike="noStrike" baseline="0" dirty="0" err="1">
                <a:latin typeface="Palatino-Roman"/>
              </a:rPr>
              <a:t>postingslist</a:t>
            </a:r>
            <a:r>
              <a:rPr lang="en-US" sz="1600" b="0" i="0" u="none" strike="noStrike" baseline="0" dirty="0">
                <a:latin typeface="Palatino-Roman"/>
              </a:rPr>
              <a:t> of B[</a:t>
            </a:r>
            <a:r>
              <a:rPr lang="en-US" sz="1600" b="0" i="0" u="none" strike="noStrike" baseline="0" dirty="0" err="1">
                <a:latin typeface="Palatino-Roman"/>
              </a:rPr>
              <a:t>i</a:t>
            </a:r>
            <a:r>
              <a:rPr lang="en-US" sz="1600" b="0" i="0" u="none" strike="noStrike" baseline="0" dirty="0">
                <a:latin typeface="Palatino-Roman"/>
              </a:rPr>
              <a:t>]</a:t>
            </a:r>
          </a:p>
          <a:p>
            <a:pPr marL="457200" lvl="1" indent="0">
              <a:buNone/>
            </a:pPr>
            <a:r>
              <a:rPr lang="en-US" sz="1600" b="0" i="0" u="none" strike="noStrike" baseline="0" dirty="0">
                <a:latin typeface="Palatino-Roman"/>
              </a:rPr>
              <a:t>		if (list contains t)</a:t>
            </a:r>
          </a:p>
          <a:p>
            <a:pPr marL="914400" lvl="2" indent="0">
              <a:buNone/>
            </a:pPr>
            <a:r>
              <a:rPr lang="en-US" sz="1600" b="0" i="0" u="none" strike="noStrike" baseline="0" dirty="0">
                <a:latin typeface="Palatino-Roman"/>
              </a:rPr>
              <a:t>		count++ </a:t>
            </a:r>
          </a:p>
          <a:p>
            <a:pPr marL="0" indent="0">
              <a:buNone/>
            </a:pPr>
            <a:r>
              <a:rPr lang="en-US" sz="1600" dirty="0">
                <a:latin typeface="Palatino-Roman"/>
              </a:rPr>
              <a:t>	</a:t>
            </a:r>
            <a:r>
              <a:rPr lang="en-US" sz="1600" b="0" i="0" u="none" strike="noStrike" baseline="0" dirty="0">
                <a:latin typeface="Palatino-Roman"/>
              </a:rPr>
              <a:t>Jaccard co-efficient = count/(length(A)+length(B)-count)</a:t>
            </a:r>
            <a:endParaRPr lang="en-IN" sz="1600" dirty="0"/>
          </a:p>
        </p:txBody>
      </p:sp>
    </p:spTree>
    <p:extLst>
      <p:ext uri="{BB962C8B-B14F-4D97-AF65-F5344CB8AC3E}">
        <p14:creationId xmlns:p14="http://schemas.microsoft.com/office/powerpoint/2010/main" val="237496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656A-6D90-E4E6-61EE-FDB6AC5686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BE01C6-4A90-4E81-C453-B5873942628E}"/>
              </a:ext>
            </a:extLst>
          </p:cNvPr>
          <p:cNvSpPr>
            <a:spLocks noGrp="1"/>
          </p:cNvSpPr>
          <p:nvPr>
            <p:ph idx="1"/>
          </p:nvPr>
        </p:nvSpPr>
        <p:spPr/>
        <p:txBody>
          <a:bodyPr/>
          <a:lstStyle/>
          <a:p>
            <a:pPr algn="l"/>
            <a:r>
              <a:rPr lang="en-US" sz="1800" b="0" i="0" u="none" strike="noStrike" baseline="0" dirty="0">
                <a:latin typeface="Palatino-Roman"/>
              </a:rPr>
              <a:t>Consider the four-term query ‘</a:t>
            </a:r>
            <a:r>
              <a:rPr lang="en-US" sz="1800" b="0" i="0" u="none" strike="noStrike" baseline="0" dirty="0" err="1">
                <a:latin typeface="Arial" panose="020B0604020202020204" pitchFamily="34" charset="0"/>
              </a:rPr>
              <a:t>catched</a:t>
            </a:r>
            <a:r>
              <a:rPr lang="en-US" sz="1800" b="0" i="0" u="none" strike="noStrike" baseline="0" dirty="0">
                <a:latin typeface="Arial" panose="020B0604020202020204" pitchFamily="34" charset="0"/>
              </a:rPr>
              <a:t> in the rye’ </a:t>
            </a:r>
            <a:r>
              <a:rPr lang="en-US" sz="1800" b="0" i="0" u="none" strike="noStrike" baseline="0" dirty="0">
                <a:latin typeface="Palatino-Roman"/>
              </a:rPr>
              <a:t>and suppose that each of the query terms has five alternative terms suggested by isolated-term correction. How many possible corrected phrases must we consider if we do not trim the space of corrected phrases, but instead try all six variants for each of the terms?</a:t>
            </a:r>
          </a:p>
          <a:p>
            <a:pPr algn="l"/>
            <a:endParaRPr lang="en-US" sz="1800" dirty="0">
              <a:latin typeface="Palatino-Roman"/>
            </a:endParaRPr>
          </a:p>
          <a:p>
            <a:pPr algn="l"/>
            <a:endParaRPr lang="en-US" sz="1800" dirty="0">
              <a:latin typeface="Palatino-Roman"/>
            </a:endParaRPr>
          </a:p>
          <a:p>
            <a:pPr algn="l"/>
            <a:endParaRPr lang="en-US" sz="1800" dirty="0">
              <a:latin typeface="Palatino-Roman"/>
            </a:endParaRPr>
          </a:p>
          <a:p>
            <a:pPr algn="l"/>
            <a:r>
              <a:rPr lang="en-US" sz="1800" dirty="0">
                <a:latin typeface="Palatino-Roman"/>
              </a:rPr>
              <a:t>6*6*6*6 </a:t>
            </a:r>
            <a:endParaRPr lang="en-IN" dirty="0"/>
          </a:p>
        </p:txBody>
      </p:sp>
    </p:spTree>
    <p:extLst>
      <p:ext uri="{BB962C8B-B14F-4D97-AF65-F5344CB8AC3E}">
        <p14:creationId xmlns:p14="http://schemas.microsoft.com/office/powerpoint/2010/main" val="2550186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8189-1B52-F098-753D-02022ADED345}"/>
              </a:ext>
            </a:extLst>
          </p:cNvPr>
          <p:cNvSpPr>
            <a:spLocks noGrp="1"/>
          </p:cNvSpPr>
          <p:nvPr>
            <p:ph type="title"/>
          </p:nvPr>
        </p:nvSpPr>
        <p:spPr/>
        <p:txBody>
          <a:bodyPr/>
          <a:lstStyle/>
          <a:p>
            <a:r>
              <a:rPr lang="en-IN" dirty="0"/>
              <a:t>Jaccard coefficient considering bigrams</a:t>
            </a:r>
          </a:p>
        </p:txBody>
      </p:sp>
      <p:sp>
        <p:nvSpPr>
          <p:cNvPr id="3" name="Content Placeholder 2">
            <a:extLst>
              <a:ext uri="{FF2B5EF4-FFF2-40B4-BE49-F238E27FC236}">
                <a16:creationId xmlns:a16="http://schemas.microsoft.com/office/drawing/2014/main" id="{3733D682-E2E9-0A2E-031C-397AB403E672}"/>
              </a:ext>
            </a:extLst>
          </p:cNvPr>
          <p:cNvSpPr>
            <a:spLocks noGrp="1"/>
          </p:cNvSpPr>
          <p:nvPr>
            <p:ph idx="1"/>
          </p:nvPr>
        </p:nvSpPr>
        <p:spPr/>
        <p:txBody>
          <a:bodyPr>
            <a:normAutofit/>
          </a:bodyPr>
          <a:lstStyle/>
          <a:p>
            <a:r>
              <a:rPr lang="en-IN" sz="2400" i="0" dirty="0">
                <a:effectLst/>
                <a:highlight>
                  <a:srgbClr val="FFFFFF"/>
                </a:highlight>
                <a:latin typeface="Times New Roman" panose="02020603050405020304" pitchFamily="18" charset="0"/>
                <a:cs typeface="Times New Roman" panose="02020603050405020304" pitchFamily="18" charset="0"/>
              </a:rPr>
              <a:t>J(X,Y) = |X∩Y| / |X∪Y|</a:t>
            </a:r>
          </a:p>
          <a:p>
            <a:endParaRPr lang="en-IN" sz="2400" dirty="0">
              <a:highlight>
                <a:srgbClr val="FFFFFF"/>
              </a:highlight>
              <a:latin typeface="Times New Roman" panose="02020603050405020304" pitchFamily="18" charset="0"/>
              <a:cs typeface="Times New Roman" panose="02020603050405020304" pitchFamily="18" charset="0"/>
            </a:endParaRPr>
          </a:p>
          <a:p>
            <a:r>
              <a:rPr lang="en-IN" sz="2400" dirty="0">
                <a:highlight>
                  <a:srgbClr val="FFFFFF"/>
                </a:highlight>
                <a:latin typeface="Times New Roman" panose="02020603050405020304" pitchFamily="18" charset="0"/>
                <a:cs typeface="Times New Roman" panose="02020603050405020304" pitchFamily="18" charset="0"/>
              </a:rPr>
              <a:t>J(bord, border) = 3/5</a:t>
            </a:r>
          </a:p>
          <a:p>
            <a:pPr lvl="1"/>
            <a:r>
              <a:rPr lang="en-IN" dirty="0" err="1">
                <a:highlight>
                  <a:srgbClr val="FFFFFF"/>
                </a:highlight>
                <a:latin typeface="Times New Roman" panose="02020603050405020304" pitchFamily="18" charset="0"/>
                <a:cs typeface="Times New Roman" panose="02020603050405020304" pitchFamily="18" charset="0"/>
              </a:rPr>
              <a:t>bo</a:t>
            </a:r>
            <a:r>
              <a:rPr lang="en-IN" dirty="0">
                <a:highlight>
                  <a:srgbClr val="FFFFFF"/>
                </a:highlight>
                <a:latin typeface="Times New Roman" panose="02020603050405020304" pitchFamily="18" charset="0"/>
                <a:cs typeface="Times New Roman" panose="02020603050405020304" pitchFamily="18" charset="0"/>
              </a:rPr>
              <a:t>, or, </a:t>
            </a:r>
            <a:r>
              <a:rPr lang="en-IN" dirty="0" err="1">
                <a:highlight>
                  <a:srgbClr val="FFFFFF"/>
                </a:highlight>
                <a:latin typeface="Times New Roman" panose="02020603050405020304" pitchFamily="18" charset="0"/>
                <a:cs typeface="Times New Roman" panose="02020603050405020304" pitchFamily="18" charset="0"/>
              </a:rPr>
              <a:t>rd</a:t>
            </a:r>
            <a:r>
              <a:rPr lang="en-IN" dirty="0">
                <a:highlight>
                  <a:srgbClr val="FFFFFF"/>
                </a:highlight>
                <a:latin typeface="Times New Roman" panose="02020603050405020304" pitchFamily="18" charset="0"/>
                <a:cs typeface="Times New Roman" panose="02020603050405020304" pitchFamily="18" charset="0"/>
              </a:rPr>
              <a:t>, </a:t>
            </a:r>
            <a:r>
              <a:rPr lang="en-IN" dirty="0" err="1">
                <a:highlight>
                  <a:srgbClr val="FFFFFF"/>
                </a:highlight>
                <a:latin typeface="Times New Roman" panose="02020603050405020304" pitchFamily="18" charset="0"/>
                <a:cs typeface="Times New Roman" panose="02020603050405020304" pitchFamily="18" charset="0"/>
              </a:rPr>
              <a:t>bo</a:t>
            </a:r>
            <a:r>
              <a:rPr lang="en-IN" dirty="0">
                <a:highlight>
                  <a:srgbClr val="FFFFFF"/>
                </a:highlight>
                <a:latin typeface="Times New Roman" panose="02020603050405020304" pitchFamily="18" charset="0"/>
                <a:cs typeface="Times New Roman" panose="02020603050405020304" pitchFamily="18" charset="0"/>
              </a:rPr>
              <a:t>, or, </a:t>
            </a:r>
            <a:r>
              <a:rPr lang="en-IN" dirty="0" err="1">
                <a:highlight>
                  <a:srgbClr val="FFFFFF"/>
                </a:highlight>
                <a:latin typeface="Times New Roman" panose="02020603050405020304" pitchFamily="18" charset="0"/>
                <a:cs typeface="Times New Roman" panose="02020603050405020304" pitchFamily="18" charset="0"/>
              </a:rPr>
              <a:t>rd</a:t>
            </a:r>
            <a:r>
              <a:rPr lang="en-IN" dirty="0">
                <a:highlight>
                  <a:srgbClr val="FFFFFF"/>
                </a:highlight>
                <a:latin typeface="Times New Roman" panose="02020603050405020304" pitchFamily="18" charset="0"/>
                <a:cs typeface="Times New Roman" panose="02020603050405020304" pitchFamily="18" charset="0"/>
              </a:rPr>
              <a:t>, de, er</a:t>
            </a:r>
          </a:p>
          <a:p>
            <a:r>
              <a:rPr lang="en-IN" sz="2400" dirty="0">
                <a:highlight>
                  <a:srgbClr val="FFFFFF"/>
                </a:highlight>
                <a:latin typeface="Times New Roman" panose="02020603050405020304" pitchFamily="18" charset="0"/>
                <a:cs typeface="Times New Roman" panose="02020603050405020304" pitchFamily="18" charset="0"/>
              </a:rPr>
              <a:t>J(bord, lord) = 2/4</a:t>
            </a:r>
          </a:p>
          <a:p>
            <a:pPr lvl="1"/>
            <a:r>
              <a:rPr lang="en-IN" dirty="0">
                <a:highlight>
                  <a:srgbClr val="FFFFFF"/>
                </a:highlight>
                <a:latin typeface="Times New Roman" panose="02020603050405020304" pitchFamily="18" charset="0"/>
                <a:cs typeface="Times New Roman" panose="02020603050405020304" pitchFamily="18" charset="0"/>
              </a:rPr>
              <a:t>Bo, or, </a:t>
            </a:r>
            <a:r>
              <a:rPr lang="en-IN" dirty="0" err="1">
                <a:highlight>
                  <a:srgbClr val="FFFFFF"/>
                </a:highlight>
                <a:latin typeface="Times New Roman" panose="02020603050405020304" pitchFamily="18" charset="0"/>
                <a:cs typeface="Times New Roman" panose="02020603050405020304" pitchFamily="18" charset="0"/>
              </a:rPr>
              <a:t>rd</a:t>
            </a:r>
            <a:r>
              <a:rPr lang="en-IN" dirty="0">
                <a:highlight>
                  <a:srgbClr val="FFFFFF"/>
                </a:highlight>
                <a:latin typeface="Times New Roman" panose="02020603050405020304" pitchFamily="18" charset="0"/>
                <a:cs typeface="Times New Roman" panose="02020603050405020304" pitchFamily="18" charset="0"/>
              </a:rPr>
              <a:t>, lo, or, </a:t>
            </a:r>
            <a:r>
              <a:rPr lang="en-IN" dirty="0" err="1">
                <a:highlight>
                  <a:srgbClr val="FFFFFF"/>
                </a:highlight>
                <a:latin typeface="Times New Roman" panose="02020603050405020304" pitchFamily="18" charset="0"/>
                <a:cs typeface="Times New Roman" panose="02020603050405020304" pitchFamily="18" charset="0"/>
              </a:rPr>
              <a:t>rd</a:t>
            </a:r>
            <a:endParaRPr lang="en-IN" dirty="0">
              <a:highlight>
                <a:srgbClr val="FFFFFF"/>
              </a:highlight>
              <a:latin typeface="Times New Roman" panose="02020603050405020304" pitchFamily="18" charset="0"/>
              <a:cs typeface="Times New Roman" panose="02020603050405020304" pitchFamily="18" charset="0"/>
            </a:endParaRPr>
          </a:p>
          <a:p>
            <a:r>
              <a:rPr lang="en-IN" sz="2400" dirty="0">
                <a:highlight>
                  <a:srgbClr val="FFFFFF"/>
                </a:highlight>
                <a:latin typeface="Times New Roman" panose="02020603050405020304" pitchFamily="18" charset="0"/>
                <a:cs typeface="Times New Roman" panose="02020603050405020304" pitchFamily="18" charset="0"/>
              </a:rPr>
              <a:t>J(bord, morbid) = 1/7</a:t>
            </a:r>
          </a:p>
          <a:p>
            <a:r>
              <a:rPr lang="en-IN" sz="2400" dirty="0">
                <a:highlight>
                  <a:srgbClr val="FFFFFF"/>
                </a:highlight>
                <a:latin typeface="Times New Roman" panose="02020603050405020304" pitchFamily="18" charset="0"/>
                <a:cs typeface="Times New Roman" panose="02020603050405020304" pitchFamily="18" charset="0"/>
              </a:rPr>
              <a:t>J(bord, sordid) = 2/6</a:t>
            </a:r>
          </a:p>
        </p:txBody>
      </p:sp>
    </p:spTree>
    <p:extLst>
      <p:ext uri="{BB962C8B-B14F-4D97-AF65-F5344CB8AC3E}">
        <p14:creationId xmlns:p14="http://schemas.microsoft.com/office/powerpoint/2010/main" val="2608412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554D-3026-D6A1-73C2-139A04276DA6}"/>
              </a:ext>
            </a:extLst>
          </p:cNvPr>
          <p:cNvSpPr>
            <a:spLocks noGrp="1"/>
          </p:cNvSpPr>
          <p:nvPr>
            <p:ph type="title"/>
          </p:nvPr>
        </p:nvSpPr>
        <p:spPr/>
        <p:txBody>
          <a:bodyPr/>
          <a:lstStyle/>
          <a:p>
            <a:r>
              <a:rPr lang="en-IN" dirty="0"/>
              <a:t>Context sensitive spelling correction</a:t>
            </a:r>
          </a:p>
        </p:txBody>
      </p:sp>
      <p:sp>
        <p:nvSpPr>
          <p:cNvPr id="3" name="Content Placeholder 2">
            <a:extLst>
              <a:ext uri="{FF2B5EF4-FFF2-40B4-BE49-F238E27FC236}">
                <a16:creationId xmlns:a16="http://schemas.microsoft.com/office/drawing/2014/main" id="{0E20023F-0093-1716-BE8B-56244FED8908}"/>
              </a:ext>
            </a:extLst>
          </p:cNvPr>
          <p:cNvSpPr>
            <a:spLocks noGrp="1"/>
          </p:cNvSpPr>
          <p:nvPr>
            <p:ph idx="1"/>
          </p:nvPr>
        </p:nvSpPr>
        <p:spPr/>
        <p:txBody>
          <a:bodyPr>
            <a:normAutofit lnSpcReduction="10000"/>
          </a:bodyPr>
          <a:lstStyle/>
          <a:p>
            <a:r>
              <a:rPr lang="en-IN" dirty="0"/>
              <a:t>Flew form Heathrow</a:t>
            </a:r>
          </a:p>
          <a:p>
            <a:pPr lvl="1"/>
            <a:r>
              <a:rPr lang="en-IN" dirty="0"/>
              <a:t>Individually each word is correct</a:t>
            </a:r>
          </a:p>
          <a:p>
            <a:pPr lvl="1"/>
            <a:r>
              <a:rPr lang="en-IN" dirty="0"/>
              <a:t>But phrase is incorrect</a:t>
            </a:r>
          </a:p>
          <a:p>
            <a:pPr lvl="1"/>
            <a:r>
              <a:rPr lang="en-IN" dirty="0"/>
              <a:t>Enumerate the corrections of each of the query term though each of the terms are correctly spelled with known algorithms and try substitutions of each correction in the phrase. </a:t>
            </a:r>
          </a:p>
          <a:p>
            <a:pPr lvl="1"/>
            <a:r>
              <a:rPr lang="en-IN" dirty="0"/>
              <a:t>This is expensive, too many combinations</a:t>
            </a:r>
          </a:p>
          <a:p>
            <a:pPr lvl="1"/>
            <a:r>
              <a:rPr lang="en-IN" dirty="0"/>
              <a:t>So, some heuristics used to trim the search space</a:t>
            </a:r>
          </a:p>
          <a:p>
            <a:pPr lvl="2"/>
            <a:r>
              <a:rPr lang="en-IN" dirty="0"/>
              <a:t>Most frequent combinations in the collection</a:t>
            </a:r>
          </a:p>
          <a:p>
            <a:pPr lvl="2"/>
            <a:r>
              <a:rPr lang="en-IN" dirty="0"/>
              <a:t>Most frequent combinations in the query logs</a:t>
            </a:r>
          </a:p>
          <a:p>
            <a:pPr lvl="2"/>
            <a:r>
              <a:rPr lang="en-IN" dirty="0" err="1"/>
              <a:t>Biwords</a:t>
            </a:r>
            <a:r>
              <a:rPr lang="en-IN" dirty="0"/>
              <a:t> considered which are more common</a:t>
            </a:r>
          </a:p>
          <a:p>
            <a:pPr lvl="3"/>
            <a:r>
              <a:rPr lang="en-IN" dirty="0"/>
              <a:t>For example, ‘flew from’ would be considered but not ‘fled fore’ and ‘flea form’ since ‘flew from’ is a more common </a:t>
            </a:r>
            <a:r>
              <a:rPr lang="en-IN" dirty="0" err="1"/>
              <a:t>biword</a:t>
            </a:r>
            <a:r>
              <a:rPr lang="en-IN" dirty="0"/>
              <a:t>. </a:t>
            </a:r>
          </a:p>
        </p:txBody>
      </p:sp>
    </p:spTree>
    <p:extLst>
      <p:ext uri="{BB962C8B-B14F-4D97-AF65-F5344CB8AC3E}">
        <p14:creationId xmlns:p14="http://schemas.microsoft.com/office/powerpoint/2010/main" val="1036798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9E6F-C288-B115-6B1B-BC85AD9CCC29}"/>
              </a:ext>
            </a:extLst>
          </p:cNvPr>
          <p:cNvSpPr>
            <a:spLocks noGrp="1"/>
          </p:cNvSpPr>
          <p:nvPr>
            <p:ph type="title"/>
          </p:nvPr>
        </p:nvSpPr>
        <p:spPr/>
        <p:txBody>
          <a:bodyPr/>
          <a:lstStyle/>
          <a:p>
            <a:r>
              <a:rPr lang="en-IN" dirty="0"/>
              <a:t>We address four aspects in this chapter</a:t>
            </a:r>
          </a:p>
        </p:txBody>
      </p:sp>
      <p:sp>
        <p:nvSpPr>
          <p:cNvPr id="3" name="Content Placeholder 2">
            <a:extLst>
              <a:ext uri="{FF2B5EF4-FFF2-40B4-BE49-F238E27FC236}">
                <a16:creationId xmlns:a16="http://schemas.microsoft.com/office/drawing/2014/main" id="{5D31315D-9C4D-1C57-714E-0CC566097E20}"/>
              </a:ext>
            </a:extLst>
          </p:cNvPr>
          <p:cNvSpPr>
            <a:spLocks noGrp="1"/>
          </p:cNvSpPr>
          <p:nvPr>
            <p:ph idx="1"/>
          </p:nvPr>
        </p:nvSpPr>
        <p:spPr/>
        <p:txBody>
          <a:bodyPr>
            <a:normAutofit fontScale="92500" lnSpcReduction="10000"/>
          </a:bodyPr>
          <a:lstStyle/>
          <a:p>
            <a:pPr algn="l"/>
            <a:r>
              <a:rPr lang="en-US" sz="1800" b="0" i="0" u="none" strike="noStrike" baseline="0" dirty="0">
                <a:latin typeface="Palatino-Roman"/>
              </a:rPr>
              <a:t>Firstly we need to search for a term in the query in the vocabulary</a:t>
            </a:r>
          </a:p>
          <a:p>
            <a:pPr lvl="1"/>
            <a:r>
              <a:rPr lang="en-US" sz="1400" b="0" i="0" u="none" strike="noStrike" baseline="0" dirty="0">
                <a:latin typeface="Palatino-Roman"/>
              </a:rPr>
              <a:t>We need to develop data structures that help the search for terms in the vocabulary in an inverted index</a:t>
            </a:r>
          </a:p>
          <a:p>
            <a:pPr algn="l"/>
            <a:endParaRPr lang="en-US" sz="1800" dirty="0">
              <a:latin typeface="Palatino-Roman"/>
            </a:endParaRPr>
          </a:p>
          <a:p>
            <a:pPr algn="l"/>
            <a:r>
              <a:rPr lang="en-US" sz="1800" b="0" i="0" u="none" strike="noStrike" baseline="0" dirty="0">
                <a:latin typeface="Palatino-Roman"/>
              </a:rPr>
              <a:t>Secondly we study the idea of wildcard query</a:t>
            </a:r>
          </a:p>
          <a:p>
            <a:pPr lvl="1"/>
            <a:r>
              <a:rPr lang="en-US" sz="1400" b="0" i="0" u="none" strike="noStrike" baseline="0" dirty="0">
                <a:latin typeface="Palatino-Roman"/>
              </a:rPr>
              <a:t>*  - wildcard </a:t>
            </a:r>
          </a:p>
          <a:p>
            <a:pPr lvl="1"/>
            <a:r>
              <a:rPr lang="en-US" sz="1400" dirty="0">
                <a:latin typeface="Palatino-Roman"/>
              </a:rPr>
              <a:t>E.g. automat*       automation, automatic, automated etc.</a:t>
            </a:r>
          </a:p>
          <a:p>
            <a:pPr lvl="1"/>
            <a:r>
              <a:rPr lang="en-US" sz="1400" b="0" i="0" u="none" strike="noStrike" baseline="0" dirty="0">
                <a:latin typeface="Palatino-Roman"/>
              </a:rPr>
              <a:t>This is used when:</a:t>
            </a:r>
          </a:p>
          <a:p>
            <a:pPr lvl="2"/>
            <a:r>
              <a:rPr lang="en-US" sz="1000" b="0" i="0" u="none" strike="noStrike" baseline="0" dirty="0">
                <a:latin typeface="Palatino-Roman"/>
              </a:rPr>
              <a:t> a user is unsure about the spelling or 	</a:t>
            </a:r>
          </a:p>
          <a:p>
            <a:pPr lvl="2"/>
            <a:r>
              <a:rPr lang="en-US" sz="1000" b="0" i="0" u="none" strike="noStrike" baseline="0" dirty="0">
                <a:latin typeface="Palatino-Roman"/>
              </a:rPr>
              <a:t>wants to search for variants of a query term </a:t>
            </a:r>
          </a:p>
          <a:p>
            <a:pPr lvl="2"/>
            <a:endParaRPr lang="en-US" sz="1000" b="0" i="0" u="none" strike="noStrike" baseline="0" dirty="0">
              <a:latin typeface="Palatino-Roman"/>
            </a:endParaRPr>
          </a:p>
          <a:p>
            <a:r>
              <a:rPr lang="en-US" sz="1800" dirty="0">
                <a:latin typeface="Palatino-Roman"/>
              </a:rPr>
              <a:t>Thirdly addressing spelling errors</a:t>
            </a:r>
          </a:p>
          <a:p>
            <a:pPr lvl="1"/>
            <a:r>
              <a:rPr lang="en-US" sz="1400" dirty="0">
                <a:latin typeface="Palatino-Roman"/>
              </a:rPr>
              <a:t>Isolated spelling correction</a:t>
            </a:r>
          </a:p>
          <a:p>
            <a:pPr lvl="2"/>
            <a:r>
              <a:rPr lang="en-US" sz="1000" dirty="0">
                <a:latin typeface="Palatino-Roman"/>
              </a:rPr>
              <a:t>Edit distance</a:t>
            </a:r>
          </a:p>
          <a:p>
            <a:pPr lvl="2"/>
            <a:r>
              <a:rPr lang="en-US" sz="1000" dirty="0">
                <a:latin typeface="Palatino-Roman"/>
              </a:rPr>
              <a:t>K-gram overlap</a:t>
            </a:r>
          </a:p>
          <a:p>
            <a:pPr lvl="1"/>
            <a:r>
              <a:rPr lang="en-US" sz="1400" dirty="0">
                <a:latin typeface="Palatino-Roman"/>
              </a:rPr>
              <a:t>Context sensitive spelling correction</a:t>
            </a:r>
          </a:p>
          <a:p>
            <a:pPr marL="457200" lvl="1" indent="0">
              <a:buNone/>
            </a:pPr>
            <a:endParaRPr lang="en-US" sz="1800" dirty="0">
              <a:latin typeface="Palatino-Roman"/>
            </a:endParaRPr>
          </a:p>
          <a:p>
            <a:r>
              <a:rPr lang="en-US" sz="1800" dirty="0">
                <a:latin typeface="Palatino-Roman"/>
              </a:rPr>
              <a:t> </a:t>
            </a:r>
            <a:r>
              <a:rPr lang="en-US" sz="1800" b="1" dirty="0">
                <a:solidFill>
                  <a:srgbClr val="FF0000"/>
                </a:solidFill>
                <a:latin typeface="Palatino-Roman"/>
              </a:rPr>
              <a:t>Fourthly searching phonetically close query terms</a:t>
            </a:r>
          </a:p>
          <a:p>
            <a:pPr marL="0" indent="0">
              <a:buNone/>
            </a:pPr>
            <a:endParaRPr lang="en-US" sz="1800" b="1" i="0" u="none" strike="noStrike" baseline="0" dirty="0">
              <a:solidFill>
                <a:srgbClr val="FF0000"/>
              </a:solidFill>
              <a:latin typeface="Palatino-Roman"/>
            </a:endParaRPr>
          </a:p>
          <a:p>
            <a:pPr lvl="1"/>
            <a:endParaRPr lang="en-US" sz="1400" b="1" i="0" u="none" strike="noStrike" baseline="0" dirty="0">
              <a:solidFill>
                <a:srgbClr val="FF0000"/>
              </a:solidFill>
              <a:latin typeface="Palatino-Roman"/>
            </a:endParaRPr>
          </a:p>
          <a:p>
            <a:pPr algn="l"/>
            <a:endParaRPr lang="en-US" sz="1800" b="1" i="0" u="none" strike="noStrike" baseline="0" dirty="0">
              <a:solidFill>
                <a:srgbClr val="FF0000"/>
              </a:solidFill>
              <a:latin typeface="Palatino-Roman"/>
            </a:endParaRPr>
          </a:p>
          <a:p>
            <a:pPr algn="l"/>
            <a:endParaRPr lang="en-US" sz="1800" dirty="0">
              <a:latin typeface="Palatino-Roman"/>
            </a:endParaRPr>
          </a:p>
          <a:p>
            <a:pPr algn="l"/>
            <a:endParaRPr lang="en-US" sz="1800" b="0" i="0" u="none" strike="noStrike" baseline="0" dirty="0">
              <a:latin typeface="Palatino-Roman"/>
            </a:endParaRPr>
          </a:p>
          <a:p>
            <a:pPr algn="l"/>
            <a:endParaRPr lang="en-US" sz="1800" dirty="0">
              <a:latin typeface="Palatino-Roman"/>
            </a:endParaRPr>
          </a:p>
          <a:p>
            <a:pPr algn="l"/>
            <a:endParaRPr lang="en-IN" dirty="0"/>
          </a:p>
        </p:txBody>
      </p:sp>
    </p:spTree>
    <p:extLst>
      <p:ext uri="{BB962C8B-B14F-4D97-AF65-F5344CB8AC3E}">
        <p14:creationId xmlns:p14="http://schemas.microsoft.com/office/powerpoint/2010/main" val="1540381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08A0-59FC-8A51-E639-971678097017}"/>
              </a:ext>
            </a:extLst>
          </p:cNvPr>
          <p:cNvSpPr>
            <a:spLocks noGrp="1"/>
          </p:cNvSpPr>
          <p:nvPr>
            <p:ph type="title"/>
          </p:nvPr>
        </p:nvSpPr>
        <p:spPr/>
        <p:txBody>
          <a:bodyPr/>
          <a:lstStyle/>
          <a:p>
            <a:r>
              <a:rPr lang="en-IN" dirty="0"/>
              <a:t>Phonetic correction</a:t>
            </a:r>
          </a:p>
        </p:txBody>
      </p:sp>
      <p:sp>
        <p:nvSpPr>
          <p:cNvPr id="3" name="Content Placeholder 2">
            <a:extLst>
              <a:ext uri="{FF2B5EF4-FFF2-40B4-BE49-F238E27FC236}">
                <a16:creationId xmlns:a16="http://schemas.microsoft.com/office/drawing/2014/main" id="{9D9A5A96-DBBC-D1CF-5DA2-F648CFBA51C2}"/>
              </a:ext>
            </a:extLst>
          </p:cNvPr>
          <p:cNvSpPr>
            <a:spLocks noGrp="1"/>
          </p:cNvSpPr>
          <p:nvPr>
            <p:ph idx="1"/>
          </p:nvPr>
        </p:nvSpPr>
        <p:spPr/>
        <p:txBody>
          <a:bodyPr/>
          <a:lstStyle/>
          <a:p>
            <a:r>
              <a:rPr lang="en-IN" dirty="0"/>
              <a:t>Misspellings that arise because user types a query which sounds like the target term. </a:t>
            </a:r>
          </a:p>
          <a:p>
            <a:r>
              <a:rPr lang="en-IN" dirty="0"/>
              <a:t>Main idea is to generate, for each term, a “phonetic hash” so that similar sounding terms hash to the same value. </a:t>
            </a:r>
          </a:p>
          <a:p>
            <a:r>
              <a:rPr lang="en-IN" dirty="0"/>
              <a:t>Algorithms for phonetic hashing are known as </a:t>
            </a:r>
            <a:r>
              <a:rPr lang="en-IN" dirty="0" err="1"/>
              <a:t>soundex</a:t>
            </a:r>
            <a:r>
              <a:rPr lang="en-IN" dirty="0"/>
              <a:t> algorithms. </a:t>
            </a:r>
          </a:p>
          <a:p>
            <a:endParaRPr lang="en-IN" dirty="0"/>
          </a:p>
        </p:txBody>
      </p:sp>
    </p:spTree>
    <p:extLst>
      <p:ext uri="{BB962C8B-B14F-4D97-AF65-F5344CB8AC3E}">
        <p14:creationId xmlns:p14="http://schemas.microsoft.com/office/powerpoint/2010/main" val="281353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9E6F-C288-B115-6B1B-BC85AD9CCC29}"/>
              </a:ext>
            </a:extLst>
          </p:cNvPr>
          <p:cNvSpPr>
            <a:spLocks noGrp="1"/>
          </p:cNvSpPr>
          <p:nvPr>
            <p:ph type="title"/>
          </p:nvPr>
        </p:nvSpPr>
        <p:spPr/>
        <p:txBody>
          <a:bodyPr/>
          <a:lstStyle/>
          <a:p>
            <a:r>
              <a:rPr lang="en-IN" dirty="0"/>
              <a:t>We address four aspects in this chapter</a:t>
            </a:r>
          </a:p>
        </p:txBody>
      </p:sp>
      <p:sp>
        <p:nvSpPr>
          <p:cNvPr id="3" name="Content Placeholder 2">
            <a:extLst>
              <a:ext uri="{FF2B5EF4-FFF2-40B4-BE49-F238E27FC236}">
                <a16:creationId xmlns:a16="http://schemas.microsoft.com/office/drawing/2014/main" id="{5D31315D-9C4D-1C57-714E-0CC566097E20}"/>
              </a:ext>
            </a:extLst>
          </p:cNvPr>
          <p:cNvSpPr>
            <a:spLocks noGrp="1"/>
          </p:cNvSpPr>
          <p:nvPr>
            <p:ph idx="1"/>
          </p:nvPr>
        </p:nvSpPr>
        <p:spPr/>
        <p:txBody>
          <a:bodyPr>
            <a:normAutofit fontScale="92500" lnSpcReduction="10000"/>
          </a:bodyPr>
          <a:lstStyle/>
          <a:p>
            <a:pPr algn="l"/>
            <a:r>
              <a:rPr lang="en-US" sz="1800" b="1" i="0" u="none" strike="noStrike" baseline="0" dirty="0">
                <a:solidFill>
                  <a:srgbClr val="FF0000"/>
                </a:solidFill>
                <a:latin typeface="Palatino-Roman"/>
              </a:rPr>
              <a:t>Firstly we need to search for a term in the query in the vocabulary</a:t>
            </a:r>
          </a:p>
          <a:p>
            <a:pPr lvl="1"/>
            <a:r>
              <a:rPr lang="en-US" sz="1400" b="1" i="0" u="none" strike="noStrike" baseline="0" dirty="0">
                <a:solidFill>
                  <a:srgbClr val="FF0000"/>
                </a:solidFill>
                <a:latin typeface="Palatino-Roman"/>
              </a:rPr>
              <a:t>We need to develop data structures that help the search for terms in the vocabulary in an inverted index</a:t>
            </a:r>
          </a:p>
          <a:p>
            <a:pPr algn="l"/>
            <a:endParaRPr lang="en-US" sz="1800" b="1" dirty="0">
              <a:latin typeface="Palatino-Roman"/>
            </a:endParaRPr>
          </a:p>
          <a:p>
            <a:pPr algn="l"/>
            <a:r>
              <a:rPr lang="en-US" sz="1800" b="0" i="0" u="none" strike="noStrike" baseline="0" dirty="0">
                <a:latin typeface="Palatino-Roman"/>
              </a:rPr>
              <a:t>Secondly we study the idea of wildcard query</a:t>
            </a:r>
          </a:p>
          <a:p>
            <a:pPr lvl="1"/>
            <a:r>
              <a:rPr lang="en-US" sz="1400" b="0" i="0" u="none" strike="noStrike" baseline="0" dirty="0">
                <a:latin typeface="Palatino-Roman"/>
              </a:rPr>
              <a:t>*  - wildcard </a:t>
            </a:r>
          </a:p>
          <a:p>
            <a:pPr lvl="1"/>
            <a:r>
              <a:rPr lang="en-US" sz="1400" dirty="0">
                <a:latin typeface="Palatino-Roman"/>
              </a:rPr>
              <a:t>E.g. automat*       automation, automatic, automated etc.</a:t>
            </a:r>
          </a:p>
          <a:p>
            <a:pPr lvl="1"/>
            <a:r>
              <a:rPr lang="en-US" sz="1400" b="0" i="0" u="none" strike="noStrike" baseline="0" dirty="0">
                <a:latin typeface="Palatino-Roman"/>
              </a:rPr>
              <a:t>This is used when:</a:t>
            </a:r>
          </a:p>
          <a:p>
            <a:pPr lvl="2"/>
            <a:r>
              <a:rPr lang="en-US" sz="1000" b="0" i="0" u="none" strike="noStrike" baseline="0" dirty="0">
                <a:latin typeface="Palatino-Roman"/>
              </a:rPr>
              <a:t> a user is unsure about the spelling or 	</a:t>
            </a:r>
          </a:p>
          <a:p>
            <a:pPr lvl="2"/>
            <a:r>
              <a:rPr lang="en-US" sz="1000" b="0" i="0" u="none" strike="noStrike" baseline="0" dirty="0">
                <a:latin typeface="Palatino-Roman"/>
              </a:rPr>
              <a:t>wants to search for variants of a query term </a:t>
            </a:r>
          </a:p>
          <a:p>
            <a:pPr lvl="2"/>
            <a:endParaRPr lang="en-US" sz="1000" b="0" i="0" u="none" strike="noStrike" baseline="0" dirty="0">
              <a:latin typeface="Palatino-Roman"/>
            </a:endParaRPr>
          </a:p>
          <a:p>
            <a:r>
              <a:rPr lang="en-US" sz="1800" dirty="0">
                <a:latin typeface="Palatino-Roman"/>
              </a:rPr>
              <a:t>Thirdly addressing spelling errors</a:t>
            </a:r>
          </a:p>
          <a:p>
            <a:pPr lvl="1"/>
            <a:r>
              <a:rPr lang="en-US" sz="1400" dirty="0">
                <a:latin typeface="Palatino-Roman"/>
              </a:rPr>
              <a:t>Isolated spelling correction</a:t>
            </a:r>
          </a:p>
          <a:p>
            <a:pPr lvl="2"/>
            <a:r>
              <a:rPr lang="en-US" sz="1000" dirty="0">
                <a:latin typeface="Palatino-Roman"/>
              </a:rPr>
              <a:t>Edit distance</a:t>
            </a:r>
          </a:p>
          <a:p>
            <a:pPr lvl="2"/>
            <a:r>
              <a:rPr lang="en-US" sz="1000" dirty="0">
                <a:latin typeface="Palatino-Roman"/>
              </a:rPr>
              <a:t>K-gram overlap</a:t>
            </a:r>
          </a:p>
          <a:p>
            <a:pPr lvl="1"/>
            <a:r>
              <a:rPr lang="en-US" sz="1400" dirty="0">
                <a:latin typeface="Palatino-Roman"/>
              </a:rPr>
              <a:t>Context sensitive spelling correction</a:t>
            </a:r>
          </a:p>
          <a:p>
            <a:pPr marL="457200" lvl="1" indent="0">
              <a:buNone/>
            </a:pPr>
            <a:endParaRPr lang="en-US" sz="1800" dirty="0">
              <a:latin typeface="Palatino-Roman"/>
            </a:endParaRPr>
          </a:p>
          <a:p>
            <a:r>
              <a:rPr lang="en-US" sz="1800" dirty="0">
                <a:latin typeface="Palatino-Roman"/>
              </a:rPr>
              <a:t> Fourthly searching phonetically close query terms</a:t>
            </a:r>
          </a:p>
          <a:p>
            <a:pPr marL="0" indent="0">
              <a:buNone/>
            </a:pPr>
            <a:endParaRPr lang="en-US" sz="1800" b="0" i="0" u="none" strike="noStrike" baseline="0" dirty="0">
              <a:latin typeface="Palatino-Roman"/>
            </a:endParaRPr>
          </a:p>
          <a:p>
            <a:pPr lvl="1"/>
            <a:endParaRPr lang="en-US" sz="1400" b="0" i="0" u="none" strike="noStrike" baseline="0" dirty="0">
              <a:latin typeface="Palatino-Roman"/>
            </a:endParaRPr>
          </a:p>
          <a:p>
            <a:pPr algn="l"/>
            <a:endParaRPr lang="en-US" sz="1800" b="0" i="0" u="none" strike="noStrike" baseline="0" dirty="0">
              <a:latin typeface="Palatino-Roman"/>
            </a:endParaRPr>
          </a:p>
          <a:p>
            <a:pPr algn="l"/>
            <a:endParaRPr lang="en-US" sz="1800" dirty="0">
              <a:latin typeface="Palatino-Roman"/>
            </a:endParaRPr>
          </a:p>
          <a:p>
            <a:pPr algn="l"/>
            <a:endParaRPr lang="en-US" sz="1800" b="0" i="0" u="none" strike="noStrike" baseline="0" dirty="0">
              <a:latin typeface="Palatino-Roman"/>
            </a:endParaRPr>
          </a:p>
          <a:p>
            <a:pPr algn="l"/>
            <a:endParaRPr lang="en-US" sz="1800" dirty="0">
              <a:latin typeface="Palatino-Roman"/>
            </a:endParaRPr>
          </a:p>
          <a:p>
            <a:pPr algn="l"/>
            <a:endParaRPr lang="en-IN" dirty="0"/>
          </a:p>
        </p:txBody>
      </p:sp>
    </p:spTree>
    <p:extLst>
      <p:ext uri="{BB962C8B-B14F-4D97-AF65-F5344CB8AC3E}">
        <p14:creationId xmlns:p14="http://schemas.microsoft.com/office/powerpoint/2010/main" val="3720677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1F00-934A-95C9-EC58-439151DF7C72}"/>
              </a:ext>
            </a:extLst>
          </p:cNvPr>
          <p:cNvSpPr>
            <a:spLocks noGrp="1"/>
          </p:cNvSpPr>
          <p:nvPr>
            <p:ph type="title"/>
          </p:nvPr>
        </p:nvSpPr>
        <p:spPr/>
        <p:txBody>
          <a:bodyPr/>
          <a:lstStyle/>
          <a:p>
            <a:r>
              <a:rPr lang="en-IN" dirty="0"/>
              <a:t>Phonetic correction – </a:t>
            </a:r>
            <a:r>
              <a:rPr lang="en-IN" dirty="0" err="1"/>
              <a:t>soundex</a:t>
            </a:r>
            <a:r>
              <a:rPr lang="en-IN" dirty="0"/>
              <a:t> algorithm</a:t>
            </a:r>
          </a:p>
        </p:txBody>
      </p:sp>
      <p:sp>
        <p:nvSpPr>
          <p:cNvPr id="3" name="Content Placeholder 2">
            <a:extLst>
              <a:ext uri="{FF2B5EF4-FFF2-40B4-BE49-F238E27FC236}">
                <a16:creationId xmlns:a16="http://schemas.microsoft.com/office/drawing/2014/main" id="{C5A4EBCD-1B0C-8ED6-719D-FBF0EC43F76C}"/>
              </a:ext>
            </a:extLst>
          </p:cNvPr>
          <p:cNvSpPr>
            <a:spLocks noGrp="1"/>
          </p:cNvSpPr>
          <p:nvPr>
            <p:ph idx="1"/>
          </p:nvPr>
        </p:nvSpPr>
        <p:spPr/>
        <p:txBody>
          <a:bodyPr/>
          <a:lstStyle/>
          <a:p>
            <a:pPr marL="0" indent="0" algn="l">
              <a:buNone/>
            </a:pPr>
            <a:r>
              <a:rPr lang="en-US" sz="1800" b="0" i="0" u="none" strike="noStrike" baseline="0" dirty="0">
                <a:latin typeface="Palatino-Roman"/>
              </a:rPr>
              <a:t>1. Turn every term to be indexed into a 4-character reduced form. Build an inverted index from these reduced forms to the original terms; call this </a:t>
            </a:r>
            <a:r>
              <a:rPr lang="en-IN" sz="1800" b="0" i="0" u="none" strike="noStrike" baseline="0" dirty="0">
                <a:latin typeface="Palatino-Roman"/>
              </a:rPr>
              <a:t>the </a:t>
            </a:r>
            <a:r>
              <a:rPr lang="en-IN" sz="1800" b="0" i="0" u="none" strike="noStrike" baseline="0" dirty="0" err="1">
                <a:latin typeface="Palatino-Roman"/>
              </a:rPr>
              <a:t>soundex</a:t>
            </a:r>
            <a:r>
              <a:rPr lang="en-IN" sz="1800" b="0" i="0" u="none" strike="noStrike" baseline="0" dirty="0">
                <a:latin typeface="Palatino-Roman"/>
              </a:rPr>
              <a:t> index.</a:t>
            </a:r>
          </a:p>
          <a:p>
            <a:pPr marL="0" indent="0" algn="l">
              <a:buNone/>
            </a:pPr>
            <a:r>
              <a:rPr lang="en-US" sz="1800" b="0" i="0" u="none" strike="noStrike" baseline="0" dirty="0">
                <a:latin typeface="Palatino-Roman"/>
              </a:rPr>
              <a:t>2. Do the same with query terms.</a:t>
            </a:r>
          </a:p>
          <a:p>
            <a:pPr marL="0" indent="0" algn="l">
              <a:buNone/>
            </a:pPr>
            <a:r>
              <a:rPr lang="en-US" sz="1800" b="0" i="0" u="none" strike="noStrike" baseline="0" dirty="0">
                <a:latin typeface="Palatino-Roman"/>
              </a:rPr>
              <a:t>3. When the query calls for a </a:t>
            </a:r>
            <a:r>
              <a:rPr lang="en-US" sz="1800" b="0" i="0" u="none" strike="noStrike" baseline="0" dirty="0" err="1">
                <a:latin typeface="Palatino-Roman"/>
              </a:rPr>
              <a:t>soundex</a:t>
            </a:r>
            <a:r>
              <a:rPr lang="en-US" sz="1800" b="0" i="0" u="none" strike="noStrike" baseline="0" dirty="0">
                <a:latin typeface="Palatino-Roman"/>
              </a:rPr>
              <a:t> match, search this </a:t>
            </a:r>
            <a:r>
              <a:rPr lang="en-US" sz="1800" b="0" i="0" u="none" strike="noStrike" baseline="0" dirty="0" err="1">
                <a:latin typeface="Palatino-Roman"/>
              </a:rPr>
              <a:t>soundex</a:t>
            </a:r>
            <a:r>
              <a:rPr lang="en-US" sz="1800" b="0" i="0" u="none" strike="noStrike" baseline="0" dirty="0">
                <a:latin typeface="Palatino-Roman"/>
              </a:rPr>
              <a:t> index. The variations in different </a:t>
            </a:r>
            <a:r>
              <a:rPr lang="en-US" sz="1800" b="0" i="0" u="none" strike="noStrike" baseline="0" dirty="0" err="1">
                <a:latin typeface="Palatino-Roman"/>
              </a:rPr>
              <a:t>soundex</a:t>
            </a:r>
            <a:r>
              <a:rPr lang="en-US" sz="1800" b="0" i="0" u="none" strike="noStrike" baseline="0" dirty="0">
                <a:latin typeface="Palatino-Roman"/>
              </a:rPr>
              <a:t> algorithms have to do with the conversion of terms to 4-character forms. A commonly used conversion results in a 4-character code, with the first character being a letter of the alphabet and the other three being digits between 0 and 9.</a:t>
            </a:r>
          </a:p>
          <a:p>
            <a:pPr marL="0" indent="0" algn="l">
              <a:buNone/>
            </a:pPr>
            <a:endParaRPr lang="en-US" sz="1800" b="0" i="0" u="none" strike="noStrike" baseline="0" dirty="0">
              <a:latin typeface="Palatino-Roman"/>
            </a:endParaRPr>
          </a:p>
          <a:p>
            <a:pPr marL="0" indent="0" algn="l">
              <a:buNone/>
            </a:pPr>
            <a:endParaRPr lang="en-IN" dirty="0"/>
          </a:p>
        </p:txBody>
      </p:sp>
    </p:spTree>
    <p:extLst>
      <p:ext uri="{BB962C8B-B14F-4D97-AF65-F5344CB8AC3E}">
        <p14:creationId xmlns:p14="http://schemas.microsoft.com/office/powerpoint/2010/main" val="3432676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442A-C2E1-DD14-CA6A-8AE2CEF8F848}"/>
              </a:ext>
            </a:extLst>
          </p:cNvPr>
          <p:cNvSpPr>
            <a:spLocks noGrp="1"/>
          </p:cNvSpPr>
          <p:nvPr>
            <p:ph type="title"/>
          </p:nvPr>
        </p:nvSpPr>
        <p:spPr/>
        <p:txBody>
          <a:bodyPr/>
          <a:lstStyle/>
          <a:p>
            <a:r>
              <a:rPr lang="en-IN" dirty="0"/>
              <a:t>Conversion of terms to four character form</a:t>
            </a:r>
          </a:p>
        </p:txBody>
      </p:sp>
      <p:sp>
        <p:nvSpPr>
          <p:cNvPr id="3" name="Content Placeholder 2">
            <a:extLst>
              <a:ext uri="{FF2B5EF4-FFF2-40B4-BE49-F238E27FC236}">
                <a16:creationId xmlns:a16="http://schemas.microsoft.com/office/drawing/2014/main" id="{7FDA4FC5-73A1-21A0-8B4A-0F55F2E1FE3F}"/>
              </a:ext>
            </a:extLst>
          </p:cNvPr>
          <p:cNvSpPr>
            <a:spLocks noGrp="1"/>
          </p:cNvSpPr>
          <p:nvPr>
            <p:ph idx="1"/>
          </p:nvPr>
        </p:nvSpPr>
        <p:spPr/>
        <p:txBody>
          <a:bodyPr>
            <a:normAutofit/>
          </a:bodyPr>
          <a:lstStyle/>
          <a:p>
            <a:pPr marL="0" indent="0" algn="l">
              <a:buNone/>
            </a:pPr>
            <a:r>
              <a:rPr lang="en-US" sz="1800" b="0" i="0" u="none" strike="noStrike" baseline="0" dirty="0">
                <a:latin typeface="Palatino-Roman"/>
              </a:rPr>
              <a:t>1. Retain the first letter of the term.</a:t>
            </a:r>
          </a:p>
          <a:p>
            <a:pPr marL="0" indent="0" algn="l">
              <a:buNone/>
            </a:pPr>
            <a:r>
              <a:rPr lang="en-US" sz="1800" b="0" i="0" u="none" strike="noStrike" baseline="0" dirty="0">
                <a:latin typeface="Palatino-Roman"/>
              </a:rPr>
              <a:t>2. Change all occurrences of the following letters to ’0’ (zero): ’A’, E’, ’I’, ’O’,</a:t>
            </a:r>
            <a:r>
              <a:rPr lang="en-IN" sz="1800" b="0" i="0" u="none" strike="noStrike" baseline="0" dirty="0">
                <a:latin typeface="Palatino-Roman"/>
              </a:rPr>
              <a:t>’U’, ’H’, ’W’, ’Y’.</a:t>
            </a:r>
          </a:p>
          <a:p>
            <a:pPr marL="0" indent="0" algn="l">
              <a:buNone/>
            </a:pPr>
            <a:r>
              <a:rPr lang="en-US" sz="1800" b="0" i="0" u="none" strike="noStrike" baseline="0" dirty="0">
                <a:latin typeface="Palatino-Roman"/>
              </a:rPr>
              <a:t>3. Change letters to digits as follows:</a:t>
            </a:r>
          </a:p>
          <a:p>
            <a:pPr marL="0" indent="0" algn="l">
              <a:buNone/>
            </a:pPr>
            <a:r>
              <a:rPr lang="en-US" sz="1800" b="0" i="0" u="none" strike="noStrike" baseline="0" dirty="0">
                <a:latin typeface="Palatino-Roman"/>
              </a:rPr>
              <a:t>B, F, P, V to 1.</a:t>
            </a:r>
          </a:p>
          <a:p>
            <a:pPr marL="0" indent="0" algn="l">
              <a:buNone/>
            </a:pPr>
            <a:r>
              <a:rPr lang="pl-PL" sz="1800" b="0" i="0" u="none" strike="noStrike" baseline="0" dirty="0">
                <a:latin typeface="Palatino-Roman"/>
              </a:rPr>
              <a:t>C, G, J, K, Q, S, X, Z to 2.</a:t>
            </a:r>
          </a:p>
          <a:p>
            <a:pPr marL="0" indent="0" algn="l">
              <a:buNone/>
            </a:pPr>
            <a:r>
              <a:rPr lang="en-IN" sz="1800" b="0" i="0" u="none" strike="noStrike" baseline="0" dirty="0">
                <a:latin typeface="Palatino-Roman"/>
              </a:rPr>
              <a:t>D,T to 3.</a:t>
            </a:r>
          </a:p>
          <a:p>
            <a:pPr marL="0" indent="0" algn="l">
              <a:buNone/>
            </a:pPr>
            <a:r>
              <a:rPr lang="en-IN" sz="1800" b="0" i="0" u="none" strike="noStrike" baseline="0" dirty="0">
                <a:latin typeface="Palatino-Roman"/>
              </a:rPr>
              <a:t>L to 4.</a:t>
            </a:r>
          </a:p>
          <a:p>
            <a:pPr marL="0" indent="0" algn="l">
              <a:buNone/>
            </a:pPr>
            <a:r>
              <a:rPr lang="en-IN" sz="1800" b="0" i="0" u="none" strike="noStrike" baseline="0" dirty="0">
                <a:latin typeface="Palatino-Roman"/>
              </a:rPr>
              <a:t>M, N to 5.</a:t>
            </a:r>
          </a:p>
          <a:p>
            <a:pPr marL="0" indent="0" algn="l">
              <a:buNone/>
            </a:pPr>
            <a:r>
              <a:rPr lang="en-IN" sz="1800" b="0" i="0" u="none" strike="noStrike" baseline="0" dirty="0">
                <a:latin typeface="Palatino-Roman"/>
              </a:rPr>
              <a:t>R to 6.</a:t>
            </a:r>
          </a:p>
          <a:p>
            <a:pPr marL="0" indent="0" algn="l">
              <a:buNone/>
            </a:pPr>
            <a:r>
              <a:rPr lang="en-US" sz="1800" b="0" i="0" u="none" strike="noStrike" baseline="0" dirty="0">
                <a:latin typeface="Palatino-Roman"/>
              </a:rPr>
              <a:t>4. Repeatedly remove one out of each pair of consecutive identical digits.</a:t>
            </a:r>
          </a:p>
          <a:p>
            <a:pPr marL="0" indent="0" algn="l">
              <a:buNone/>
            </a:pPr>
            <a:r>
              <a:rPr lang="en-US" sz="1800" b="0" i="0" u="none" strike="noStrike" baseline="0" dirty="0">
                <a:latin typeface="Palatino-Roman"/>
              </a:rPr>
              <a:t>5. Remove all zeros from the resulting string. Pad the resulting string with trailing zeros and return the first four positions, which will consist of a letter followed by three digits.</a:t>
            </a:r>
            <a:endParaRPr lang="en-IN" dirty="0"/>
          </a:p>
        </p:txBody>
      </p:sp>
    </p:spTree>
    <p:extLst>
      <p:ext uri="{BB962C8B-B14F-4D97-AF65-F5344CB8AC3E}">
        <p14:creationId xmlns:p14="http://schemas.microsoft.com/office/powerpoint/2010/main" val="376468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9735-74FB-C236-E850-81EC6A1DC97C}"/>
              </a:ext>
            </a:extLst>
          </p:cNvPr>
          <p:cNvSpPr>
            <a:spLocks noGrp="1"/>
          </p:cNvSpPr>
          <p:nvPr>
            <p:ph type="title"/>
          </p:nvPr>
        </p:nvSpPr>
        <p:spPr/>
        <p:txBody>
          <a:bodyPr/>
          <a:lstStyle/>
          <a:p>
            <a:r>
              <a:rPr lang="en-IN" dirty="0"/>
              <a:t>Soundex of Hermann according to previous steps</a:t>
            </a:r>
          </a:p>
        </p:txBody>
      </p:sp>
      <p:sp>
        <p:nvSpPr>
          <p:cNvPr id="3" name="Content Placeholder 2">
            <a:extLst>
              <a:ext uri="{FF2B5EF4-FFF2-40B4-BE49-F238E27FC236}">
                <a16:creationId xmlns:a16="http://schemas.microsoft.com/office/drawing/2014/main" id="{05B4B2AC-A6BB-8BF6-4249-1669A6D7E40A}"/>
              </a:ext>
            </a:extLst>
          </p:cNvPr>
          <p:cNvSpPr>
            <a:spLocks noGrp="1"/>
          </p:cNvSpPr>
          <p:nvPr>
            <p:ph idx="1"/>
          </p:nvPr>
        </p:nvSpPr>
        <p:spPr/>
        <p:txBody>
          <a:bodyPr>
            <a:normAutofit fontScale="77500" lnSpcReduction="20000"/>
          </a:bodyPr>
          <a:lstStyle/>
          <a:p>
            <a:r>
              <a:rPr lang="en-IN" dirty="0"/>
              <a:t>Hermann</a:t>
            </a:r>
          </a:p>
          <a:p>
            <a:r>
              <a:rPr lang="en-IN" dirty="0"/>
              <a:t>Retain H</a:t>
            </a:r>
          </a:p>
          <a:p>
            <a:r>
              <a:rPr lang="en-IN" dirty="0"/>
              <a:t>E -&gt; 0     H0</a:t>
            </a:r>
          </a:p>
          <a:p>
            <a:r>
              <a:rPr lang="en-IN" dirty="0"/>
              <a:t>R -&gt;6      H06</a:t>
            </a:r>
          </a:p>
          <a:p>
            <a:r>
              <a:rPr lang="en-IN" dirty="0"/>
              <a:t>M -&gt;5     H065</a:t>
            </a:r>
          </a:p>
          <a:p>
            <a:r>
              <a:rPr lang="en-IN" dirty="0"/>
              <a:t>A -&gt; 0     H0650</a:t>
            </a:r>
          </a:p>
          <a:p>
            <a:r>
              <a:rPr lang="en-IN" dirty="0"/>
              <a:t>N  -&gt; 5    H06505</a:t>
            </a:r>
          </a:p>
          <a:p>
            <a:r>
              <a:rPr lang="en-IN" dirty="0"/>
              <a:t>N -&gt; 5     H065055</a:t>
            </a:r>
          </a:p>
          <a:p>
            <a:r>
              <a:rPr lang="en-IN" dirty="0"/>
              <a:t>Remove consecutive digits    H06505</a:t>
            </a:r>
          </a:p>
          <a:p>
            <a:r>
              <a:rPr lang="en-IN" dirty="0"/>
              <a:t>Remove all 0s      H655</a:t>
            </a:r>
          </a:p>
          <a:p>
            <a:r>
              <a:rPr lang="en-IN" dirty="0"/>
              <a:t>Pad 0s.                  H65500000……</a:t>
            </a:r>
          </a:p>
          <a:p>
            <a:r>
              <a:rPr lang="en-IN" dirty="0"/>
              <a:t>Final code: H655</a:t>
            </a:r>
          </a:p>
          <a:p>
            <a:endParaRPr lang="en-IN" dirty="0"/>
          </a:p>
          <a:p>
            <a:endParaRPr lang="en-IN" dirty="0"/>
          </a:p>
        </p:txBody>
      </p:sp>
    </p:spTree>
    <p:extLst>
      <p:ext uri="{BB962C8B-B14F-4D97-AF65-F5344CB8AC3E}">
        <p14:creationId xmlns:p14="http://schemas.microsoft.com/office/powerpoint/2010/main" val="1989389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B8BE-12E3-6EAD-673F-42DEDC8705BC}"/>
              </a:ext>
            </a:extLst>
          </p:cNvPr>
          <p:cNvSpPr>
            <a:spLocks noGrp="1"/>
          </p:cNvSpPr>
          <p:nvPr>
            <p:ph type="title"/>
          </p:nvPr>
        </p:nvSpPr>
        <p:spPr/>
        <p:txBody>
          <a:bodyPr/>
          <a:lstStyle/>
          <a:p>
            <a:r>
              <a:rPr lang="en-IN" dirty="0"/>
              <a:t>The algorithm rests on a few observations:</a:t>
            </a:r>
          </a:p>
        </p:txBody>
      </p:sp>
      <p:sp>
        <p:nvSpPr>
          <p:cNvPr id="3" name="Content Placeholder 2">
            <a:extLst>
              <a:ext uri="{FF2B5EF4-FFF2-40B4-BE49-F238E27FC236}">
                <a16:creationId xmlns:a16="http://schemas.microsoft.com/office/drawing/2014/main" id="{4602BC23-BBCA-1D89-5E62-88EF7BD021AD}"/>
              </a:ext>
            </a:extLst>
          </p:cNvPr>
          <p:cNvSpPr>
            <a:spLocks noGrp="1"/>
          </p:cNvSpPr>
          <p:nvPr>
            <p:ph idx="1"/>
          </p:nvPr>
        </p:nvSpPr>
        <p:spPr/>
        <p:txBody>
          <a:bodyPr/>
          <a:lstStyle/>
          <a:p>
            <a:r>
              <a:rPr lang="en-IN" dirty="0"/>
              <a:t>Vowels are viewed as interchangeable in transcribing names</a:t>
            </a:r>
          </a:p>
          <a:p>
            <a:r>
              <a:rPr lang="en-IN" dirty="0" err="1"/>
              <a:t>Consonents</a:t>
            </a:r>
            <a:r>
              <a:rPr lang="en-IN" dirty="0"/>
              <a:t> with similar sounds are kept in equivalence classes </a:t>
            </a:r>
          </a:p>
          <a:p>
            <a:pPr marL="0" indent="0">
              <a:buNone/>
            </a:pPr>
            <a:r>
              <a:rPr lang="en-IN" dirty="0"/>
              <a:t>e.g. D and 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7718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58F8-E64A-1254-5EB4-46DCF84CBF1F}"/>
              </a:ext>
            </a:extLst>
          </p:cNvPr>
          <p:cNvSpPr>
            <a:spLocks noGrp="1"/>
          </p:cNvSpPr>
          <p:nvPr>
            <p:ph type="title"/>
          </p:nvPr>
        </p:nvSpPr>
        <p:spPr/>
        <p:txBody>
          <a:bodyPr/>
          <a:lstStyle/>
          <a:p>
            <a:r>
              <a:rPr lang="en-IN" dirty="0"/>
              <a:t>Find two differently spelled proper nouns whose </a:t>
            </a:r>
            <a:r>
              <a:rPr lang="en-IN" dirty="0" err="1"/>
              <a:t>soundex</a:t>
            </a:r>
            <a:r>
              <a:rPr lang="en-IN" dirty="0"/>
              <a:t> codes are same</a:t>
            </a:r>
          </a:p>
        </p:txBody>
      </p:sp>
      <p:sp>
        <p:nvSpPr>
          <p:cNvPr id="3" name="Content Placeholder 2">
            <a:extLst>
              <a:ext uri="{FF2B5EF4-FFF2-40B4-BE49-F238E27FC236}">
                <a16:creationId xmlns:a16="http://schemas.microsoft.com/office/drawing/2014/main" id="{1291EEF7-0D28-EFAC-B848-4DE4BFDCF679}"/>
              </a:ext>
            </a:extLst>
          </p:cNvPr>
          <p:cNvSpPr>
            <a:spLocks noGrp="1"/>
          </p:cNvSpPr>
          <p:nvPr>
            <p:ph idx="1"/>
          </p:nvPr>
        </p:nvSpPr>
        <p:spPr/>
        <p:txBody>
          <a:bodyPr/>
          <a:lstStyle/>
          <a:p>
            <a:endParaRPr lang="en-IN" dirty="0"/>
          </a:p>
          <a:p>
            <a:endParaRPr lang="en-IN" dirty="0"/>
          </a:p>
          <a:p>
            <a:r>
              <a:rPr lang="en-IN" dirty="0"/>
              <a:t>Answer: MARY and MIRA   and MEERA and MYRA</a:t>
            </a:r>
            <a:br>
              <a:rPr lang="en-IN" dirty="0"/>
            </a:br>
            <a:r>
              <a:rPr lang="en-IN" dirty="0"/>
              <a:t>	       M060  and M060  and M0060 and M060</a:t>
            </a:r>
          </a:p>
          <a:p>
            <a:pPr marL="0" indent="0">
              <a:buNone/>
            </a:pPr>
            <a:r>
              <a:rPr lang="en-IN" dirty="0"/>
              <a:t>	       M600  and  M600  and M600  and M600</a:t>
            </a:r>
          </a:p>
        </p:txBody>
      </p:sp>
    </p:spTree>
    <p:extLst>
      <p:ext uri="{BB962C8B-B14F-4D97-AF65-F5344CB8AC3E}">
        <p14:creationId xmlns:p14="http://schemas.microsoft.com/office/powerpoint/2010/main" val="1385852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A70C-2CB1-266D-4931-5F2A41D76CD0}"/>
              </a:ext>
            </a:extLst>
          </p:cNvPr>
          <p:cNvSpPr>
            <a:spLocks noGrp="1"/>
          </p:cNvSpPr>
          <p:nvPr>
            <p:ph type="title"/>
          </p:nvPr>
        </p:nvSpPr>
        <p:spPr/>
        <p:txBody>
          <a:bodyPr/>
          <a:lstStyle/>
          <a:p>
            <a:r>
              <a:rPr lang="en-IN" dirty="0"/>
              <a:t>Find two phonetically similar proper nouns whose </a:t>
            </a:r>
            <a:r>
              <a:rPr lang="en-IN" dirty="0" err="1"/>
              <a:t>soundex</a:t>
            </a:r>
            <a:r>
              <a:rPr lang="en-IN" dirty="0"/>
              <a:t> codes are different</a:t>
            </a:r>
          </a:p>
        </p:txBody>
      </p:sp>
      <p:sp>
        <p:nvSpPr>
          <p:cNvPr id="3" name="Content Placeholder 2">
            <a:extLst>
              <a:ext uri="{FF2B5EF4-FFF2-40B4-BE49-F238E27FC236}">
                <a16:creationId xmlns:a16="http://schemas.microsoft.com/office/drawing/2014/main" id="{C0AEC70F-B575-B9E1-F292-DF54328B8675}"/>
              </a:ext>
            </a:extLst>
          </p:cNvPr>
          <p:cNvSpPr>
            <a:spLocks noGrp="1"/>
          </p:cNvSpPr>
          <p:nvPr>
            <p:ph idx="1"/>
          </p:nvPr>
        </p:nvSpPr>
        <p:spPr/>
        <p:txBody>
          <a:bodyPr/>
          <a:lstStyle/>
          <a:p>
            <a:r>
              <a:rPr lang="en-IN" sz="1800" b="0" i="0" u="none" strike="noStrike" baseline="0" dirty="0">
                <a:latin typeface="Palatino-Roman"/>
              </a:rPr>
              <a:t>Chebyshev and </a:t>
            </a:r>
            <a:r>
              <a:rPr lang="en-IN" sz="1800" b="0" i="0" u="none" strike="noStrike" baseline="0" dirty="0" err="1">
                <a:latin typeface="Palatino-Roman"/>
              </a:rPr>
              <a:t>Tchebycheff</a:t>
            </a:r>
            <a:endParaRPr lang="en-IN" dirty="0"/>
          </a:p>
          <a:p>
            <a:r>
              <a:rPr lang="en-IN" dirty="0"/>
              <a:t>C00102001 and T2001020011</a:t>
            </a:r>
          </a:p>
          <a:p>
            <a:r>
              <a:rPr lang="en-IN" dirty="0"/>
              <a:t>C121    and T212</a:t>
            </a:r>
          </a:p>
          <a:p>
            <a:pPr marL="0" indent="0">
              <a:buNone/>
            </a:pPr>
            <a:endParaRPr lang="en-IN" dirty="0"/>
          </a:p>
          <a:p>
            <a:endParaRPr lang="en-IN" dirty="0"/>
          </a:p>
        </p:txBody>
      </p:sp>
    </p:spTree>
    <p:extLst>
      <p:ext uri="{BB962C8B-B14F-4D97-AF65-F5344CB8AC3E}">
        <p14:creationId xmlns:p14="http://schemas.microsoft.com/office/powerpoint/2010/main" val="2174260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52EE-BA8B-EE12-3C47-8A9F111E48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A2729C-B6D4-CA82-34EA-DB9A10747EA4}"/>
              </a:ext>
            </a:extLst>
          </p:cNvPr>
          <p:cNvSpPr>
            <a:spLocks noGrp="1"/>
          </p:cNvSpPr>
          <p:nvPr>
            <p:ph idx="1"/>
          </p:nvPr>
        </p:nvSpPr>
        <p:spPr/>
        <p:txBody>
          <a:bodyPr/>
          <a:lstStyle/>
          <a:p>
            <a:r>
              <a:rPr lang="en-IN" dirty="0"/>
              <a:t>Thank you !!!</a:t>
            </a:r>
          </a:p>
        </p:txBody>
      </p:sp>
    </p:spTree>
    <p:extLst>
      <p:ext uri="{BB962C8B-B14F-4D97-AF65-F5344CB8AC3E}">
        <p14:creationId xmlns:p14="http://schemas.microsoft.com/office/powerpoint/2010/main" val="350944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741A-1941-4E71-E2F2-5512597B7E7F}"/>
              </a:ext>
            </a:extLst>
          </p:cNvPr>
          <p:cNvSpPr>
            <a:spLocks noGrp="1"/>
          </p:cNvSpPr>
          <p:nvPr>
            <p:ph type="title"/>
          </p:nvPr>
        </p:nvSpPr>
        <p:spPr/>
        <p:txBody>
          <a:bodyPr>
            <a:normAutofit fontScale="90000"/>
          </a:bodyPr>
          <a:lstStyle/>
          <a:p>
            <a:r>
              <a:rPr lang="en-IN" dirty="0"/>
              <a:t>What is the data structure used to represent the dictionary of an inverted index?</a:t>
            </a:r>
            <a:br>
              <a:rPr lang="en-IN" dirty="0"/>
            </a:br>
            <a:endParaRPr lang="en-IN" dirty="0"/>
          </a:p>
        </p:txBody>
      </p:sp>
      <p:sp>
        <p:nvSpPr>
          <p:cNvPr id="3" name="Content Placeholder 2">
            <a:extLst>
              <a:ext uri="{FF2B5EF4-FFF2-40B4-BE49-F238E27FC236}">
                <a16:creationId xmlns:a16="http://schemas.microsoft.com/office/drawing/2014/main" id="{386FEACC-B9F4-6213-C06A-4F48E0F9F856}"/>
              </a:ext>
            </a:extLst>
          </p:cNvPr>
          <p:cNvSpPr>
            <a:spLocks noGrp="1"/>
          </p:cNvSpPr>
          <p:nvPr>
            <p:ph idx="1"/>
          </p:nvPr>
        </p:nvSpPr>
        <p:spPr/>
        <p:txBody>
          <a:bodyPr/>
          <a:lstStyle/>
          <a:p>
            <a:r>
              <a:rPr lang="en-IN" dirty="0"/>
              <a:t>When a user poses a query, first task is to check whether each query term exists in the dictionary or vocabulary of the inverted index. </a:t>
            </a:r>
          </a:p>
          <a:p>
            <a:endParaRPr lang="en-IN" dirty="0"/>
          </a:p>
          <a:p>
            <a:r>
              <a:rPr lang="en-IN" dirty="0"/>
              <a:t>The vocabulary lookup operation is to be supported by the data structure. </a:t>
            </a:r>
          </a:p>
          <a:p>
            <a:endParaRPr lang="en-IN" dirty="0"/>
          </a:p>
          <a:p>
            <a:r>
              <a:rPr lang="en-IN" dirty="0"/>
              <a:t>There are two ways in which dictionary can be implemented: </a:t>
            </a:r>
          </a:p>
          <a:p>
            <a:pPr lvl="1"/>
            <a:r>
              <a:rPr lang="en-IN" dirty="0"/>
              <a:t>Hashing</a:t>
            </a:r>
          </a:p>
          <a:p>
            <a:pPr lvl="1"/>
            <a:r>
              <a:rPr lang="en-IN" dirty="0"/>
              <a:t>Search trees </a:t>
            </a:r>
          </a:p>
        </p:txBody>
      </p:sp>
    </p:spTree>
    <p:extLst>
      <p:ext uri="{BB962C8B-B14F-4D97-AF65-F5344CB8AC3E}">
        <p14:creationId xmlns:p14="http://schemas.microsoft.com/office/powerpoint/2010/main" val="125771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D5F4-716D-F813-A128-0433D389A4AB}"/>
              </a:ext>
            </a:extLst>
          </p:cNvPr>
          <p:cNvSpPr>
            <a:spLocks noGrp="1"/>
          </p:cNvSpPr>
          <p:nvPr>
            <p:ph type="title"/>
          </p:nvPr>
        </p:nvSpPr>
        <p:spPr/>
        <p:txBody>
          <a:bodyPr/>
          <a:lstStyle/>
          <a:p>
            <a:r>
              <a:rPr lang="en-IN" dirty="0"/>
              <a:t>Search trees or Hashing? </a:t>
            </a:r>
          </a:p>
        </p:txBody>
      </p:sp>
      <p:sp>
        <p:nvSpPr>
          <p:cNvPr id="3" name="Content Placeholder 2">
            <a:extLst>
              <a:ext uri="{FF2B5EF4-FFF2-40B4-BE49-F238E27FC236}">
                <a16:creationId xmlns:a16="http://schemas.microsoft.com/office/drawing/2014/main" id="{900B25D0-26EE-92DD-5667-62EB4568D0F2}"/>
              </a:ext>
            </a:extLst>
          </p:cNvPr>
          <p:cNvSpPr>
            <a:spLocks noGrp="1"/>
          </p:cNvSpPr>
          <p:nvPr>
            <p:ph idx="1"/>
          </p:nvPr>
        </p:nvSpPr>
        <p:spPr/>
        <p:txBody>
          <a:bodyPr/>
          <a:lstStyle/>
          <a:p>
            <a:r>
              <a:rPr lang="en-IN" dirty="0"/>
              <a:t>Terms in the dictionary are called as keys (as per data structures nomenclature).</a:t>
            </a:r>
          </a:p>
          <a:p>
            <a:endParaRPr lang="en-IN" dirty="0"/>
          </a:p>
          <a:p>
            <a:r>
              <a:rPr lang="en-IN" dirty="0"/>
              <a:t>Whether we use a search tree or whether we use hashing, is governed by the following facts:</a:t>
            </a:r>
          </a:p>
          <a:p>
            <a:pPr lvl="1"/>
            <a:r>
              <a:rPr lang="en-IN" dirty="0"/>
              <a:t>How many keys are we likely to have?</a:t>
            </a:r>
          </a:p>
          <a:p>
            <a:pPr lvl="1"/>
            <a:r>
              <a:rPr lang="en-IN" dirty="0"/>
              <a:t>Is the number likely to be static or will change often?</a:t>
            </a:r>
          </a:p>
          <a:p>
            <a:pPr lvl="1"/>
            <a:r>
              <a:rPr lang="en-IN" dirty="0"/>
              <a:t>The change could be in the form of adding new keys or also deletion of existing keys from the dictionary?</a:t>
            </a:r>
          </a:p>
          <a:p>
            <a:pPr lvl="1"/>
            <a:r>
              <a:rPr lang="en-IN" dirty="0"/>
              <a:t>What are the relative frequencies with which these keys could be accessed?</a:t>
            </a:r>
          </a:p>
          <a:p>
            <a:pPr lvl="1"/>
            <a:endParaRPr lang="en-IN" dirty="0"/>
          </a:p>
          <a:p>
            <a:pPr lvl="1"/>
            <a:endParaRPr lang="en-IN" dirty="0"/>
          </a:p>
          <a:p>
            <a:endParaRPr lang="en-IN" dirty="0"/>
          </a:p>
          <a:p>
            <a:endParaRPr lang="en-IN" dirty="0"/>
          </a:p>
        </p:txBody>
      </p:sp>
    </p:spTree>
    <p:extLst>
      <p:ext uri="{BB962C8B-B14F-4D97-AF65-F5344CB8AC3E}">
        <p14:creationId xmlns:p14="http://schemas.microsoft.com/office/powerpoint/2010/main" val="42193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6244-BF6C-C621-4344-C772839CA0DC}"/>
              </a:ext>
            </a:extLst>
          </p:cNvPr>
          <p:cNvSpPr>
            <a:spLocks noGrp="1"/>
          </p:cNvSpPr>
          <p:nvPr>
            <p:ph type="title"/>
          </p:nvPr>
        </p:nvSpPr>
        <p:spPr/>
        <p:txBody>
          <a:bodyPr/>
          <a:lstStyle/>
          <a:p>
            <a:r>
              <a:rPr lang="en-IN" dirty="0"/>
              <a:t>Hashing – advantages and drawbacks</a:t>
            </a:r>
          </a:p>
        </p:txBody>
      </p:sp>
      <p:sp>
        <p:nvSpPr>
          <p:cNvPr id="3" name="Content Placeholder 2">
            <a:extLst>
              <a:ext uri="{FF2B5EF4-FFF2-40B4-BE49-F238E27FC236}">
                <a16:creationId xmlns:a16="http://schemas.microsoft.com/office/drawing/2014/main" id="{71B02CE3-EE3D-17C9-7909-B7EFF1C072BA}"/>
              </a:ext>
            </a:extLst>
          </p:cNvPr>
          <p:cNvSpPr>
            <a:spLocks noGrp="1"/>
          </p:cNvSpPr>
          <p:nvPr>
            <p:ph idx="1"/>
          </p:nvPr>
        </p:nvSpPr>
        <p:spPr/>
        <p:txBody>
          <a:bodyPr>
            <a:normAutofit lnSpcReduction="10000"/>
          </a:bodyPr>
          <a:lstStyle/>
          <a:p>
            <a:r>
              <a:rPr lang="en-IN" dirty="0"/>
              <a:t>Advantages</a:t>
            </a:r>
          </a:p>
          <a:p>
            <a:pPr lvl="1"/>
            <a:r>
              <a:rPr lang="en-IN" dirty="0"/>
              <a:t>Hashing has been used for dictionary look up in some search engines	</a:t>
            </a:r>
          </a:p>
          <a:p>
            <a:pPr lvl="1"/>
            <a:r>
              <a:rPr lang="en-IN" dirty="0"/>
              <a:t>Each key is hashed to an integer over a large enough integer space to avoid collisions</a:t>
            </a:r>
          </a:p>
          <a:p>
            <a:pPr lvl="1"/>
            <a:r>
              <a:rPr lang="en-IN" dirty="0"/>
              <a:t>Still collisions could be there and for handling them some auxiliary data structures need to be maintained which need some effort</a:t>
            </a:r>
          </a:p>
          <a:p>
            <a:r>
              <a:rPr lang="en-IN" dirty="0"/>
              <a:t>Drawbacks</a:t>
            </a:r>
          </a:p>
          <a:p>
            <a:pPr lvl="1"/>
            <a:r>
              <a:rPr lang="en-IN" dirty="0"/>
              <a:t>We cannot seek for all instances of a word with a prefix say automat like automatic, automatically, automaton etc. </a:t>
            </a:r>
          </a:p>
          <a:p>
            <a:pPr lvl="1"/>
            <a:r>
              <a:rPr lang="en-IN" dirty="0"/>
              <a:t>In a setting such as the World Wide Web where the size of the vocabulary keeps growing, a hash function designed for current needs may not suffice in few years time</a:t>
            </a:r>
          </a:p>
          <a:p>
            <a:endParaRPr lang="en-IN" dirty="0"/>
          </a:p>
          <a:p>
            <a:endParaRPr lang="en-IN" dirty="0"/>
          </a:p>
          <a:p>
            <a:endParaRPr lang="en-IN" dirty="0"/>
          </a:p>
        </p:txBody>
      </p:sp>
    </p:spTree>
    <p:extLst>
      <p:ext uri="{BB962C8B-B14F-4D97-AF65-F5344CB8AC3E}">
        <p14:creationId xmlns:p14="http://schemas.microsoft.com/office/powerpoint/2010/main" val="133654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F05E-18EB-D00A-47E9-A35F0747BA3C}"/>
              </a:ext>
            </a:extLst>
          </p:cNvPr>
          <p:cNvSpPr>
            <a:spLocks noGrp="1"/>
          </p:cNvSpPr>
          <p:nvPr>
            <p:ph type="title"/>
          </p:nvPr>
        </p:nvSpPr>
        <p:spPr/>
        <p:txBody>
          <a:bodyPr/>
          <a:lstStyle/>
          <a:p>
            <a:r>
              <a:rPr lang="en-IN" dirty="0"/>
              <a:t>Search trees overcome the drawbacks of Hashing</a:t>
            </a:r>
          </a:p>
        </p:txBody>
      </p:sp>
      <p:sp>
        <p:nvSpPr>
          <p:cNvPr id="3" name="Content Placeholder 2">
            <a:extLst>
              <a:ext uri="{FF2B5EF4-FFF2-40B4-BE49-F238E27FC236}">
                <a16:creationId xmlns:a16="http://schemas.microsoft.com/office/drawing/2014/main" id="{FC702CBA-0A4B-36CA-978C-D1DA9B9BF1A7}"/>
              </a:ext>
            </a:extLst>
          </p:cNvPr>
          <p:cNvSpPr>
            <a:spLocks noGrp="1"/>
          </p:cNvSpPr>
          <p:nvPr>
            <p:ph idx="1"/>
          </p:nvPr>
        </p:nvSpPr>
        <p:spPr/>
        <p:txBody>
          <a:bodyPr/>
          <a:lstStyle/>
          <a:p>
            <a:r>
              <a:rPr lang="en-IN" dirty="0"/>
              <a:t>We can enumerate all the query terms with the prefix automat</a:t>
            </a:r>
          </a:p>
          <a:p>
            <a:endParaRPr lang="en-IN" dirty="0"/>
          </a:p>
          <a:p>
            <a:r>
              <a:rPr lang="en-IN" dirty="0"/>
              <a:t>We can search in log n time provided the tree is balanced</a:t>
            </a:r>
          </a:p>
          <a:p>
            <a:endParaRPr lang="en-IN" dirty="0"/>
          </a:p>
          <a:p>
            <a:r>
              <a:rPr lang="en-IN" dirty="0"/>
              <a:t>The principle issue here is rebalancing needs to be done if new terms/keys are added or some terms/keys are deleted from the tree</a:t>
            </a:r>
          </a:p>
          <a:p>
            <a:endParaRPr lang="en-IN" dirty="0"/>
          </a:p>
          <a:p>
            <a:r>
              <a:rPr lang="en-IN" dirty="0"/>
              <a:t>Note: Search trees demand that the characters used in the document collection have a prescribed ordering  like A…B…..Z</a:t>
            </a:r>
          </a:p>
        </p:txBody>
      </p:sp>
    </p:spTree>
    <p:extLst>
      <p:ext uri="{BB962C8B-B14F-4D97-AF65-F5344CB8AC3E}">
        <p14:creationId xmlns:p14="http://schemas.microsoft.com/office/powerpoint/2010/main" val="29072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989C-A03D-EFA0-D943-09E2101EF3B7}"/>
              </a:ext>
            </a:extLst>
          </p:cNvPr>
          <p:cNvSpPr>
            <a:spLocks noGrp="1"/>
          </p:cNvSpPr>
          <p:nvPr>
            <p:ph type="title"/>
          </p:nvPr>
        </p:nvSpPr>
        <p:spPr/>
        <p:txBody>
          <a:bodyPr/>
          <a:lstStyle/>
          <a:p>
            <a:r>
              <a:rPr lang="en-IN" dirty="0"/>
              <a:t>To avoid rebalancing B tree can be used</a:t>
            </a:r>
          </a:p>
        </p:txBody>
      </p:sp>
      <p:sp>
        <p:nvSpPr>
          <p:cNvPr id="3" name="Content Placeholder 2">
            <a:extLst>
              <a:ext uri="{FF2B5EF4-FFF2-40B4-BE49-F238E27FC236}">
                <a16:creationId xmlns:a16="http://schemas.microsoft.com/office/drawing/2014/main" id="{15205FF5-955D-759F-6036-A5C0DAE652B6}"/>
              </a:ext>
            </a:extLst>
          </p:cNvPr>
          <p:cNvSpPr>
            <a:spLocks noGrp="1"/>
          </p:cNvSpPr>
          <p:nvPr>
            <p:ph idx="1"/>
          </p:nvPr>
        </p:nvSpPr>
        <p:spPr/>
        <p:txBody>
          <a:bodyPr/>
          <a:lstStyle/>
          <a:p>
            <a:r>
              <a:rPr lang="en-IN" dirty="0"/>
              <a:t>B tree is the structure used for dictionaries in search engines</a:t>
            </a:r>
          </a:p>
        </p:txBody>
      </p:sp>
    </p:spTree>
    <p:extLst>
      <p:ext uri="{BB962C8B-B14F-4D97-AF65-F5344CB8AC3E}">
        <p14:creationId xmlns:p14="http://schemas.microsoft.com/office/powerpoint/2010/main" val="14716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9E6F-C288-B115-6B1B-BC85AD9CCC29}"/>
              </a:ext>
            </a:extLst>
          </p:cNvPr>
          <p:cNvSpPr>
            <a:spLocks noGrp="1"/>
          </p:cNvSpPr>
          <p:nvPr>
            <p:ph type="title"/>
          </p:nvPr>
        </p:nvSpPr>
        <p:spPr/>
        <p:txBody>
          <a:bodyPr/>
          <a:lstStyle/>
          <a:p>
            <a:r>
              <a:rPr lang="en-IN" dirty="0"/>
              <a:t>We address four aspects in this chapter</a:t>
            </a:r>
          </a:p>
        </p:txBody>
      </p:sp>
      <p:sp>
        <p:nvSpPr>
          <p:cNvPr id="3" name="Content Placeholder 2">
            <a:extLst>
              <a:ext uri="{FF2B5EF4-FFF2-40B4-BE49-F238E27FC236}">
                <a16:creationId xmlns:a16="http://schemas.microsoft.com/office/drawing/2014/main" id="{5D31315D-9C4D-1C57-714E-0CC566097E20}"/>
              </a:ext>
            </a:extLst>
          </p:cNvPr>
          <p:cNvSpPr>
            <a:spLocks noGrp="1"/>
          </p:cNvSpPr>
          <p:nvPr>
            <p:ph idx="1"/>
          </p:nvPr>
        </p:nvSpPr>
        <p:spPr/>
        <p:txBody>
          <a:bodyPr>
            <a:normAutofit fontScale="92500" lnSpcReduction="10000"/>
          </a:bodyPr>
          <a:lstStyle/>
          <a:p>
            <a:pPr algn="l"/>
            <a:r>
              <a:rPr lang="en-US" sz="1800" b="0" i="0" u="none" strike="noStrike" baseline="0" dirty="0">
                <a:latin typeface="Palatino-Roman"/>
              </a:rPr>
              <a:t>Firstly we need to search for a term in the query in the vocabulary</a:t>
            </a:r>
          </a:p>
          <a:p>
            <a:pPr lvl="1"/>
            <a:r>
              <a:rPr lang="en-US" sz="1400" b="0" i="0" u="none" strike="noStrike" baseline="0" dirty="0">
                <a:latin typeface="Palatino-Roman"/>
              </a:rPr>
              <a:t>We need to develop data structures that help the search for terms in the vocabulary in an inverted index</a:t>
            </a:r>
          </a:p>
          <a:p>
            <a:pPr algn="l"/>
            <a:endParaRPr lang="en-US" sz="1800" dirty="0">
              <a:latin typeface="Palatino-Roman"/>
            </a:endParaRPr>
          </a:p>
          <a:p>
            <a:pPr algn="l"/>
            <a:r>
              <a:rPr lang="en-US" sz="1800" b="1" i="0" u="none" strike="noStrike" baseline="0" dirty="0">
                <a:solidFill>
                  <a:srgbClr val="FF0000"/>
                </a:solidFill>
                <a:latin typeface="Palatino-Roman"/>
              </a:rPr>
              <a:t>Secondly we study the idea of wildcard query</a:t>
            </a:r>
          </a:p>
          <a:p>
            <a:pPr lvl="1"/>
            <a:r>
              <a:rPr lang="en-US" sz="1400" b="1" i="0" u="none" strike="noStrike" baseline="0" dirty="0">
                <a:solidFill>
                  <a:srgbClr val="FF0000"/>
                </a:solidFill>
                <a:latin typeface="Palatino-Roman"/>
              </a:rPr>
              <a:t>*  - wildcard </a:t>
            </a:r>
          </a:p>
          <a:p>
            <a:pPr lvl="1"/>
            <a:r>
              <a:rPr lang="en-US" sz="1400" b="1" dirty="0">
                <a:solidFill>
                  <a:srgbClr val="FF0000"/>
                </a:solidFill>
                <a:latin typeface="Palatino-Roman"/>
              </a:rPr>
              <a:t>E.g. automat*       automation, automatic, automated etc.</a:t>
            </a:r>
          </a:p>
          <a:p>
            <a:pPr lvl="1"/>
            <a:r>
              <a:rPr lang="en-US" sz="1400" b="1" i="0" u="none" strike="noStrike" baseline="0" dirty="0">
                <a:solidFill>
                  <a:srgbClr val="FF0000"/>
                </a:solidFill>
                <a:latin typeface="Palatino-Roman"/>
              </a:rPr>
              <a:t>This is used when:</a:t>
            </a:r>
          </a:p>
          <a:p>
            <a:pPr lvl="2"/>
            <a:r>
              <a:rPr lang="en-US" sz="1000" b="1" i="0" u="none" strike="noStrike" baseline="0" dirty="0">
                <a:solidFill>
                  <a:srgbClr val="FF0000"/>
                </a:solidFill>
                <a:latin typeface="Palatino-Roman"/>
              </a:rPr>
              <a:t> a user is unsure about the spelling or 	</a:t>
            </a:r>
          </a:p>
          <a:p>
            <a:pPr lvl="2"/>
            <a:r>
              <a:rPr lang="en-US" sz="1000" b="1" i="0" u="none" strike="noStrike" baseline="0" dirty="0">
                <a:solidFill>
                  <a:srgbClr val="FF0000"/>
                </a:solidFill>
                <a:latin typeface="Palatino-Roman"/>
              </a:rPr>
              <a:t>wants to search for variants of a query term </a:t>
            </a:r>
          </a:p>
          <a:p>
            <a:pPr lvl="2"/>
            <a:endParaRPr lang="en-US" sz="1000" b="0" i="0" u="none" strike="noStrike" baseline="0" dirty="0">
              <a:latin typeface="Palatino-Roman"/>
            </a:endParaRPr>
          </a:p>
          <a:p>
            <a:r>
              <a:rPr lang="en-US" sz="1800" dirty="0">
                <a:latin typeface="Palatino-Roman"/>
              </a:rPr>
              <a:t>Thirdly addressing spelling errors</a:t>
            </a:r>
          </a:p>
          <a:p>
            <a:pPr lvl="1"/>
            <a:r>
              <a:rPr lang="en-US" sz="1400" dirty="0">
                <a:latin typeface="Palatino-Roman"/>
              </a:rPr>
              <a:t>Isolated spelling correction</a:t>
            </a:r>
          </a:p>
          <a:p>
            <a:pPr lvl="2"/>
            <a:r>
              <a:rPr lang="en-US" sz="1000" dirty="0">
                <a:latin typeface="Palatino-Roman"/>
              </a:rPr>
              <a:t>Edit distance</a:t>
            </a:r>
          </a:p>
          <a:p>
            <a:pPr lvl="2"/>
            <a:r>
              <a:rPr lang="en-US" sz="1000" dirty="0">
                <a:latin typeface="Palatino-Roman"/>
              </a:rPr>
              <a:t>K-gram overlap</a:t>
            </a:r>
          </a:p>
          <a:p>
            <a:pPr lvl="1"/>
            <a:r>
              <a:rPr lang="en-US" sz="1400" dirty="0">
                <a:latin typeface="Palatino-Roman"/>
              </a:rPr>
              <a:t>Context sensitive spelling correction</a:t>
            </a:r>
          </a:p>
          <a:p>
            <a:pPr marL="457200" lvl="1" indent="0">
              <a:buNone/>
            </a:pPr>
            <a:endParaRPr lang="en-US" sz="1800" dirty="0">
              <a:latin typeface="Palatino-Roman"/>
            </a:endParaRPr>
          </a:p>
          <a:p>
            <a:r>
              <a:rPr lang="en-US" sz="1800" dirty="0">
                <a:latin typeface="Palatino-Roman"/>
              </a:rPr>
              <a:t> Fourthly searching phonetically close query terms</a:t>
            </a:r>
          </a:p>
          <a:p>
            <a:pPr marL="0" indent="0">
              <a:buNone/>
            </a:pPr>
            <a:endParaRPr lang="en-US" sz="1800" b="0" i="0" u="none" strike="noStrike" baseline="0" dirty="0">
              <a:latin typeface="Palatino-Roman"/>
            </a:endParaRPr>
          </a:p>
          <a:p>
            <a:pPr lvl="1"/>
            <a:endParaRPr lang="en-US" sz="1400" b="0" i="0" u="none" strike="noStrike" baseline="0" dirty="0">
              <a:latin typeface="Palatino-Roman"/>
            </a:endParaRPr>
          </a:p>
          <a:p>
            <a:pPr algn="l"/>
            <a:endParaRPr lang="en-US" sz="1800" b="0" i="0" u="none" strike="noStrike" baseline="0" dirty="0">
              <a:latin typeface="Palatino-Roman"/>
            </a:endParaRPr>
          </a:p>
          <a:p>
            <a:pPr algn="l"/>
            <a:endParaRPr lang="en-US" sz="1800" dirty="0">
              <a:latin typeface="Palatino-Roman"/>
            </a:endParaRPr>
          </a:p>
          <a:p>
            <a:pPr algn="l"/>
            <a:endParaRPr lang="en-US" sz="1800" b="0" i="0" u="none" strike="noStrike" baseline="0" dirty="0">
              <a:latin typeface="Palatino-Roman"/>
            </a:endParaRPr>
          </a:p>
          <a:p>
            <a:pPr algn="l"/>
            <a:endParaRPr lang="en-US" sz="1800" dirty="0">
              <a:latin typeface="Palatino-Roman"/>
            </a:endParaRPr>
          </a:p>
          <a:p>
            <a:pPr algn="l"/>
            <a:endParaRPr lang="en-IN" dirty="0"/>
          </a:p>
        </p:txBody>
      </p:sp>
    </p:spTree>
    <p:extLst>
      <p:ext uri="{BB962C8B-B14F-4D97-AF65-F5344CB8AC3E}">
        <p14:creationId xmlns:p14="http://schemas.microsoft.com/office/powerpoint/2010/main" val="1551873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2860</Words>
  <Application>Microsoft Office PowerPoint</Application>
  <PresentationFormat>Widescreen</PresentationFormat>
  <Paragraphs>320</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CMR10</vt:lpstr>
      <vt:lpstr>CMSY10</vt:lpstr>
      <vt:lpstr>Palatino-Italic</vt:lpstr>
      <vt:lpstr>Palatino-Roman</vt:lpstr>
      <vt:lpstr>Times New Roman</vt:lpstr>
      <vt:lpstr>Office Theme</vt:lpstr>
      <vt:lpstr>Dictionaries </vt:lpstr>
      <vt:lpstr>We address the following aspects in this chapter</vt:lpstr>
      <vt:lpstr>We address four aspects in this chapter</vt:lpstr>
      <vt:lpstr>What is the data structure used to represent the dictionary of an inverted index? </vt:lpstr>
      <vt:lpstr>Search trees or Hashing? </vt:lpstr>
      <vt:lpstr>Hashing – advantages and drawbacks</vt:lpstr>
      <vt:lpstr>Search trees overcome the drawbacks of Hashing</vt:lpstr>
      <vt:lpstr>To avoid rebalancing B tree can be used</vt:lpstr>
      <vt:lpstr>We address four aspects in this chapter</vt:lpstr>
      <vt:lpstr>Wildcard Queries</vt:lpstr>
      <vt:lpstr>PowerPoint Presentation</vt:lpstr>
      <vt:lpstr>PowerPoint Presentation</vt:lpstr>
      <vt:lpstr>PowerPoint Presentation</vt:lpstr>
      <vt:lpstr>What about general wildcard queries?</vt:lpstr>
      <vt:lpstr>Fi*mo*er</vt:lpstr>
      <vt:lpstr>K-Gram indexes for wildcard queries</vt:lpstr>
      <vt:lpstr>All kgrams that occur in the corpus form the dictionary and posting of a kgram has all words which contain that kgram ‘</vt:lpstr>
      <vt:lpstr>PowerPoint Presentation</vt:lpstr>
      <vt:lpstr>We address four aspects in this chapter</vt:lpstr>
      <vt:lpstr>Edit distance algorithm and Restricted Edit distance algorithm for isolated spelling correction</vt:lpstr>
      <vt:lpstr>K-gram indexes for spelling correction</vt:lpstr>
      <vt:lpstr>PowerPoint Presentation</vt:lpstr>
      <vt:lpstr>PowerPoint Presentation</vt:lpstr>
      <vt:lpstr>Pseudo code for calculating Jaccard coefficient</vt:lpstr>
      <vt:lpstr>PowerPoint Presentation</vt:lpstr>
      <vt:lpstr>Jaccard coefficient considering bigrams</vt:lpstr>
      <vt:lpstr>Context sensitive spelling correction</vt:lpstr>
      <vt:lpstr>We address four aspects in this chapter</vt:lpstr>
      <vt:lpstr>Phonetic correction</vt:lpstr>
      <vt:lpstr>Phonetic correction – soundex algorithm</vt:lpstr>
      <vt:lpstr>Conversion of terms to four character form</vt:lpstr>
      <vt:lpstr>Soundex of Hermann according to previous steps</vt:lpstr>
      <vt:lpstr>The algorithm rests on a few observations:</vt:lpstr>
      <vt:lpstr>Find two differently spelled proper nouns whose soundex codes are same</vt:lpstr>
      <vt:lpstr>Find two phonetically similar proper nouns whose soundex codes are different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 </dc:title>
  <dc:creator>Mansi Radke</dc:creator>
  <cp:lastModifiedBy>Mansi Radke</cp:lastModifiedBy>
  <cp:revision>72</cp:revision>
  <dcterms:created xsi:type="dcterms:W3CDTF">2023-08-08T03:00:59Z</dcterms:created>
  <dcterms:modified xsi:type="dcterms:W3CDTF">2024-09-03T06:29:21Z</dcterms:modified>
</cp:coreProperties>
</file>