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6" r:id="rId2"/>
    <p:sldId id="257" r:id="rId3"/>
    <p:sldId id="258" r:id="rId4"/>
    <p:sldId id="259" r:id="rId5"/>
    <p:sldId id="260" r:id="rId6"/>
    <p:sldId id="261" r:id="rId7"/>
    <p:sldId id="262" r:id="rId8"/>
    <p:sldId id="263" r:id="rId9"/>
    <p:sldId id="264" r:id="rId10"/>
    <p:sldId id="268" r:id="rId11"/>
    <p:sldId id="311" r:id="rId12"/>
    <p:sldId id="265" r:id="rId13"/>
    <p:sldId id="312" r:id="rId14"/>
    <p:sldId id="266" r:id="rId15"/>
    <p:sldId id="269" r:id="rId16"/>
    <p:sldId id="270" r:id="rId17"/>
    <p:sldId id="271" r:id="rId18"/>
    <p:sldId id="272" r:id="rId19"/>
    <p:sldId id="273" r:id="rId20"/>
    <p:sldId id="274" r:id="rId21"/>
    <p:sldId id="276" r:id="rId22"/>
    <p:sldId id="277" r:id="rId23"/>
    <p:sldId id="267" r:id="rId24"/>
    <p:sldId id="278" r:id="rId25"/>
    <p:sldId id="275" r:id="rId26"/>
    <p:sldId id="296" r:id="rId27"/>
    <p:sldId id="297" r:id="rId28"/>
    <p:sldId id="298" r:id="rId29"/>
    <p:sldId id="299" r:id="rId30"/>
    <p:sldId id="300" r:id="rId31"/>
    <p:sldId id="301" r:id="rId32"/>
    <p:sldId id="303" r:id="rId33"/>
    <p:sldId id="302" r:id="rId34"/>
    <p:sldId id="310"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4F685D-A2B5-4669-A6DA-CC3755223118}" type="datetimeFigureOut">
              <a:rPr lang="en-GB" smtClean="0"/>
              <a:t>06/09/2024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054AFD-623C-4F00-B971-C7493EBC7E0F}" type="slidenum">
              <a:rPr lang="en-GB" smtClean="0"/>
              <a:t>‹#›</a:t>
            </a:fld>
            <a:endParaRPr lang="en-GB"/>
          </a:p>
        </p:txBody>
      </p:sp>
    </p:spTree>
    <p:extLst>
      <p:ext uri="{BB962C8B-B14F-4D97-AF65-F5344CB8AC3E}">
        <p14:creationId xmlns:p14="http://schemas.microsoft.com/office/powerpoint/2010/main" val="3168513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a:t>
            </a:r>
          </a:p>
        </p:txBody>
      </p:sp>
      <p:sp>
        <p:nvSpPr>
          <p:cNvPr id="4" name="Slide Number Placeholder 3"/>
          <p:cNvSpPr>
            <a:spLocks noGrp="1"/>
          </p:cNvSpPr>
          <p:nvPr>
            <p:ph type="sldNum" sz="quarter" idx="5"/>
          </p:nvPr>
        </p:nvSpPr>
        <p:spPr/>
        <p:txBody>
          <a:bodyPr/>
          <a:lstStyle/>
          <a:p>
            <a:fld id="{48234A29-4099-4BFC-A3AC-5D6570B4F926}" type="slidenum">
              <a:rPr lang="en-IN" smtClean="0"/>
              <a:pPr/>
              <a:t>7</a:t>
            </a:fld>
            <a:endParaRPr lang="en-IN"/>
          </a:p>
        </p:txBody>
      </p:sp>
    </p:spTree>
    <p:extLst>
      <p:ext uri="{BB962C8B-B14F-4D97-AF65-F5344CB8AC3E}">
        <p14:creationId xmlns:p14="http://schemas.microsoft.com/office/powerpoint/2010/main" val="39983558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FE24E-A1D6-46A3-ABD6-84664355D53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CC0F931C-2278-4047-B0EF-4842C776747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2FC7E5F9-9D8D-4922-81AC-E05D8B7F334A}"/>
              </a:ext>
            </a:extLst>
          </p:cNvPr>
          <p:cNvSpPr>
            <a:spLocks noGrp="1"/>
          </p:cNvSpPr>
          <p:nvPr>
            <p:ph type="dt" sz="half" idx="10"/>
          </p:nvPr>
        </p:nvSpPr>
        <p:spPr/>
        <p:txBody>
          <a:bodyPr/>
          <a:lstStyle/>
          <a:p>
            <a:fld id="{DD4E0B82-D84A-44E9-9425-84CC13DD2766}" type="datetimeFigureOut">
              <a:rPr lang="en-GB" smtClean="0"/>
              <a:t>06/09/2024</a:t>
            </a:fld>
            <a:endParaRPr lang="en-GB"/>
          </a:p>
        </p:txBody>
      </p:sp>
      <p:sp>
        <p:nvSpPr>
          <p:cNvPr id="5" name="Footer Placeholder 4">
            <a:extLst>
              <a:ext uri="{FF2B5EF4-FFF2-40B4-BE49-F238E27FC236}">
                <a16:creationId xmlns:a16="http://schemas.microsoft.com/office/drawing/2014/main" id="{F4A091A3-2349-45D9-8CDE-4B39293B010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AA3FD86-9AD0-4BDF-8AA6-00FB31A4606F}"/>
              </a:ext>
            </a:extLst>
          </p:cNvPr>
          <p:cNvSpPr>
            <a:spLocks noGrp="1"/>
          </p:cNvSpPr>
          <p:nvPr>
            <p:ph type="sldNum" sz="quarter" idx="12"/>
          </p:nvPr>
        </p:nvSpPr>
        <p:spPr/>
        <p:txBody>
          <a:bodyPr/>
          <a:lstStyle/>
          <a:p>
            <a:fld id="{881ABB2B-34C4-42A9-907F-0C8675328785}" type="slidenum">
              <a:rPr lang="en-GB" smtClean="0"/>
              <a:t>‹#›</a:t>
            </a:fld>
            <a:endParaRPr lang="en-GB"/>
          </a:p>
        </p:txBody>
      </p:sp>
    </p:spTree>
    <p:extLst>
      <p:ext uri="{BB962C8B-B14F-4D97-AF65-F5344CB8AC3E}">
        <p14:creationId xmlns:p14="http://schemas.microsoft.com/office/powerpoint/2010/main" val="42549535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96B18-550E-4A87-9E81-398E49D6257A}"/>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EC244EA-3FF2-4181-A186-8EE2F853D49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88DCB01-D933-45BD-8E8B-D1C4A06FDD15}"/>
              </a:ext>
            </a:extLst>
          </p:cNvPr>
          <p:cNvSpPr>
            <a:spLocks noGrp="1"/>
          </p:cNvSpPr>
          <p:nvPr>
            <p:ph type="dt" sz="half" idx="10"/>
          </p:nvPr>
        </p:nvSpPr>
        <p:spPr/>
        <p:txBody>
          <a:bodyPr/>
          <a:lstStyle/>
          <a:p>
            <a:fld id="{DD4E0B82-D84A-44E9-9425-84CC13DD2766}" type="datetimeFigureOut">
              <a:rPr lang="en-GB" smtClean="0"/>
              <a:t>06/09/2024</a:t>
            </a:fld>
            <a:endParaRPr lang="en-GB"/>
          </a:p>
        </p:txBody>
      </p:sp>
      <p:sp>
        <p:nvSpPr>
          <p:cNvPr id="5" name="Footer Placeholder 4">
            <a:extLst>
              <a:ext uri="{FF2B5EF4-FFF2-40B4-BE49-F238E27FC236}">
                <a16:creationId xmlns:a16="http://schemas.microsoft.com/office/drawing/2014/main" id="{E0042D48-0FA6-4ACF-80A8-44D96136233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952E9D8-DDB4-4267-972C-A49A061D8808}"/>
              </a:ext>
            </a:extLst>
          </p:cNvPr>
          <p:cNvSpPr>
            <a:spLocks noGrp="1"/>
          </p:cNvSpPr>
          <p:nvPr>
            <p:ph type="sldNum" sz="quarter" idx="12"/>
          </p:nvPr>
        </p:nvSpPr>
        <p:spPr/>
        <p:txBody>
          <a:bodyPr/>
          <a:lstStyle/>
          <a:p>
            <a:fld id="{881ABB2B-34C4-42A9-907F-0C8675328785}" type="slidenum">
              <a:rPr lang="en-GB" smtClean="0"/>
              <a:t>‹#›</a:t>
            </a:fld>
            <a:endParaRPr lang="en-GB"/>
          </a:p>
        </p:txBody>
      </p:sp>
    </p:spTree>
    <p:extLst>
      <p:ext uri="{BB962C8B-B14F-4D97-AF65-F5344CB8AC3E}">
        <p14:creationId xmlns:p14="http://schemas.microsoft.com/office/powerpoint/2010/main" val="39281980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C5294F-6BF9-4D62-8869-2E9AD4E2DEB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5B144DC-1759-4D2C-A0A6-332E76C7F44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34C1AA4-0545-41A4-87AD-7E698434B6C7}"/>
              </a:ext>
            </a:extLst>
          </p:cNvPr>
          <p:cNvSpPr>
            <a:spLocks noGrp="1"/>
          </p:cNvSpPr>
          <p:nvPr>
            <p:ph type="dt" sz="half" idx="10"/>
          </p:nvPr>
        </p:nvSpPr>
        <p:spPr/>
        <p:txBody>
          <a:bodyPr/>
          <a:lstStyle/>
          <a:p>
            <a:fld id="{DD4E0B82-D84A-44E9-9425-84CC13DD2766}" type="datetimeFigureOut">
              <a:rPr lang="en-GB" smtClean="0"/>
              <a:t>06/09/2024</a:t>
            </a:fld>
            <a:endParaRPr lang="en-GB"/>
          </a:p>
        </p:txBody>
      </p:sp>
      <p:sp>
        <p:nvSpPr>
          <p:cNvPr id="5" name="Footer Placeholder 4">
            <a:extLst>
              <a:ext uri="{FF2B5EF4-FFF2-40B4-BE49-F238E27FC236}">
                <a16:creationId xmlns:a16="http://schemas.microsoft.com/office/drawing/2014/main" id="{8E8EA3FA-39CB-4682-878E-5B808D04218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FCB259A-B87F-4901-91D5-D6DB41C6758D}"/>
              </a:ext>
            </a:extLst>
          </p:cNvPr>
          <p:cNvSpPr>
            <a:spLocks noGrp="1"/>
          </p:cNvSpPr>
          <p:nvPr>
            <p:ph type="sldNum" sz="quarter" idx="12"/>
          </p:nvPr>
        </p:nvSpPr>
        <p:spPr/>
        <p:txBody>
          <a:bodyPr/>
          <a:lstStyle/>
          <a:p>
            <a:fld id="{881ABB2B-34C4-42A9-907F-0C8675328785}" type="slidenum">
              <a:rPr lang="en-GB" smtClean="0"/>
              <a:t>‹#›</a:t>
            </a:fld>
            <a:endParaRPr lang="en-GB"/>
          </a:p>
        </p:txBody>
      </p:sp>
    </p:spTree>
    <p:extLst>
      <p:ext uri="{BB962C8B-B14F-4D97-AF65-F5344CB8AC3E}">
        <p14:creationId xmlns:p14="http://schemas.microsoft.com/office/powerpoint/2010/main" val="30630493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35C91-C3F3-4826-8ABF-A119FBD866F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3624731-073B-4DE4-B4E7-948F6056A17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0DD4E28-BF6F-4DED-AEBD-C15C54C33DB6}"/>
              </a:ext>
            </a:extLst>
          </p:cNvPr>
          <p:cNvSpPr>
            <a:spLocks noGrp="1"/>
          </p:cNvSpPr>
          <p:nvPr>
            <p:ph type="dt" sz="half" idx="10"/>
          </p:nvPr>
        </p:nvSpPr>
        <p:spPr/>
        <p:txBody>
          <a:bodyPr/>
          <a:lstStyle/>
          <a:p>
            <a:fld id="{DD4E0B82-D84A-44E9-9425-84CC13DD2766}" type="datetimeFigureOut">
              <a:rPr lang="en-GB" smtClean="0"/>
              <a:t>06/09/2024</a:t>
            </a:fld>
            <a:endParaRPr lang="en-GB"/>
          </a:p>
        </p:txBody>
      </p:sp>
      <p:sp>
        <p:nvSpPr>
          <p:cNvPr id="5" name="Footer Placeholder 4">
            <a:extLst>
              <a:ext uri="{FF2B5EF4-FFF2-40B4-BE49-F238E27FC236}">
                <a16:creationId xmlns:a16="http://schemas.microsoft.com/office/drawing/2014/main" id="{915176D4-A72C-48D8-BE30-6B5167A3540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126893B-6F48-4E33-86BA-F6DB2D55A9B1}"/>
              </a:ext>
            </a:extLst>
          </p:cNvPr>
          <p:cNvSpPr>
            <a:spLocks noGrp="1"/>
          </p:cNvSpPr>
          <p:nvPr>
            <p:ph type="sldNum" sz="quarter" idx="12"/>
          </p:nvPr>
        </p:nvSpPr>
        <p:spPr/>
        <p:txBody>
          <a:bodyPr/>
          <a:lstStyle/>
          <a:p>
            <a:fld id="{881ABB2B-34C4-42A9-907F-0C8675328785}" type="slidenum">
              <a:rPr lang="en-GB" smtClean="0"/>
              <a:t>‹#›</a:t>
            </a:fld>
            <a:endParaRPr lang="en-GB"/>
          </a:p>
        </p:txBody>
      </p:sp>
    </p:spTree>
    <p:extLst>
      <p:ext uri="{BB962C8B-B14F-4D97-AF65-F5344CB8AC3E}">
        <p14:creationId xmlns:p14="http://schemas.microsoft.com/office/powerpoint/2010/main" val="1092721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61C1D-0ACC-40E8-81CC-781B2004EB5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A6885DE3-B93E-413E-92AF-BA340DF9809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680F24F-3CFC-4FB6-A750-2831A7A5FCD8}"/>
              </a:ext>
            </a:extLst>
          </p:cNvPr>
          <p:cNvSpPr>
            <a:spLocks noGrp="1"/>
          </p:cNvSpPr>
          <p:nvPr>
            <p:ph type="dt" sz="half" idx="10"/>
          </p:nvPr>
        </p:nvSpPr>
        <p:spPr/>
        <p:txBody>
          <a:bodyPr/>
          <a:lstStyle/>
          <a:p>
            <a:fld id="{DD4E0B82-D84A-44E9-9425-84CC13DD2766}" type="datetimeFigureOut">
              <a:rPr lang="en-GB" smtClean="0"/>
              <a:t>06/09/2024</a:t>
            </a:fld>
            <a:endParaRPr lang="en-GB"/>
          </a:p>
        </p:txBody>
      </p:sp>
      <p:sp>
        <p:nvSpPr>
          <p:cNvPr id="5" name="Footer Placeholder 4">
            <a:extLst>
              <a:ext uri="{FF2B5EF4-FFF2-40B4-BE49-F238E27FC236}">
                <a16:creationId xmlns:a16="http://schemas.microsoft.com/office/drawing/2014/main" id="{FEAFE2CB-900D-4230-9AD8-999659EAB1D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507E07A-E295-47B4-8BC6-42B2FAB637E0}"/>
              </a:ext>
            </a:extLst>
          </p:cNvPr>
          <p:cNvSpPr>
            <a:spLocks noGrp="1"/>
          </p:cNvSpPr>
          <p:nvPr>
            <p:ph type="sldNum" sz="quarter" idx="12"/>
          </p:nvPr>
        </p:nvSpPr>
        <p:spPr/>
        <p:txBody>
          <a:bodyPr/>
          <a:lstStyle/>
          <a:p>
            <a:fld id="{881ABB2B-34C4-42A9-907F-0C8675328785}" type="slidenum">
              <a:rPr lang="en-GB" smtClean="0"/>
              <a:t>‹#›</a:t>
            </a:fld>
            <a:endParaRPr lang="en-GB"/>
          </a:p>
        </p:txBody>
      </p:sp>
    </p:spTree>
    <p:extLst>
      <p:ext uri="{BB962C8B-B14F-4D97-AF65-F5344CB8AC3E}">
        <p14:creationId xmlns:p14="http://schemas.microsoft.com/office/powerpoint/2010/main" val="18959843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953DC-5405-4F63-BC11-D9E04EFBAA4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2B56E55-FB66-4AC5-BDEF-5A5744C970B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256FE90A-67DA-431D-8900-A9084354C78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B1E6D531-B656-4C95-BC95-B007C7AEE481}"/>
              </a:ext>
            </a:extLst>
          </p:cNvPr>
          <p:cNvSpPr>
            <a:spLocks noGrp="1"/>
          </p:cNvSpPr>
          <p:nvPr>
            <p:ph type="dt" sz="half" idx="10"/>
          </p:nvPr>
        </p:nvSpPr>
        <p:spPr/>
        <p:txBody>
          <a:bodyPr/>
          <a:lstStyle/>
          <a:p>
            <a:fld id="{DD4E0B82-D84A-44E9-9425-84CC13DD2766}" type="datetimeFigureOut">
              <a:rPr lang="en-GB" smtClean="0"/>
              <a:t>06/09/2024</a:t>
            </a:fld>
            <a:endParaRPr lang="en-GB"/>
          </a:p>
        </p:txBody>
      </p:sp>
      <p:sp>
        <p:nvSpPr>
          <p:cNvPr id="6" name="Footer Placeholder 5">
            <a:extLst>
              <a:ext uri="{FF2B5EF4-FFF2-40B4-BE49-F238E27FC236}">
                <a16:creationId xmlns:a16="http://schemas.microsoft.com/office/drawing/2014/main" id="{550A09C6-4A1E-4DAE-8A6B-E317EE0E34A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B442B04-DC4B-4AA9-A451-043885F04BC8}"/>
              </a:ext>
            </a:extLst>
          </p:cNvPr>
          <p:cNvSpPr>
            <a:spLocks noGrp="1"/>
          </p:cNvSpPr>
          <p:nvPr>
            <p:ph type="sldNum" sz="quarter" idx="12"/>
          </p:nvPr>
        </p:nvSpPr>
        <p:spPr/>
        <p:txBody>
          <a:bodyPr/>
          <a:lstStyle/>
          <a:p>
            <a:fld id="{881ABB2B-34C4-42A9-907F-0C8675328785}" type="slidenum">
              <a:rPr lang="en-GB" smtClean="0"/>
              <a:t>‹#›</a:t>
            </a:fld>
            <a:endParaRPr lang="en-GB"/>
          </a:p>
        </p:txBody>
      </p:sp>
    </p:spTree>
    <p:extLst>
      <p:ext uri="{BB962C8B-B14F-4D97-AF65-F5344CB8AC3E}">
        <p14:creationId xmlns:p14="http://schemas.microsoft.com/office/powerpoint/2010/main" val="108422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FA183-8CF0-4ABB-A452-4BD4E95AAFAF}"/>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58F826F-22F0-49EC-99AD-2DB10D296E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08785C5-AE10-4002-9F20-420F2C7AE6C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C8C32E3F-6F3E-4FFB-94DB-48438571647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53CEB89-FCDE-4979-AE7C-035B5B7F9D9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1B220E0F-508F-4688-83BA-A796E60143B0}"/>
              </a:ext>
            </a:extLst>
          </p:cNvPr>
          <p:cNvSpPr>
            <a:spLocks noGrp="1"/>
          </p:cNvSpPr>
          <p:nvPr>
            <p:ph type="dt" sz="half" idx="10"/>
          </p:nvPr>
        </p:nvSpPr>
        <p:spPr/>
        <p:txBody>
          <a:bodyPr/>
          <a:lstStyle/>
          <a:p>
            <a:fld id="{DD4E0B82-D84A-44E9-9425-84CC13DD2766}" type="datetimeFigureOut">
              <a:rPr lang="en-GB" smtClean="0"/>
              <a:t>06/09/2024</a:t>
            </a:fld>
            <a:endParaRPr lang="en-GB"/>
          </a:p>
        </p:txBody>
      </p:sp>
      <p:sp>
        <p:nvSpPr>
          <p:cNvPr id="8" name="Footer Placeholder 7">
            <a:extLst>
              <a:ext uri="{FF2B5EF4-FFF2-40B4-BE49-F238E27FC236}">
                <a16:creationId xmlns:a16="http://schemas.microsoft.com/office/drawing/2014/main" id="{D1168F86-6F6B-45CE-9A43-9C4E3FC4902C}"/>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BF415CB4-D057-4861-9642-0EB25334F0EE}"/>
              </a:ext>
            </a:extLst>
          </p:cNvPr>
          <p:cNvSpPr>
            <a:spLocks noGrp="1"/>
          </p:cNvSpPr>
          <p:nvPr>
            <p:ph type="sldNum" sz="quarter" idx="12"/>
          </p:nvPr>
        </p:nvSpPr>
        <p:spPr/>
        <p:txBody>
          <a:bodyPr/>
          <a:lstStyle/>
          <a:p>
            <a:fld id="{881ABB2B-34C4-42A9-907F-0C8675328785}" type="slidenum">
              <a:rPr lang="en-GB" smtClean="0"/>
              <a:t>‹#›</a:t>
            </a:fld>
            <a:endParaRPr lang="en-GB"/>
          </a:p>
        </p:txBody>
      </p:sp>
    </p:spTree>
    <p:extLst>
      <p:ext uri="{BB962C8B-B14F-4D97-AF65-F5344CB8AC3E}">
        <p14:creationId xmlns:p14="http://schemas.microsoft.com/office/powerpoint/2010/main" val="24985039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8DB8F-1FC1-4DD2-A5CF-8BB8B8C6A595}"/>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004C3F31-BDF8-49B8-83EE-384C691E6BF4}"/>
              </a:ext>
            </a:extLst>
          </p:cNvPr>
          <p:cNvSpPr>
            <a:spLocks noGrp="1"/>
          </p:cNvSpPr>
          <p:nvPr>
            <p:ph type="dt" sz="half" idx="10"/>
          </p:nvPr>
        </p:nvSpPr>
        <p:spPr/>
        <p:txBody>
          <a:bodyPr/>
          <a:lstStyle/>
          <a:p>
            <a:fld id="{DD4E0B82-D84A-44E9-9425-84CC13DD2766}" type="datetimeFigureOut">
              <a:rPr lang="en-GB" smtClean="0"/>
              <a:t>06/09/2024</a:t>
            </a:fld>
            <a:endParaRPr lang="en-GB"/>
          </a:p>
        </p:txBody>
      </p:sp>
      <p:sp>
        <p:nvSpPr>
          <p:cNvPr id="4" name="Footer Placeholder 3">
            <a:extLst>
              <a:ext uri="{FF2B5EF4-FFF2-40B4-BE49-F238E27FC236}">
                <a16:creationId xmlns:a16="http://schemas.microsoft.com/office/drawing/2014/main" id="{D6E7103B-4A8D-4AFA-9767-421B7C2DEED3}"/>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FB48E6BE-F3C6-4CD4-931A-32BF9D647348}"/>
              </a:ext>
            </a:extLst>
          </p:cNvPr>
          <p:cNvSpPr>
            <a:spLocks noGrp="1"/>
          </p:cNvSpPr>
          <p:nvPr>
            <p:ph type="sldNum" sz="quarter" idx="12"/>
          </p:nvPr>
        </p:nvSpPr>
        <p:spPr/>
        <p:txBody>
          <a:bodyPr/>
          <a:lstStyle/>
          <a:p>
            <a:fld id="{881ABB2B-34C4-42A9-907F-0C8675328785}" type="slidenum">
              <a:rPr lang="en-GB" smtClean="0"/>
              <a:t>‹#›</a:t>
            </a:fld>
            <a:endParaRPr lang="en-GB"/>
          </a:p>
        </p:txBody>
      </p:sp>
    </p:spTree>
    <p:extLst>
      <p:ext uri="{BB962C8B-B14F-4D97-AF65-F5344CB8AC3E}">
        <p14:creationId xmlns:p14="http://schemas.microsoft.com/office/powerpoint/2010/main" val="28947028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EC6681B-24A0-464C-80F5-C1CA4E0DE198}"/>
              </a:ext>
            </a:extLst>
          </p:cNvPr>
          <p:cNvSpPr>
            <a:spLocks noGrp="1"/>
          </p:cNvSpPr>
          <p:nvPr>
            <p:ph type="dt" sz="half" idx="10"/>
          </p:nvPr>
        </p:nvSpPr>
        <p:spPr/>
        <p:txBody>
          <a:bodyPr/>
          <a:lstStyle/>
          <a:p>
            <a:fld id="{DD4E0B82-D84A-44E9-9425-84CC13DD2766}" type="datetimeFigureOut">
              <a:rPr lang="en-GB" smtClean="0"/>
              <a:t>06/09/2024</a:t>
            </a:fld>
            <a:endParaRPr lang="en-GB"/>
          </a:p>
        </p:txBody>
      </p:sp>
      <p:sp>
        <p:nvSpPr>
          <p:cNvPr id="3" name="Footer Placeholder 2">
            <a:extLst>
              <a:ext uri="{FF2B5EF4-FFF2-40B4-BE49-F238E27FC236}">
                <a16:creationId xmlns:a16="http://schemas.microsoft.com/office/drawing/2014/main" id="{95676B15-F5C8-4C12-BEC0-7443923F3AC7}"/>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EC3BB341-B708-4331-9AED-BF0D62BA5C1A}"/>
              </a:ext>
            </a:extLst>
          </p:cNvPr>
          <p:cNvSpPr>
            <a:spLocks noGrp="1"/>
          </p:cNvSpPr>
          <p:nvPr>
            <p:ph type="sldNum" sz="quarter" idx="12"/>
          </p:nvPr>
        </p:nvSpPr>
        <p:spPr/>
        <p:txBody>
          <a:bodyPr/>
          <a:lstStyle/>
          <a:p>
            <a:fld id="{881ABB2B-34C4-42A9-907F-0C8675328785}" type="slidenum">
              <a:rPr lang="en-GB" smtClean="0"/>
              <a:t>‹#›</a:t>
            </a:fld>
            <a:endParaRPr lang="en-GB"/>
          </a:p>
        </p:txBody>
      </p:sp>
    </p:spTree>
    <p:extLst>
      <p:ext uri="{BB962C8B-B14F-4D97-AF65-F5344CB8AC3E}">
        <p14:creationId xmlns:p14="http://schemas.microsoft.com/office/powerpoint/2010/main" val="179525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D500F-D82B-46D6-A8DD-6AE7080662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68F58CBB-2C25-4604-9EE3-881B63D0753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F712826F-4442-4383-B58B-DFE61B7ACB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6147F3-38F1-446D-88FE-7AF8DBCD0283}"/>
              </a:ext>
            </a:extLst>
          </p:cNvPr>
          <p:cNvSpPr>
            <a:spLocks noGrp="1"/>
          </p:cNvSpPr>
          <p:nvPr>
            <p:ph type="dt" sz="half" idx="10"/>
          </p:nvPr>
        </p:nvSpPr>
        <p:spPr/>
        <p:txBody>
          <a:bodyPr/>
          <a:lstStyle/>
          <a:p>
            <a:fld id="{DD4E0B82-D84A-44E9-9425-84CC13DD2766}" type="datetimeFigureOut">
              <a:rPr lang="en-GB" smtClean="0"/>
              <a:t>06/09/2024</a:t>
            </a:fld>
            <a:endParaRPr lang="en-GB"/>
          </a:p>
        </p:txBody>
      </p:sp>
      <p:sp>
        <p:nvSpPr>
          <p:cNvPr id="6" name="Footer Placeholder 5">
            <a:extLst>
              <a:ext uri="{FF2B5EF4-FFF2-40B4-BE49-F238E27FC236}">
                <a16:creationId xmlns:a16="http://schemas.microsoft.com/office/drawing/2014/main" id="{9AD5A401-BF74-4DF2-9645-78059D3AC78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6E18050-948A-44CC-8D00-9D5BC4CA9617}"/>
              </a:ext>
            </a:extLst>
          </p:cNvPr>
          <p:cNvSpPr>
            <a:spLocks noGrp="1"/>
          </p:cNvSpPr>
          <p:nvPr>
            <p:ph type="sldNum" sz="quarter" idx="12"/>
          </p:nvPr>
        </p:nvSpPr>
        <p:spPr/>
        <p:txBody>
          <a:bodyPr/>
          <a:lstStyle/>
          <a:p>
            <a:fld id="{881ABB2B-34C4-42A9-907F-0C8675328785}" type="slidenum">
              <a:rPr lang="en-GB" smtClean="0"/>
              <a:t>‹#›</a:t>
            </a:fld>
            <a:endParaRPr lang="en-GB"/>
          </a:p>
        </p:txBody>
      </p:sp>
    </p:spTree>
    <p:extLst>
      <p:ext uri="{BB962C8B-B14F-4D97-AF65-F5344CB8AC3E}">
        <p14:creationId xmlns:p14="http://schemas.microsoft.com/office/powerpoint/2010/main" val="29001306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76333-ABA6-4C40-9B0C-CAE8E0194D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375DE6D4-8387-4BD6-B6CF-B65AF52F207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B9305F24-52EA-4A48-BD25-8EB1B353A4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6E4177-08A7-4848-8570-C85C0F81BC3A}"/>
              </a:ext>
            </a:extLst>
          </p:cNvPr>
          <p:cNvSpPr>
            <a:spLocks noGrp="1"/>
          </p:cNvSpPr>
          <p:nvPr>
            <p:ph type="dt" sz="half" idx="10"/>
          </p:nvPr>
        </p:nvSpPr>
        <p:spPr/>
        <p:txBody>
          <a:bodyPr/>
          <a:lstStyle/>
          <a:p>
            <a:fld id="{DD4E0B82-D84A-44E9-9425-84CC13DD2766}" type="datetimeFigureOut">
              <a:rPr lang="en-GB" smtClean="0"/>
              <a:t>06/09/2024</a:t>
            </a:fld>
            <a:endParaRPr lang="en-GB"/>
          </a:p>
        </p:txBody>
      </p:sp>
      <p:sp>
        <p:nvSpPr>
          <p:cNvPr id="6" name="Footer Placeholder 5">
            <a:extLst>
              <a:ext uri="{FF2B5EF4-FFF2-40B4-BE49-F238E27FC236}">
                <a16:creationId xmlns:a16="http://schemas.microsoft.com/office/drawing/2014/main" id="{E28A5880-C78E-411F-9472-525DD7B317E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DC7754A-92B4-45C1-A61D-E016E1FB6505}"/>
              </a:ext>
            </a:extLst>
          </p:cNvPr>
          <p:cNvSpPr>
            <a:spLocks noGrp="1"/>
          </p:cNvSpPr>
          <p:nvPr>
            <p:ph type="sldNum" sz="quarter" idx="12"/>
          </p:nvPr>
        </p:nvSpPr>
        <p:spPr/>
        <p:txBody>
          <a:bodyPr/>
          <a:lstStyle/>
          <a:p>
            <a:fld id="{881ABB2B-34C4-42A9-907F-0C8675328785}" type="slidenum">
              <a:rPr lang="en-GB" smtClean="0"/>
              <a:t>‹#›</a:t>
            </a:fld>
            <a:endParaRPr lang="en-GB"/>
          </a:p>
        </p:txBody>
      </p:sp>
    </p:spTree>
    <p:extLst>
      <p:ext uri="{BB962C8B-B14F-4D97-AF65-F5344CB8AC3E}">
        <p14:creationId xmlns:p14="http://schemas.microsoft.com/office/powerpoint/2010/main" val="1242666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478C25E-8A68-42A5-A119-744E3A30524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9834209-367B-4A99-891D-0FA7BF2C854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0A3BF96-7C48-45A0-8F27-1A273AEBDAD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4E0B82-D84A-44E9-9425-84CC13DD2766}" type="datetimeFigureOut">
              <a:rPr lang="en-GB" smtClean="0"/>
              <a:t>06/09/2024</a:t>
            </a:fld>
            <a:endParaRPr lang="en-GB"/>
          </a:p>
        </p:txBody>
      </p:sp>
      <p:sp>
        <p:nvSpPr>
          <p:cNvPr id="5" name="Footer Placeholder 4">
            <a:extLst>
              <a:ext uri="{FF2B5EF4-FFF2-40B4-BE49-F238E27FC236}">
                <a16:creationId xmlns:a16="http://schemas.microsoft.com/office/drawing/2014/main" id="{4FEE6007-A5C2-4D74-B047-66A8238FD9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315B35F1-D0D5-4C91-9C65-E53CB4AB338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1ABB2B-34C4-42A9-907F-0C8675328785}" type="slidenum">
              <a:rPr lang="en-GB" smtClean="0"/>
              <a:t>‹#›</a:t>
            </a:fld>
            <a:endParaRPr lang="en-GB"/>
          </a:p>
        </p:txBody>
      </p:sp>
    </p:spTree>
    <p:extLst>
      <p:ext uri="{BB962C8B-B14F-4D97-AF65-F5344CB8AC3E}">
        <p14:creationId xmlns:p14="http://schemas.microsoft.com/office/powerpoint/2010/main" val="42326006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98411-DFC5-461D-AD94-46431A1B2515}"/>
              </a:ext>
            </a:extLst>
          </p:cNvPr>
          <p:cNvSpPr>
            <a:spLocks noGrp="1"/>
          </p:cNvSpPr>
          <p:nvPr>
            <p:ph type="ctrTitle"/>
          </p:nvPr>
        </p:nvSpPr>
        <p:spPr/>
        <p:txBody>
          <a:bodyPr/>
          <a:lstStyle/>
          <a:p>
            <a:r>
              <a:rPr lang="en-IN" dirty="0"/>
              <a:t>Index construction </a:t>
            </a:r>
          </a:p>
        </p:txBody>
      </p:sp>
      <p:sp>
        <p:nvSpPr>
          <p:cNvPr id="3" name="Subtitle 2">
            <a:extLst>
              <a:ext uri="{FF2B5EF4-FFF2-40B4-BE49-F238E27FC236}">
                <a16:creationId xmlns:a16="http://schemas.microsoft.com/office/drawing/2014/main" id="{DE644D22-93F8-49CC-87D6-C548D4AB65C5}"/>
              </a:ext>
            </a:extLst>
          </p:cNvPr>
          <p:cNvSpPr>
            <a:spLocks noGrp="1"/>
          </p:cNvSpPr>
          <p:nvPr>
            <p:ph type="subTitle" idx="1"/>
          </p:nvPr>
        </p:nvSpPr>
        <p:spPr/>
        <p:txBody>
          <a:bodyPr/>
          <a:lstStyle/>
          <a:p>
            <a:r>
              <a:rPr lang="en-IN" dirty="0"/>
              <a:t>Mansi A. Radke</a:t>
            </a:r>
          </a:p>
        </p:txBody>
      </p:sp>
    </p:spTree>
    <p:extLst>
      <p:ext uri="{BB962C8B-B14F-4D97-AF65-F5344CB8AC3E}">
        <p14:creationId xmlns:p14="http://schemas.microsoft.com/office/powerpoint/2010/main" val="41729708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424E9-0B06-40E9-9EFA-C17B57D1B51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D57437E-8B15-4BC0-92AD-CEE763711FDE}"/>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C223E0F1-76CF-47A7-A764-B7E9263E6126}"/>
              </a:ext>
            </a:extLst>
          </p:cNvPr>
          <p:cNvPicPr>
            <a:picLocks noChangeAspect="1"/>
          </p:cNvPicPr>
          <p:nvPr/>
        </p:nvPicPr>
        <p:blipFill>
          <a:blip r:embed="rId2" cstate="print"/>
          <a:stretch>
            <a:fillRect/>
          </a:stretch>
        </p:blipFill>
        <p:spPr>
          <a:xfrm>
            <a:off x="2567986" y="0"/>
            <a:ext cx="6740277" cy="6858000"/>
          </a:xfrm>
          <a:prstGeom prst="rect">
            <a:avLst/>
          </a:prstGeom>
        </p:spPr>
      </p:pic>
      <p:sp>
        <p:nvSpPr>
          <p:cNvPr id="5" name="Date Placeholder 4">
            <a:extLst>
              <a:ext uri="{FF2B5EF4-FFF2-40B4-BE49-F238E27FC236}">
                <a16:creationId xmlns:a16="http://schemas.microsoft.com/office/drawing/2014/main" id="{B9040A72-60C9-4D53-88F1-F583FF5ADA8F}"/>
              </a:ext>
            </a:extLst>
          </p:cNvPr>
          <p:cNvSpPr>
            <a:spLocks noGrp="1"/>
          </p:cNvSpPr>
          <p:nvPr>
            <p:ph type="dt" sz="half" idx="10"/>
          </p:nvPr>
        </p:nvSpPr>
        <p:spPr/>
        <p:txBody>
          <a:bodyPr/>
          <a:lstStyle/>
          <a:p>
            <a:fld id="{70AF4848-5939-4C23-9668-197E2E1EF760}" type="datetime1">
              <a:rPr lang="en-IN" smtClean="0"/>
              <a:pPr/>
              <a:t>06-09-2024</a:t>
            </a:fld>
            <a:endParaRPr lang="en-IN"/>
          </a:p>
        </p:txBody>
      </p:sp>
      <p:sp>
        <p:nvSpPr>
          <p:cNvPr id="6" name="Footer Placeholder 5">
            <a:extLst>
              <a:ext uri="{FF2B5EF4-FFF2-40B4-BE49-F238E27FC236}">
                <a16:creationId xmlns:a16="http://schemas.microsoft.com/office/drawing/2014/main" id="{A6163DA1-9477-4FFF-A219-67AA4DFCF702}"/>
              </a:ext>
            </a:extLst>
          </p:cNvPr>
          <p:cNvSpPr>
            <a:spLocks noGrp="1"/>
          </p:cNvSpPr>
          <p:nvPr>
            <p:ph type="ftr" sz="quarter" idx="11"/>
          </p:nvPr>
        </p:nvSpPr>
        <p:spPr/>
        <p:txBody>
          <a:bodyPr/>
          <a:lstStyle/>
          <a:p>
            <a:r>
              <a:rPr lang="en-IN"/>
              <a:t>Information Retrieval  - Winter-2019 - Mansi A. Radke</a:t>
            </a:r>
          </a:p>
        </p:txBody>
      </p:sp>
      <p:sp>
        <p:nvSpPr>
          <p:cNvPr id="7" name="Slide Number Placeholder 6">
            <a:extLst>
              <a:ext uri="{FF2B5EF4-FFF2-40B4-BE49-F238E27FC236}">
                <a16:creationId xmlns:a16="http://schemas.microsoft.com/office/drawing/2014/main" id="{098EBD66-D9F1-4075-B070-8EC001822A1D}"/>
              </a:ext>
            </a:extLst>
          </p:cNvPr>
          <p:cNvSpPr>
            <a:spLocks noGrp="1"/>
          </p:cNvSpPr>
          <p:nvPr>
            <p:ph type="sldNum" sz="quarter" idx="12"/>
          </p:nvPr>
        </p:nvSpPr>
        <p:spPr/>
        <p:txBody>
          <a:bodyPr/>
          <a:lstStyle/>
          <a:p>
            <a:fld id="{5B6EC87F-F17E-4AB1-ADEA-FF4DDEF7023B}" type="slidenum">
              <a:rPr lang="en-IN" smtClean="0"/>
              <a:pPr/>
              <a:t>10</a:t>
            </a:fld>
            <a:endParaRPr lang="en-IN"/>
          </a:p>
        </p:txBody>
      </p:sp>
    </p:spTree>
    <p:extLst>
      <p:ext uri="{BB962C8B-B14F-4D97-AF65-F5344CB8AC3E}">
        <p14:creationId xmlns:p14="http://schemas.microsoft.com/office/powerpoint/2010/main" val="3735234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2D2AC-58B3-3980-DECA-81B2001D5716}"/>
              </a:ext>
            </a:extLst>
          </p:cNvPr>
          <p:cNvSpPr>
            <a:spLocks noGrp="1"/>
          </p:cNvSpPr>
          <p:nvPr>
            <p:ph type="title"/>
          </p:nvPr>
        </p:nvSpPr>
        <p:spPr/>
        <p:txBody>
          <a:bodyPr/>
          <a:lstStyle/>
          <a:p>
            <a:r>
              <a:rPr lang="en-IN" dirty="0"/>
              <a:t>Blocked Sort Based Indexing – An external sorting algorithm</a:t>
            </a:r>
          </a:p>
        </p:txBody>
      </p:sp>
      <p:sp>
        <p:nvSpPr>
          <p:cNvPr id="3" name="Content Placeholder 2">
            <a:extLst>
              <a:ext uri="{FF2B5EF4-FFF2-40B4-BE49-F238E27FC236}">
                <a16:creationId xmlns:a16="http://schemas.microsoft.com/office/drawing/2014/main" id="{975D07D2-6BAB-C84B-168F-5A084BFE4B61}"/>
              </a:ext>
            </a:extLst>
          </p:cNvPr>
          <p:cNvSpPr>
            <a:spLocks noGrp="1"/>
          </p:cNvSpPr>
          <p:nvPr>
            <p:ph idx="1"/>
          </p:nvPr>
        </p:nvSpPr>
        <p:spPr/>
        <p:txBody>
          <a:bodyPr/>
          <a:lstStyle/>
          <a:p>
            <a:r>
              <a:rPr lang="en-IN" dirty="0"/>
              <a:t>Segments the collection into parts of equal size</a:t>
            </a:r>
          </a:p>
          <a:p>
            <a:r>
              <a:rPr lang="en-IN" dirty="0"/>
              <a:t>Sorts the </a:t>
            </a:r>
            <a:r>
              <a:rPr lang="en-IN" dirty="0" err="1"/>
              <a:t>termID-docID</a:t>
            </a:r>
            <a:r>
              <a:rPr lang="en-IN" dirty="0"/>
              <a:t> pairs of each part in the memory</a:t>
            </a:r>
          </a:p>
          <a:p>
            <a:r>
              <a:rPr lang="en-IN" dirty="0"/>
              <a:t>Stores intermediate sorted results on the disk</a:t>
            </a:r>
          </a:p>
          <a:p>
            <a:r>
              <a:rPr lang="en-IN" dirty="0"/>
              <a:t>Merges the intermediate results into the final index</a:t>
            </a:r>
          </a:p>
          <a:p>
            <a:endParaRPr lang="en-IN" dirty="0"/>
          </a:p>
          <a:p>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39977448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8F457-1172-4B49-8841-68AF04F1526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A3E4744-D691-4966-84C6-3FEC6BA57A3A}"/>
              </a:ext>
            </a:extLst>
          </p:cNvPr>
          <p:cNvSpPr>
            <a:spLocks noGrp="1"/>
          </p:cNvSpPr>
          <p:nvPr>
            <p:ph idx="1"/>
          </p:nvPr>
        </p:nvSpPr>
        <p:spPr/>
        <p:txBody>
          <a:bodyPr/>
          <a:lstStyle/>
          <a:p>
            <a:endParaRPr lang="en-IN" dirty="0"/>
          </a:p>
        </p:txBody>
      </p:sp>
      <p:pic>
        <p:nvPicPr>
          <p:cNvPr id="4" name="Picture 3">
            <a:extLst>
              <a:ext uri="{FF2B5EF4-FFF2-40B4-BE49-F238E27FC236}">
                <a16:creationId xmlns:a16="http://schemas.microsoft.com/office/drawing/2014/main" id="{AD111E46-8FB6-4CD2-AB5F-371E120F32B5}"/>
              </a:ext>
            </a:extLst>
          </p:cNvPr>
          <p:cNvPicPr>
            <a:picLocks noChangeAspect="1"/>
          </p:cNvPicPr>
          <p:nvPr/>
        </p:nvPicPr>
        <p:blipFill>
          <a:blip r:embed="rId2" cstate="print"/>
          <a:stretch>
            <a:fillRect/>
          </a:stretch>
        </p:blipFill>
        <p:spPr>
          <a:xfrm>
            <a:off x="838200" y="365125"/>
            <a:ext cx="10515599" cy="5811838"/>
          </a:xfrm>
          <a:prstGeom prst="rect">
            <a:avLst/>
          </a:prstGeom>
        </p:spPr>
      </p:pic>
      <p:sp>
        <p:nvSpPr>
          <p:cNvPr id="5" name="Date Placeholder 4">
            <a:extLst>
              <a:ext uri="{FF2B5EF4-FFF2-40B4-BE49-F238E27FC236}">
                <a16:creationId xmlns:a16="http://schemas.microsoft.com/office/drawing/2014/main" id="{A3C815AD-06C7-4551-970B-B1C69D1428DB}"/>
              </a:ext>
            </a:extLst>
          </p:cNvPr>
          <p:cNvSpPr>
            <a:spLocks noGrp="1"/>
          </p:cNvSpPr>
          <p:nvPr>
            <p:ph type="dt" sz="half" idx="10"/>
          </p:nvPr>
        </p:nvSpPr>
        <p:spPr/>
        <p:txBody>
          <a:bodyPr/>
          <a:lstStyle/>
          <a:p>
            <a:fld id="{08CF12C1-4045-4FC4-907C-7A2F2EEF01CE}" type="datetime1">
              <a:rPr lang="en-IN" smtClean="0"/>
              <a:pPr/>
              <a:t>06-09-2024</a:t>
            </a:fld>
            <a:endParaRPr lang="en-IN"/>
          </a:p>
        </p:txBody>
      </p:sp>
      <p:sp>
        <p:nvSpPr>
          <p:cNvPr id="6" name="Footer Placeholder 5">
            <a:extLst>
              <a:ext uri="{FF2B5EF4-FFF2-40B4-BE49-F238E27FC236}">
                <a16:creationId xmlns:a16="http://schemas.microsoft.com/office/drawing/2014/main" id="{8F7D9533-8D16-47B7-9EC9-4FA8E14F09E1}"/>
              </a:ext>
            </a:extLst>
          </p:cNvPr>
          <p:cNvSpPr>
            <a:spLocks noGrp="1"/>
          </p:cNvSpPr>
          <p:nvPr>
            <p:ph type="ftr" sz="quarter" idx="11"/>
          </p:nvPr>
        </p:nvSpPr>
        <p:spPr/>
        <p:txBody>
          <a:bodyPr/>
          <a:lstStyle/>
          <a:p>
            <a:r>
              <a:rPr lang="en-IN"/>
              <a:t>Information Retrieval  - Winter-2019 - Mansi A. Radke</a:t>
            </a:r>
          </a:p>
        </p:txBody>
      </p:sp>
      <p:sp>
        <p:nvSpPr>
          <p:cNvPr id="7" name="Slide Number Placeholder 6">
            <a:extLst>
              <a:ext uri="{FF2B5EF4-FFF2-40B4-BE49-F238E27FC236}">
                <a16:creationId xmlns:a16="http://schemas.microsoft.com/office/drawing/2014/main" id="{FB0A0CA0-9B15-4B79-8F45-7F0980D2F9EA}"/>
              </a:ext>
            </a:extLst>
          </p:cNvPr>
          <p:cNvSpPr>
            <a:spLocks noGrp="1"/>
          </p:cNvSpPr>
          <p:nvPr>
            <p:ph type="sldNum" sz="quarter" idx="12"/>
          </p:nvPr>
        </p:nvSpPr>
        <p:spPr/>
        <p:txBody>
          <a:bodyPr/>
          <a:lstStyle/>
          <a:p>
            <a:fld id="{5B6EC87F-F17E-4AB1-ADEA-FF4DDEF7023B}" type="slidenum">
              <a:rPr lang="en-IN" smtClean="0"/>
              <a:pPr/>
              <a:t>12</a:t>
            </a:fld>
            <a:endParaRPr lang="en-IN"/>
          </a:p>
        </p:txBody>
      </p:sp>
    </p:spTree>
    <p:extLst>
      <p:ext uri="{BB962C8B-B14F-4D97-AF65-F5344CB8AC3E}">
        <p14:creationId xmlns:p14="http://schemas.microsoft.com/office/powerpoint/2010/main" val="14142881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975E2-028B-D5CF-8C87-09266614F41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9B1C249-19FA-4E0C-8C4F-8F2FE82D8FE1}"/>
              </a:ext>
            </a:extLst>
          </p:cNvPr>
          <p:cNvSpPr>
            <a:spLocks noGrp="1"/>
          </p:cNvSpPr>
          <p:nvPr>
            <p:ph idx="1"/>
          </p:nvPr>
        </p:nvSpPr>
        <p:spPr/>
        <p:txBody>
          <a:bodyPr/>
          <a:lstStyle/>
          <a:p>
            <a:r>
              <a:rPr lang="en-IN" dirty="0" err="1"/>
              <a:t>ParseNextBlock</a:t>
            </a:r>
            <a:r>
              <a:rPr lang="en-IN" dirty="0"/>
              <a:t> accumulates </a:t>
            </a:r>
            <a:r>
              <a:rPr lang="en-IN" dirty="0" err="1"/>
              <a:t>termID</a:t>
            </a:r>
            <a:r>
              <a:rPr lang="en-IN" dirty="0"/>
              <a:t> </a:t>
            </a:r>
            <a:r>
              <a:rPr lang="en-IN" dirty="0" err="1"/>
              <a:t>documentID</a:t>
            </a:r>
            <a:r>
              <a:rPr lang="en-IN" dirty="0"/>
              <a:t> pairs in memory until a block of fixed size is full.</a:t>
            </a:r>
          </a:p>
          <a:p>
            <a:r>
              <a:rPr lang="en-IN" dirty="0"/>
              <a:t>We choose a block size such that it fits comfortably in the main memory to permit fast in memory sort</a:t>
            </a:r>
          </a:p>
          <a:p>
            <a:r>
              <a:rPr lang="en-IN" dirty="0"/>
              <a:t>The block is then inverted and written to disk. Inversion involves 2 steps:</a:t>
            </a:r>
          </a:p>
          <a:p>
            <a:pPr lvl="1"/>
            <a:r>
              <a:rPr lang="en-IN" dirty="0"/>
              <a:t>Sort </a:t>
            </a:r>
            <a:r>
              <a:rPr lang="en-IN" dirty="0" err="1"/>
              <a:t>termID</a:t>
            </a:r>
            <a:r>
              <a:rPr lang="en-IN" dirty="0"/>
              <a:t> – </a:t>
            </a:r>
            <a:r>
              <a:rPr lang="en-IN" dirty="0" err="1"/>
              <a:t>docID</a:t>
            </a:r>
            <a:r>
              <a:rPr lang="en-IN" dirty="0"/>
              <a:t> pairs</a:t>
            </a:r>
          </a:p>
          <a:p>
            <a:pPr lvl="1"/>
            <a:r>
              <a:rPr lang="en-IN" dirty="0"/>
              <a:t>Collect all </a:t>
            </a:r>
            <a:r>
              <a:rPr lang="en-IN" dirty="0" err="1"/>
              <a:t>termID</a:t>
            </a:r>
            <a:r>
              <a:rPr lang="en-IN" dirty="0"/>
              <a:t> – </a:t>
            </a:r>
            <a:r>
              <a:rPr lang="en-IN" dirty="0" err="1"/>
              <a:t>docID</a:t>
            </a:r>
            <a:r>
              <a:rPr lang="en-IN" dirty="0"/>
              <a:t> pairs into a posting list</a:t>
            </a:r>
          </a:p>
        </p:txBody>
      </p:sp>
    </p:spTree>
    <p:extLst>
      <p:ext uri="{BB962C8B-B14F-4D97-AF65-F5344CB8AC3E}">
        <p14:creationId xmlns:p14="http://schemas.microsoft.com/office/powerpoint/2010/main" val="38827618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57270-78A5-4811-9BD0-56656D067F5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14393F2-6660-45B6-BA67-BAE6B06733D9}"/>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822E35C8-F59F-4C44-B2A9-67AD12425B23}"/>
              </a:ext>
            </a:extLst>
          </p:cNvPr>
          <p:cNvPicPr>
            <a:picLocks noChangeAspect="1"/>
          </p:cNvPicPr>
          <p:nvPr/>
        </p:nvPicPr>
        <p:blipFill>
          <a:blip r:embed="rId2" cstate="print"/>
          <a:stretch>
            <a:fillRect/>
          </a:stretch>
        </p:blipFill>
        <p:spPr>
          <a:xfrm>
            <a:off x="838200" y="365125"/>
            <a:ext cx="10515600" cy="5811838"/>
          </a:xfrm>
          <a:prstGeom prst="rect">
            <a:avLst/>
          </a:prstGeom>
        </p:spPr>
      </p:pic>
      <p:sp>
        <p:nvSpPr>
          <p:cNvPr id="5" name="Date Placeholder 4">
            <a:extLst>
              <a:ext uri="{FF2B5EF4-FFF2-40B4-BE49-F238E27FC236}">
                <a16:creationId xmlns:a16="http://schemas.microsoft.com/office/drawing/2014/main" id="{BFD8E9AF-4E44-4597-AD45-BBFBC27CE86D}"/>
              </a:ext>
            </a:extLst>
          </p:cNvPr>
          <p:cNvSpPr>
            <a:spLocks noGrp="1"/>
          </p:cNvSpPr>
          <p:nvPr>
            <p:ph type="dt" sz="half" idx="10"/>
          </p:nvPr>
        </p:nvSpPr>
        <p:spPr/>
        <p:txBody>
          <a:bodyPr/>
          <a:lstStyle/>
          <a:p>
            <a:fld id="{AFA8696F-A8F0-4E46-9517-045C6BF68B83}" type="datetime1">
              <a:rPr lang="en-IN" smtClean="0"/>
              <a:pPr/>
              <a:t>06-09-2024</a:t>
            </a:fld>
            <a:endParaRPr lang="en-IN"/>
          </a:p>
        </p:txBody>
      </p:sp>
      <p:sp>
        <p:nvSpPr>
          <p:cNvPr id="6" name="Footer Placeholder 5">
            <a:extLst>
              <a:ext uri="{FF2B5EF4-FFF2-40B4-BE49-F238E27FC236}">
                <a16:creationId xmlns:a16="http://schemas.microsoft.com/office/drawing/2014/main" id="{D7B7E47D-F211-4819-9FAF-753B4D25921A}"/>
              </a:ext>
            </a:extLst>
          </p:cNvPr>
          <p:cNvSpPr>
            <a:spLocks noGrp="1"/>
          </p:cNvSpPr>
          <p:nvPr>
            <p:ph type="ftr" sz="quarter" idx="11"/>
          </p:nvPr>
        </p:nvSpPr>
        <p:spPr/>
        <p:txBody>
          <a:bodyPr/>
          <a:lstStyle/>
          <a:p>
            <a:r>
              <a:rPr lang="en-IN"/>
              <a:t>Information Retrieval  - Winter-2019 - Mansi A. Radke</a:t>
            </a:r>
          </a:p>
        </p:txBody>
      </p:sp>
      <p:sp>
        <p:nvSpPr>
          <p:cNvPr id="7" name="Slide Number Placeholder 6">
            <a:extLst>
              <a:ext uri="{FF2B5EF4-FFF2-40B4-BE49-F238E27FC236}">
                <a16:creationId xmlns:a16="http://schemas.microsoft.com/office/drawing/2014/main" id="{CFCC84A0-D432-46BF-AEB2-1C942731786B}"/>
              </a:ext>
            </a:extLst>
          </p:cNvPr>
          <p:cNvSpPr>
            <a:spLocks noGrp="1"/>
          </p:cNvSpPr>
          <p:nvPr>
            <p:ph type="sldNum" sz="quarter" idx="12"/>
          </p:nvPr>
        </p:nvSpPr>
        <p:spPr/>
        <p:txBody>
          <a:bodyPr/>
          <a:lstStyle/>
          <a:p>
            <a:fld id="{5B6EC87F-F17E-4AB1-ADEA-FF4DDEF7023B}" type="slidenum">
              <a:rPr lang="en-IN" smtClean="0"/>
              <a:pPr/>
              <a:t>14</a:t>
            </a:fld>
            <a:endParaRPr lang="en-IN"/>
          </a:p>
        </p:txBody>
      </p:sp>
    </p:spTree>
    <p:extLst>
      <p:ext uri="{BB962C8B-B14F-4D97-AF65-F5344CB8AC3E}">
        <p14:creationId xmlns:p14="http://schemas.microsoft.com/office/powerpoint/2010/main" val="14273267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19D0A-E848-4A45-9576-1D217226665F}"/>
              </a:ext>
            </a:extLst>
          </p:cNvPr>
          <p:cNvSpPr>
            <a:spLocks noGrp="1"/>
          </p:cNvSpPr>
          <p:nvPr>
            <p:ph type="title"/>
          </p:nvPr>
        </p:nvSpPr>
        <p:spPr/>
        <p:txBody>
          <a:bodyPr/>
          <a:lstStyle/>
          <a:p>
            <a:r>
              <a:rPr lang="en-IN" dirty="0"/>
              <a:t>Merging – suppose 10 blocks</a:t>
            </a:r>
          </a:p>
        </p:txBody>
      </p:sp>
      <p:sp>
        <p:nvSpPr>
          <p:cNvPr id="3" name="Content Placeholder 2">
            <a:extLst>
              <a:ext uri="{FF2B5EF4-FFF2-40B4-BE49-F238E27FC236}">
                <a16:creationId xmlns:a16="http://schemas.microsoft.com/office/drawing/2014/main" id="{9B9A8A44-C04B-4B80-BE30-9E009D116258}"/>
              </a:ext>
            </a:extLst>
          </p:cNvPr>
          <p:cNvSpPr>
            <a:spLocks noGrp="1"/>
          </p:cNvSpPr>
          <p:nvPr>
            <p:ph idx="1"/>
          </p:nvPr>
        </p:nvSpPr>
        <p:spPr/>
        <p:txBody>
          <a:bodyPr/>
          <a:lstStyle/>
          <a:p>
            <a:r>
              <a:rPr lang="en-IN" dirty="0"/>
              <a:t>Open all the block files simultaneously</a:t>
            </a:r>
          </a:p>
          <a:p>
            <a:r>
              <a:rPr lang="en-IN" dirty="0"/>
              <a:t>Maintain small read buffers for the 10 blocks which we are reading</a:t>
            </a:r>
          </a:p>
          <a:p>
            <a:r>
              <a:rPr lang="en-IN" dirty="0"/>
              <a:t>A small write buffer for the final merged index which we are writing</a:t>
            </a:r>
          </a:p>
          <a:p>
            <a:r>
              <a:rPr lang="en-IN" dirty="0"/>
              <a:t>In each iteration, the smallest term id is selected which has not been processed yet using a priority queue or similar data structure</a:t>
            </a:r>
          </a:p>
          <a:p>
            <a:r>
              <a:rPr lang="en-IN" dirty="0"/>
              <a:t>All posting lists for this term id are read and merged</a:t>
            </a:r>
          </a:p>
          <a:p>
            <a:r>
              <a:rPr lang="en-IN" dirty="0"/>
              <a:t>Merged list is written back to the disk</a:t>
            </a:r>
          </a:p>
          <a:p>
            <a:r>
              <a:rPr lang="en-IN" dirty="0"/>
              <a:t>Each buffer is filled from its file when necessary</a:t>
            </a:r>
          </a:p>
          <a:p>
            <a:endParaRPr lang="en-IN" dirty="0"/>
          </a:p>
        </p:txBody>
      </p:sp>
      <p:sp>
        <p:nvSpPr>
          <p:cNvPr id="4" name="Date Placeholder 3">
            <a:extLst>
              <a:ext uri="{FF2B5EF4-FFF2-40B4-BE49-F238E27FC236}">
                <a16:creationId xmlns:a16="http://schemas.microsoft.com/office/drawing/2014/main" id="{B9C3EEBA-6988-4B62-8ADA-7B4AB96D133E}"/>
              </a:ext>
            </a:extLst>
          </p:cNvPr>
          <p:cNvSpPr>
            <a:spLocks noGrp="1"/>
          </p:cNvSpPr>
          <p:nvPr>
            <p:ph type="dt" sz="half" idx="10"/>
          </p:nvPr>
        </p:nvSpPr>
        <p:spPr/>
        <p:txBody>
          <a:bodyPr/>
          <a:lstStyle/>
          <a:p>
            <a:fld id="{538AC3F5-BD64-4438-BB12-D584094A4728}" type="datetime1">
              <a:rPr lang="en-IN" smtClean="0"/>
              <a:pPr/>
              <a:t>06-09-2024</a:t>
            </a:fld>
            <a:endParaRPr lang="en-IN"/>
          </a:p>
        </p:txBody>
      </p:sp>
      <p:sp>
        <p:nvSpPr>
          <p:cNvPr id="5" name="Footer Placeholder 4">
            <a:extLst>
              <a:ext uri="{FF2B5EF4-FFF2-40B4-BE49-F238E27FC236}">
                <a16:creationId xmlns:a16="http://schemas.microsoft.com/office/drawing/2014/main" id="{F885A515-3EE6-4D9E-870D-2CCD5FFC4F4B}"/>
              </a:ext>
            </a:extLst>
          </p:cNvPr>
          <p:cNvSpPr>
            <a:spLocks noGrp="1"/>
          </p:cNvSpPr>
          <p:nvPr>
            <p:ph type="ftr" sz="quarter" idx="11"/>
          </p:nvPr>
        </p:nvSpPr>
        <p:spPr/>
        <p:txBody>
          <a:bodyPr/>
          <a:lstStyle/>
          <a:p>
            <a:r>
              <a:rPr lang="en-IN"/>
              <a:t>Information Retrieval  - Winter-2019 - Mansi A. Radke</a:t>
            </a:r>
          </a:p>
        </p:txBody>
      </p:sp>
      <p:sp>
        <p:nvSpPr>
          <p:cNvPr id="6" name="Slide Number Placeholder 5">
            <a:extLst>
              <a:ext uri="{FF2B5EF4-FFF2-40B4-BE49-F238E27FC236}">
                <a16:creationId xmlns:a16="http://schemas.microsoft.com/office/drawing/2014/main" id="{1D1F7B53-1E33-4F9F-BB44-2B87772C7116}"/>
              </a:ext>
            </a:extLst>
          </p:cNvPr>
          <p:cNvSpPr>
            <a:spLocks noGrp="1"/>
          </p:cNvSpPr>
          <p:nvPr>
            <p:ph type="sldNum" sz="quarter" idx="12"/>
          </p:nvPr>
        </p:nvSpPr>
        <p:spPr/>
        <p:txBody>
          <a:bodyPr/>
          <a:lstStyle/>
          <a:p>
            <a:fld id="{5B6EC87F-F17E-4AB1-ADEA-FF4DDEF7023B}" type="slidenum">
              <a:rPr lang="en-IN" smtClean="0"/>
              <a:pPr/>
              <a:t>15</a:t>
            </a:fld>
            <a:endParaRPr lang="en-IN"/>
          </a:p>
        </p:txBody>
      </p:sp>
    </p:spTree>
    <p:extLst>
      <p:ext uri="{BB962C8B-B14F-4D97-AF65-F5344CB8AC3E}">
        <p14:creationId xmlns:p14="http://schemas.microsoft.com/office/powerpoint/2010/main" val="16831001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95F5E-1636-4C3D-BDA9-FA164AFD1733}"/>
              </a:ext>
            </a:extLst>
          </p:cNvPr>
          <p:cNvSpPr>
            <a:spLocks noGrp="1"/>
          </p:cNvSpPr>
          <p:nvPr>
            <p:ph type="title"/>
          </p:nvPr>
        </p:nvSpPr>
        <p:spPr/>
        <p:txBody>
          <a:bodyPr/>
          <a:lstStyle/>
          <a:p>
            <a:r>
              <a:rPr lang="en-IN" dirty="0"/>
              <a:t>Time complexity of BSBI</a:t>
            </a:r>
          </a:p>
        </p:txBody>
      </p:sp>
      <p:sp>
        <p:nvSpPr>
          <p:cNvPr id="3" name="Content Placeholder 2">
            <a:extLst>
              <a:ext uri="{FF2B5EF4-FFF2-40B4-BE49-F238E27FC236}">
                <a16:creationId xmlns:a16="http://schemas.microsoft.com/office/drawing/2014/main" id="{4C086B15-0722-4F52-800E-4A05D8B3A084}"/>
              </a:ext>
            </a:extLst>
          </p:cNvPr>
          <p:cNvSpPr>
            <a:spLocks noGrp="1"/>
          </p:cNvSpPr>
          <p:nvPr>
            <p:ph idx="1"/>
          </p:nvPr>
        </p:nvSpPr>
        <p:spPr/>
        <p:txBody>
          <a:bodyPr/>
          <a:lstStyle/>
          <a:p>
            <a:r>
              <a:rPr lang="en-IN" dirty="0"/>
              <a:t>O(T Log T) where T is the number of term id – doc id pairs</a:t>
            </a:r>
          </a:p>
          <a:p>
            <a:r>
              <a:rPr lang="en-IN" dirty="0"/>
              <a:t>The step with highest time complexity is sorting which takes O (T Log T) time</a:t>
            </a:r>
          </a:p>
          <a:p>
            <a:r>
              <a:rPr lang="en-IN" dirty="0"/>
              <a:t>But, </a:t>
            </a:r>
            <a:r>
              <a:rPr lang="en-IN" dirty="0" err="1"/>
              <a:t>ParseNextBlock</a:t>
            </a:r>
            <a:r>
              <a:rPr lang="en-IN" dirty="0"/>
              <a:t> and </a:t>
            </a:r>
            <a:r>
              <a:rPr lang="en-IN" dirty="0" err="1"/>
              <a:t>MergeBlocks</a:t>
            </a:r>
            <a:r>
              <a:rPr lang="en-IN" dirty="0"/>
              <a:t> usually dominates time taken due to disk access time</a:t>
            </a:r>
          </a:p>
          <a:p>
            <a:endParaRPr lang="en-IN" dirty="0"/>
          </a:p>
        </p:txBody>
      </p:sp>
      <p:sp>
        <p:nvSpPr>
          <p:cNvPr id="4" name="Date Placeholder 3">
            <a:extLst>
              <a:ext uri="{FF2B5EF4-FFF2-40B4-BE49-F238E27FC236}">
                <a16:creationId xmlns:a16="http://schemas.microsoft.com/office/drawing/2014/main" id="{7A54983F-8313-4ED2-B492-AEADE6DA3E9B}"/>
              </a:ext>
            </a:extLst>
          </p:cNvPr>
          <p:cNvSpPr>
            <a:spLocks noGrp="1"/>
          </p:cNvSpPr>
          <p:nvPr>
            <p:ph type="dt" sz="half" idx="10"/>
          </p:nvPr>
        </p:nvSpPr>
        <p:spPr/>
        <p:txBody>
          <a:bodyPr/>
          <a:lstStyle/>
          <a:p>
            <a:fld id="{9EDBB422-B898-4930-BE08-D7ED7EC15052}" type="datetime1">
              <a:rPr lang="en-IN" smtClean="0"/>
              <a:pPr/>
              <a:t>06-09-2024</a:t>
            </a:fld>
            <a:endParaRPr lang="en-IN"/>
          </a:p>
        </p:txBody>
      </p:sp>
      <p:sp>
        <p:nvSpPr>
          <p:cNvPr id="5" name="Footer Placeholder 4">
            <a:extLst>
              <a:ext uri="{FF2B5EF4-FFF2-40B4-BE49-F238E27FC236}">
                <a16:creationId xmlns:a16="http://schemas.microsoft.com/office/drawing/2014/main" id="{77753C94-EE0C-4C81-913B-9CCB662A2462}"/>
              </a:ext>
            </a:extLst>
          </p:cNvPr>
          <p:cNvSpPr>
            <a:spLocks noGrp="1"/>
          </p:cNvSpPr>
          <p:nvPr>
            <p:ph type="ftr" sz="quarter" idx="11"/>
          </p:nvPr>
        </p:nvSpPr>
        <p:spPr/>
        <p:txBody>
          <a:bodyPr/>
          <a:lstStyle/>
          <a:p>
            <a:r>
              <a:rPr lang="en-IN"/>
              <a:t>Information Retrieval  - Winter-2019 - Mansi A. Radke</a:t>
            </a:r>
          </a:p>
        </p:txBody>
      </p:sp>
      <p:sp>
        <p:nvSpPr>
          <p:cNvPr id="6" name="Slide Number Placeholder 5">
            <a:extLst>
              <a:ext uri="{FF2B5EF4-FFF2-40B4-BE49-F238E27FC236}">
                <a16:creationId xmlns:a16="http://schemas.microsoft.com/office/drawing/2014/main" id="{BF5B2E3D-236A-4194-AECA-E4DC42A2CD0C}"/>
              </a:ext>
            </a:extLst>
          </p:cNvPr>
          <p:cNvSpPr>
            <a:spLocks noGrp="1"/>
          </p:cNvSpPr>
          <p:nvPr>
            <p:ph type="sldNum" sz="quarter" idx="12"/>
          </p:nvPr>
        </p:nvSpPr>
        <p:spPr/>
        <p:txBody>
          <a:bodyPr/>
          <a:lstStyle/>
          <a:p>
            <a:fld id="{5B6EC87F-F17E-4AB1-ADEA-FF4DDEF7023B}" type="slidenum">
              <a:rPr lang="en-IN" smtClean="0"/>
              <a:pPr/>
              <a:t>16</a:t>
            </a:fld>
            <a:endParaRPr lang="en-IN"/>
          </a:p>
        </p:txBody>
      </p:sp>
    </p:spTree>
    <p:extLst>
      <p:ext uri="{BB962C8B-B14F-4D97-AF65-F5344CB8AC3E}">
        <p14:creationId xmlns:p14="http://schemas.microsoft.com/office/powerpoint/2010/main" val="26107251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D1E22-6412-46CC-974B-4D5ED9FA0C1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E5527E3-E1A0-4EAF-84AC-41EE624DB033}"/>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7FEEA206-76A7-40B8-BFA8-664EADD8BF14}"/>
              </a:ext>
            </a:extLst>
          </p:cNvPr>
          <p:cNvPicPr>
            <a:picLocks noChangeAspect="1"/>
          </p:cNvPicPr>
          <p:nvPr/>
        </p:nvPicPr>
        <p:blipFill>
          <a:blip r:embed="rId2" cstate="print"/>
          <a:stretch>
            <a:fillRect/>
          </a:stretch>
        </p:blipFill>
        <p:spPr>
          <a:xfrm>
            <a:off x="781050" y="1171575"/>
            <a:ext cx="10629900" cy="4514850"/>
          </a:xfrm>
          <a:prstGeom prst="rect">
            <a:avLst/>
          </a:prstGeom>
        </p:spPr>
      </p:pic>
      <p:sp>
        <p:nvSpPr>
          <p:cNvPr id="5" name="Date Placeholder 4">
            <a:extLst>
              <a:ext uri="{FF2B5EF4-FFF2-40B4-BE49-F238E27FC236}">
                <a16:creationId xmlns:a16="http://schemas.microsoft.com/office/drawing/2014/main" id="{E7B8E1DC-B0AC-4E59-84C3-3EBB754F4C16}"/>
              </a:ext>
            </a:extLst>
          </p:cNvPr>
          <p:cNvSpPr>
            <a:spLocks noGrp="1"/>
          </p:cNvSpPr>
          <p:nvPr>
            <p:ph type="dt" sz="half" idx="10"/>
          </p:nvPr>
        </p:nvSpPr>
        <p:spPr/>
        <p:txBody>
          <a:bodyPr/>
          <a:lstStyle/>
          <a:p>
            <a:fld id="{C571D4DA-9AD3-4DC6-9049-10411CFC8B32}" type="datetime1">
              <a:rPr lang="en-IN" smtClean="0"/>
              <a:pPr/>
              <a:t>06-09-2024</a:t>
            </a:fld>
            <a:endParaRPr lang="en-IN"/>
          </a:p>
        </p:txBody>
      </p:sp>
      <p:sp>
        <p:nvSpPr>
          <p:cNvPr id="6" name="Footer Placeholder 5">
            <a:extLst>
              <a:ext uri="{FF2B5EF4-FFF2-40B4-BE49-F238E27FC236}">
                <a16:creationId xmlns:a16="http://schemas.microsoft.com/office/drawing/2014/main" id="{49EFC102-41B6-4067-BA44-4C4461D81753}"/>
              </a:ext>
            </a:extLst>
          </p:cNvPr>
          <p:cNvSpPr>
            <a:spLocks noGrp="1"/>
          </p:cNvSpPr>
          <p:nvPr>
            <p:ph type="ftr" sz="quarter" idx="11"/>
          </p:nvPr>
        </p:nvSpPr>
        <p:spPr/>
        <p:txBody>
          <a:bodyPr/>
          <a:lstStyle/>
          <a:p>
            <a:r>
              <a:rPr lang="en-IN"/>
              <a:t>Information Retrieval  - Winter-2019 - Mansi A. Radke</a:t>
            </a:r>
          </a:p>
        </p:txBody>
      </p:sp>
      <p:sp>
        <p:nvSpPr>
          <p:cNvPr id="7" name="Slide Number Placeholder 6">
            <a:extLst>
              <a:ext uri="{FF2B5EF4-FFF2-40B4-BE49-F238E27FC236}">
                <a16:creationId xmlns:a16="http://schemas.microsoft.com/office/drawing/2014/main" id="{76D4BBD4-C5AC-439B-8A83-476EDCDF0ACD}"/>
              </a:ext>
            </a:extLst>
          </p:cNvPr>
          <p:cNvSpPr>
            <a:spLocks noGrp="1"/>
          </p:cNvSpPr>
          <p:nvPr>
            <p:ph type="sldNum" sz="quarter" idx="12"/>
          </p:nvPr>
        </p:nvSpPr>
        <p:spPr/>
        <p:txBody>
          <a:bodyPr/>
          <a:lstStyle/>
          <a:p>
            <a:fld id="{5B6EC87F-F17E-4AB1-ADEA-FF4DDEF7023B}" type="slidenum">
              <a:rPr lang="en-IN" smtClean="0"/>
              <a:pPr/>
              <a:t>17</a:t>
            </a:fld>
            <a:endParaRPr lang="en-IN"/>
          </a:p>
        </p:txBody>
      </p:sp>
    </p:spTree>
    <p:extLst>
      <p:ext uri="{BB962C8B-B14F-4D97-AF65-F5344CB8AC3E}">
        <p14:creationId xmlns:p14="http://schemas.microsoft.com/office/powerpoint/2010/main" val="27336383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8307F-2491-48BA-B345-B6366969115D}"/>
              </a:ext>
            </a:extLst>
          </p:cNvPr>
          <p:cNvSpPr>
            <a:spLocks noGrp="1"/>
          </p:cNvSpPr>
          <p:nvPr>
            <p:ph type="title"/>
          </p:nvPr>
        </p:nvSpPr>
        <p:spPr/>
        <p:txBody>
          <a:bodyPr/>
          <a:lstStyle/>
          <a:p>
            <a:r>
              <a:rPr lang="en-IN" dirty="0"/>
              <a:t>Solve the following question…</a:t>
            </a:r>
          </a:p>
        </p:txBody>
      </p:sp>
      <p:sp>
        <p:nvSpPr>
          <p:cNvPr id="3" name="Content Placeholder 2">
            <a:extLst>
              <a:ext uri="{FF2B5EF4-FFF2-40B4-BE49-F238E27FC236}">
                <a16:creationId xmlns:a16="http://schemas.microsoft.com/office/drawing/2014/main" id="{46894FE4-9696-41A0-83A9-CFD55E771BEC}"/>
              </a:ext>
            </a:extLst>
          </p:cNvPr>
          <p:cNvSpPr>
            <a:spLocks noGrp="1"/>
          </p:cNvSpPr>
          <p:nvPr>
            <p:ph idx="1"/>
          </p:nvPr>
        </p:nvSpPr>
        <p:spPr/>
        <p:txBody>
          <a:bodyPr/>
          <a:lstStyle/>
          <a:p>
            <a:endParaRPr lang="en-IN" dirty="0"/>
          </a:p>
        </p:txBody>
      </p:sp>
      <p:pic>
        <p:nvPicPr>
          <p:cNvPr id="5" name="Picture 4">
            <a:extLst>
              <a:ext uri="{FF2B5EF4-FFF2-40B4-BE49-F238E27FC236}">
                <a16:creationId xmlns:a16="http://schemas.microsoft.com/office/drawing/2014/main" id="{2EDB4651-297C-47E9-AA6A-DECF99A9284E}"/>
              </a:ext>
            </a:extLst>
          </p:cNvPr>
          <p:cNvPicPr>
            <a:picLocks noChangeAspect="1"/>
          </p:cNvPicPr>
          <p:nvPr/>
        </p:nvPicPr>
        <p:blipFill>
          <a:blip r:embed="rId2" cstate="print"/>
          <a:stretch>
            <a:fillRect/>
          </a:stretch>
        </p:blipFill>
        <p:spPr>
          <a:xfrm>
            <a:off x="1366837" y="2462212"/>
            <a:ext cx="9458325" cy="1933575"/>
          </a:xfrm>
          <a:prstGeom prst="rect">
            <a:avLst/>
          </a:prstGeom>
        </p:spPr>
      </p:pic>
      <p:sp>
        <p:nvSpPr>
          <p:cNvPr id="6" name="Date Placeholder 5">
            <a:extLst>
              <a:ext uri="{FF2B5EF4-FFF2-40B4-BE49-F238E27FC236}">
                <a16:creationId xmlns:a16="http://schemas.microsoft.com/office/drawing/2014/main" id="{48F90EA7-CED7-4F38-B48B-5ECAB44AD266}"/>
              </a:ext>
            </a:extLst>
          </p:cNvPr>
          <p:cNvSpPr>
            <a:spLocks noGrp="1"/>
          </p:cNvSpPr>
          <p:nvPr>
            <p:ph type="dt" sz="half" idx="10"/>
          </p:nvPr>
        </p:nvSpPr>
        <p:spPr/>
        <p:txBody>
          <a:bodyPr/>
          <a:lstStyle/>
          <a:p>
            <a:fld id="{2C0905EB-69F9-4D7A-9519-B963AA5416AC}" type="datetime1">
              <a:rPr lang="en-IN" smtClean="0"/>
              <a:pPr/>
              <a:t>06-09-2024</a:t>
            </a:fld>
            <a:endParaRPr lang="en-IN"/>
          </a:p>
        </p:txBody>
      </p:sp>
      <p:sp>
        <p:nvSpPr>
          <p:cNvPr id="7" name="Footer Placeholder 6">
            <a:extLst>
              <a:ext uri="{FF2B5EF4-FFF2-40B4-BE49-F238E27FC236}">
                <a16:creationId xmlns:a16="http://schemas.microsoft.com/office/drawing/2014/main" id="{150F26FF-7B34-4FB3-8AF5-830DC2FE2248}"/>
              </a:ext>
            </a:extLst>
          </p:cNvPr>
          <p:cNvSpPr>
            <a:spLocks noGrp="1"/>
          </p:cNvSpPr>
          <p:nvPr>
            <p:ph type="ftr" sz="quarter" idx="11"/>
          </p:nvPr>
        </p:nvSpPr>
        <p:spPr/>
        <p:txBody>
          <a:bodyPr/>
          <a:lstStyle/>
          <a:p>
            <a:r>
              <a:rPr lang="en-IN"/>
              <a:t>Information Retrieval  - Winter-2019 - Mansi A. Radke</a:t>
            </a:r>
          </a:p>
        </p:txBody>
      </p:sp>
      <p:sp>
        <p:nvSpPr>
          <p:cNvPr id="8" name="Slide Number Placeholder 7">
            <a:extLst>
              <a:ext uri="{FF2B5EF4-FFF2-40B4-BE49-F238E27FC236}">
                <a16:creationId xmlns:a16="http://schemas.microsoft.com/office/drawing/2014/main" id="{3F5286C2-F574-4313-9873-F99E45BE2722}"/>
              </a:ext>
            </a:extLst>
          </p:cNvPr>
          <p:cNvSpPr>
            <a:spLocks noGrp="1"/>
          </p:cNvSpPr>
          <p:nvPr>
            <p:ph type="sldNum" sz="quarter" idx="12"/>
          </p:nvPr>
        </p:nvSpPr>
        <p:spPr/>
        <p:txBody>
          <a:bodyPr/>
          <a:lstStyle/>
          <a:p>
            <a:fld id="{5B6EC87F-F17E-4AB1-ADEA-FF4DDEF7023B}" type="slidenum">
              <a:rPr lang="en-IN" smtClean="0"/>
              <a:pPr/>
              <a:t>18</a:t>
            </a:fld>
            <a:endParaRPr lang="en-IN"/>
          </a:p>
        </p:txBody>
      </p:sp>
    </p:spTree>
    <p:extLst>
      <p:ext uri="{BB962C8B-B14F-4D97-AF65-F5344CB8AC3E}">
        <p14:creationId xmlns:p14="http://schemas.microsoft.com/office/powerpoint/2010/main" val="9341781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39A99-D8E8-4493-A88F-BF3086CB21A9}"/>
              </a:ext>
            </a:extLst>
          </p:cNvPr>
          <p:cNvSpPr>
            <a:spLocks noGrp="1"/>
          </p:cNvSpPr>
          <p:nvPr>
            <p:ph type="title"/>
          </p:nvPr>
        </p:nvSpPr>
        <p:spPr/>
        <p:txBody>
          <a:bodyPr/>
          <a:lstStyle/>
          <a:p>
            <a:r>
              <a:rPr lang="en-IN" dirty="0"/>
              <a:t>Solution</a:t>
            </a:r>
          </a:p>
        </p:txBody>
      </p:sp>
      <p:sp>
        <p:nvSpPr>
          <p:cNvPr id="3" name="Content Placeholder 2">
            <a:extLst>
              <a:ext uri="{FF2B5EF4-FFF2-40B4-BE49-F238E27FC236}">
                <a16:creationId xmlns:a16="http://schemas.microsoft.com/office/drawing/2014/main" id="{E11BACCD-7385-412E-9CAB-2A8FD949EB5D}"/>
              </a:ext>
            </a:extLst>
          </p:cNvPr>
          <p:cNvSpPr>
            <a:spLocks noGrp="1"/>
          </p:cNvSpPr>
          <p:nvPr>
            <p:ph idx="1"/>
          </p:nvPr>
        </p:nvSpPr>
        <p:spPr/>
        <p:txBody>
          <a:bodyPr>
            <a:normAutofit lnSpcReduction="10000"/>
          </a:bodyPr>
          <a:lstStyle/>
          <a:p>
            <a:r>
              <a:rPr lang="en-IN" dirty="0"/>
              <a:t>An unoptimized sorting algorithm would be to have all the postings stored on the disk and transfer them back and forth from disk to memory to make comparisons</a:t>
            </a:r>
          </a:p>
          <a:p>
            <a:r>
              <a:rPr lang="en-IN" dirty="0"/>
              <a:t>A trivial index construction would consist of these 2 steps:</a:t>
            </a:r>
          </a:p>
          <a:p>
            <a:pPr lvl="1"/>
            <a:r>
              <a:rPr lang="en-IN" dirty="0"/>
              <a:t>Parsing the documents and creating the postings O(n)</a:t>
            </a:r>
          </a:p>
          <a:p>
            <a:pPr lvl="1"/>
            <a:r>
              <a:rPr lang="en-IN" dirty="0"/>
              <a:t>Sorting the postings 2*n log n * </a:t>
            </a:r>
            <a:r>
              <a:rPr lang="en-IN" dirty="0" err="1"/>
              <a:t>diskseektime</a:t>
            </a:r>
            <a:endParaRPr lang="en-IN" dirty="0"/>
          </a:p>
          <a:p>
            <a:r>
              <a:rPr lang="en-IN" dirty="0"/>
              <a:t>For RCV1 </a:t>
            </a:r>
          </a:p>
          <a:p>
            <a:pPr lvl="1"/>
            <a:r>
              <a:rPr lang="en-IN" dirty="0"/>
              <a:t>N = 100,000,000 = 10^8</a:t>
            </a:r>
          </a:p>
          <a:p>
            <a:r>
              <a:rPr lang="en-IN" dirty="0"/>
              <a:t>Step 2 dominates the total time by a large factor </a:t>
            </a:r>
          </a:p>
          <a:p>
            <a:r>
              <a:rPr lang="en-IN" dirty="0"/>
              <a:t>Answer = 2 * 10^8 * log 10^8 * 5 * 10^-3 seconds</a:t>
            </a:r>
          </a:p>
        </p:txBody>
      </p:sp>
      <p:sp>
        <p:nvSpPr>
          <p:cNvPr id="4" name="Date Placeholder 3">
            <a:extLst>
              <a:ext uri="{FF2B5EF4-FFF2-40B4-BE49-F238E27FC236}">
                <a16:creationId xmlns:a16="http://schemas.microsoft.com/office/drawing/2014/main" id="{C3781A84-AD8D-4077-A9B5-02F1460A1A88}"/>
              </a:ext>
            </a:extLst>
          </p:cNvPr>
          <p:cNvSpPr>
            <a:spLocks noGrp="1"/>
          </p:cNvSpPr>
          <p:nvPr>
            <p:ph type="dt" sz="half" idx="10"/>
          </p:nvPr>
        </p:nvSpPr>
        <p:spPr/>
        <p:txBody>
          <a:bodyPr/>
          <a:lstStyle/>
          <a:p>
            <a:fld id="{EB5463B0-AF38-4D26-8AF2-3D1C72113CD1}" type="datetime1">
              <a:rPr lang="en-IN" smtClean="0"/>
              <a:pPr/>
              <a:t>06-09-2024</a:t>
            </a:fld>
            <a:endParaRPr lang="en-IN"/>
          </a:p>
        </p:txBody>
      </p:sp>
      <p:sp>
        <p:nvSpPr>
          <p:cNvPr id="5" name="Footer Placeholder 4">
            <a:extLst>
              <a:ext uri="{FF2B5EF4-FFF2-40B4-BE49-F238E27FC236}">
                <a16:creationId xmlns:a16="http://schemas.microsoft.com/office/drawing/2014/main" id="{71A049BE-8A7F-4C19-BDC5-0C321CD79735}"/>
              </a:ext>
            </a:extLst>
          </p:cNvPr>
          <p:cNvSpPr>
            <a:spLocks noGrp="1"/>
          </p:cNvSpPr>
          <p:nvPr>
            <p:ph type="ftr" sz="quarter" idx="11"/>
          </p:nvPr>
        </p:nvSpPr>
        <p:spPr/>
        <p:txBody>
          <a:bodyPr/>
          <a:lstStyle/>
          <a:p>
            <a:r>
              <a:rPr lang="en-IN"/>
              <a:t>Information Retrieval  - Winter-2019 - Mansi A. Radke</a:t>
            </a:r>
          </a:p>
        </p:txBody>
      </p:sp>
      <p:sp>
        <p:nvSpPr>
          <p:cNvPr id="6" name="Slide Number Placeholder 5">
            <a:extLst>
              <a:ext uri="{FF2B5EF4-FFF2-40B4-BE49-F238E27FC236}">
                <a16:creationId xmlns:a16="http://schemas.microsoft.com/office/drawing/2014/main" id="{FC2C194F-F684-499E-943C-2812E4FFBB72}"/>
              </a:ext>
            </a:extLst>
          </p:cNvPr>
          <p:cNvSpPr>
            <a:spLocks noGrp="1"/>
          </p:cNvSpPr>
          <p:nvPr>
            <p:ph type="sldNum" sz="quarter" idx="12"/>
          </p:nvPr>
        </p:nvSpPr>
        <p:spPr/>
        <p:txBody>
          <a:bodyPr/>
          <a:lstStyle/>
          <a:p>
            <a:fld id="{5B6EC87F-F17E-4AB1-ADEA-FF4DDEF7023B}" type="slidenum">
              <a:rPr lang="en-IN" smtClean="0"/>
              <a:pPr/>
              <a:t>19</a:t>
            </a:fld>
            <a:endParaRPr lang="en-IN"/>
          </a:p>
        </p:txBody>
      </p:sp>
    </p:spTree>
    <p:extLst>
      <p:ext uri="{BB962C8B-B14F-4D97-AF65-F5344CB8AC3E}">
        <p14:creationId xmlns:p14="http://schemas.microsoft.com/office/powerpoint/2010/main" val="27980408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2A2EE-4D60-436A-8943-713ACBB11864}"/>
              </a:ext>
            </a:extLst>
          </p:cNvPr>
          <p:cNvSpPr>
            <a:spLocks noGrp="1"/>
          </p:cNvSpPr>
          <p:nvPr>
            <p:ph type="title"/>
          </p:nvPr>
        </p:nvSpPr>
        <p:spPr/>
        <p:txBody>
          <a:bodyPr/>
          <a:lstStyle/>
          <a:p>
            <a:r>
              <a:rPr lang="en-IN" dirty="0"/>
              <a:t>Note</a:t>
            </a:r>
          </a:p>
        </p:txBody>
      </p:sp>
      <p:sp>
        <p:nvSpPr>
          <p:cNvPr id="3" name="Content Placeholder 2">
            <a:extLst>
              <a:ext uri="{FF2B5EF4-FFF2-40B4-BE49-F238E27FC236}">
                <a16:creationId xmlns:a16="http://schemas.microsoft.com/office/drawing/2014/main" id="{E38B77AC-A50C-4FF7-ADA3-F5A618101B82}"/>
              </a:ext>
            </a:extLst>
          </p:cNvPr>
          <p:cNvSpPr>
            <a:spLocks noGrp="1"/>
          </p:cNvSpPr>
          <p:nvPr>
            <p:ph idx="1"/>
          </p:nvPr>
        </p:nvSpPr>
        <p:spPr/>
        <p:txBody>
          <a:bodyPr>
            <a:normAutofit fontScale="92500" lnSpcReduction="20000"/>
          </a:bodyPr>
          <a:lstStyle/>
          <a:p>
            <a:r>
              <a:rPr lang="en-IN" dirty="0"/>
              <a:t>Assumption: Collection is static i.e. it never changes …. There are no additions or deletions to the collection</a:t>
            </a:r>
          </a:p>
          <a:p>
            <a:r>
              <a:rPr lang="en-IN" dirty="0"/>
              <a:t>Desirable to keep entire index in RAM for performance reasons, however in many applications it is not feasible</a:t>
            </a:r>
          </a:p>
          <a:p>
            <a:r>
              <a:rPr lang="en-IN" dirty="0"/>
              <a:t>Hard drive is much cheaper than the RAM. In 2010 1GB RAM costed 200 times of the cost of 1GB hard drive space. This difference might be even more today</a:t>
            </a:r>
          </a:p>
          <a:p>
            <a:r>
              <a:rPr lang="en-IN" dirty="0"/>
              <a:t>An in memory index is 10 to 20 times faster than an on-disk index. </a:t>
            </a:r>
          </a:p>
          <a:p>
            <a:r>
              <a:rPr lang="en-IN" dirty="0"/>
              <a:t>Hence throughout the chapter we focus on hybrid organizations of the index in which some parts of the index are kept in main memory and majority of the data are on the hard disk. We do so assuming that main memory is a scarce resource</a:t>
            </a:r>
          </a:p>
        </p:txBody>
      </p:sp>
      <p:sp>
        <p:nvSpPr>
          <p:cNvPr id="4" name="Date Placeholder 3">
            <a:extLst>
              <a:ext uri="{FF2B5EF4-FFF2-40B4-BE49-F238E27FC236}">
                <a16:creationId xmlns:a16="http://schemas.microsoft.com/office/drawing/2014/main" id="{096290E6-181E-4D9E-BECB-CC9ACD422296}"/>
              </a:ext>
            </a:extLst>
          </p:cNvPr>
          <p:cNvSpPr>
            <a:spLocks noGrp="1"/>
          </p:cNvSpPr>
          <p:nvPr>
            <p:ph type="dt" sz="half" idx="10"/>
          </p:nvPr>
        </p:nvSpPr>
        <p:spPr/>
        <p:txBody>
          <a:bodyPr/>
          <a:lstStyle/>
          <a:p>
            <a:fld id="{5A3E4331-930B-4C89-9B58-187E84F1FC14}" type="datetime1">
              <a:rPr lang="en-IN" smtClean="0"/>
              <a:pPr/>
              <a:t>06-09-2024</a:t>
            </a:fld>
            <a:endParaRPr lang="en-IN"/>
          </a:p>
        </p:txBody>
      </p:sp>
      <p:sp>
        <p:nvSpPr>
          <p:cNvPr id="5" name="Footer Placeholder 4">
            <a:extLst>
              <a:ext uri="{FF2B5EF4-FFF2-40B4-BE49-F238E27FC236}">
                <a16:creationId xmlns:a16="http://schemas.microsoft.com/office/drawing/2014/main" id="{CD094954-078E-421A-8B9A-2D1A5E43474A}"/>
              </a:ext>
            </a:extLst>
          </p:cNvPr>
          <p:cNvSpPr>
            <a:spLocks noGrp="1"/>
          </p:cNvSpPr>
          <p:nvPr>
            <p:ph type="ftr" sz="quarter" idx="11"/>
          </p:nvPr>
        </p:nvSpPr>
        <p:spPr/>
        <p:txBody>
          <a:bodyPr/>
          <a:lstStyle/>
          <a:p>
            <a:r>
              <a:rPr lang="en-IN"/>
              <a:t>Information Retrieval  - Winter-2019 - Mansi A. Radke</a:t>
            </a:r>
          </a:p>
        </p:txBody>
      </p:sp>
      <p:sp>
        <p:nvSpPr>
          <p:cNvPr id="6" name="Slide Number Placeholder 5">
            <a:extLst>
              <a:ext uri="{FF2B5EF4-FFF2-40B4-BE49-F238E27FC236}">
                <a16:creationId xmlns:a16="http://schemas.microsoft.com/office/drawing/2014/main" id="{E57F15BF-0A63-4CE8-A752-2119354027D9}"/>
              </a:ext>
            </a:extLst>
          </p:cNvPr>
          <p:cNvSpPr>
            <a:spLocks noGrp="1"/>
          </p:cNvSpPr>
          <p:nvPr>
            <p:ph type="sldNum" sz="quarter" idx="12"/>
          </p:nvPr>
        </p:nvSpPr>
        <p:spPr/>
        <p:txBody>
          <a:bodyPr/>
          <a:lstStyle/>
          <a:p>
            <a:fld id="{5B6EC87F-F17E-4AB1-ADEA-FF4DDEF7023B}" type="slidenum">
              <a:rPr lang="en-IN" smtClean="0"/>
              <a:pPr/>
              <a:t>2</a:t>
            </a:fld>
            <a:endParaRPr lang="en-IN"/>
          </a:p>
        </p:txBody>
      </p:sp>
    </p:spTree>
    <p:extLst>
      <p:ext uri="{BB962C8B-B14F-4D97-AF65-F5344CB8AC3E}">
        <p14:creationId xmlns:p14="http://schemas.microsoft.com/office/powerpoint/2010/main" val="10486146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46E69-8E33-46CD-9BF2-438690511DD1}"/>
              </a:ext>
            </a:extLst>
          </p:cNvPr>
          <p:cNvSpPr>
            <a:spLocks noGrp="1"/>
          </p:cNvSpPr>
          <p:nvPr>
            <p:ph type="title"/>
          </p:nvPr>
        </p:nvSpPr>
        <p:spPr/>
        <p:txBody>
          <a:bodyPr/>
          <a:lstStyle/>
          <a:p>
            <a:r>
              <a:rPr lang="en-IN" dirty="0"/>
              <a:t>Answer the following question…</a:t>
            </a:r>
          </a:p>
        </p:txBody>
      </p:sp>
      <p:sp>
        <p:nvSpPr>
          <p:cNvPr id="3" name="Content Placeholder 2">
            <a:extLst>
              <a:ext uri="{FF2B5EF4-FFF2-40B4-BE49-F238E27FC236}">
                <a16:creationId xmlns:a16="http://schemas.microsoft.com/office/drawing/2014/main" id="{078C57D9-D4A4-439B-83A0-54C91AD3FF8B}"/>
              </a:ext>
            </a:extLst>
          </p:cNvPr>
          <p:cNvSpPr>
            <a:spLocks noGrp="1"/>
          </p:cNvSpPr>
          <p:nvPr>
            <p:ph idx="1"/>
          </p:nvPr>
        </p:nvSpPr>
        <p:spPr/>
        <p:txBody>
          <a:bodyPr/>
          <a:lstStyle/>
          <a:p>
            <a:r>
              <a:rPr lang="en-IN" dirty="0"/>
              <a:t>How would you create the dictionary in blocked sort based indexing on the fly to avoid an extra pass through the data?</a:t>
            </a:r>
          </a:p>
          <a:p>
            <a:endParaRPr lang="en-IN" dirty="0"/>
          </a:p>
          <a:p>
            <a:endParaRPr lang="en-IN" dirty="0"/>
          </a:p>
          <a:p>
            <a:r>
              <a:rPr lang="en-IN" dirty="0"/>
              <a:t>Solution: Simply accumulate the vocabulary in memory using a hash</a:t>
            </a:r>
          </a:p>
        </p:txBody>
      </p:sp>
      <p:sp>
        <p:nvSpPr>
          <p:cNvPr id="4" name="Date Placeholder 3">
            <a:extLst>
              <a:ext uri="{FF2B5EF4-FFF2-40B4-BE49-F238E27FC236}">
                <a16:creationId xmlns:a16="http://schemas.microsoft.com/office/drawing/2014/main" id="{85F7F038-F059-4419-A680-DDEA2075E19D}"/>
              </a:ext>
            </a:extLst>
          </p:cNvPr>
          <p:cNvSpPr>
            <a:spLocks noGrp="1"/>
          </p:cNvSpPr>
          <p:nvPr>
            <p:ph type="dt" sz="half" idx="10"/>
          </p:nvPr>
        </p:nvSpPr>
        <p:spPr/>
        <p:txBody>
          <a:bodyPr/>
          <a:lstStyle/>
          <a:p>
            <a:fld id="{C5C911F6-9747-4988-AB82-674B2AF737BF}" type="datetime1">
              <a:rPr lang="en-IN" smtClean="0"/>
              <a:pPr/>
              <a:t>06-09-2024</a:t>
            </a:fld>
            <a:endParaRPr lang="en-IN"/>
          </a:p>
        </p:txBody>
      </p:sp>
      <p:sp>
        <p:nvSpPr>
          <p:cNvPr id="5" name="Footer Placeholder 4">
            <a:extLst>
              <a:ext uri="{FF2B5EF4-FFF2-40B4-BE49-F238E27FC236}">
                <a16:creationId xmlns:a16="http://schemas.microsoft.com/office/drawing/2014/main" id="{3330AD5D-82D8-46FD-B30B-CD57BFCC5EBF}"/>
              </a:ext>
            </a:extLst>
          </p:cNvPr>
          <p:cNvSpPr>
            <a:spLocks noGrp="1"/>
          </p:cNvSpPr>
          <p:nvPr>
            <p:ph type="ftr" sz="quarter" idx="11"/>
          </p:nvPr>
        </p:nvSpPr>
        <p:spPr/>
        <p:txBody>
          <a:bodyPr/>
          <a:lstStyle/>
          <a:p>
            <a:r>
              <a:rPr lang="en-IN"/>
              <a:t>Information Retrieval  - Winter-2019 - Mansi A. Radke</a:t>
            </a:r>
          </a:p>
        </p:txBody>
      </p:sp>
      <p:sp>
        <p:nvSpPr>
          <p:cNvPr id="6" name="Slide Number Placeholder 5">
            <a:extLst>
              <a:ext uri="{FF2B5EF4-FFF2-40B4-BE49-F238E27FC236}">
                <a16:creationId xmlns:a16="http://schemas.microsoft.com/office/drawing/2014/main" id="{6DD235F4-14CF-4B3C-860F-E0A383B5510F}"/>
              </a:ext>
            </a:extLst>
          </p:cNvPr>
          <p:cNvSpPr>
            <a:spLocks noGrp="1"/>
          </p:cNvSpPr>
          <p:nvPr>
            <p:ph type="sldNum" sz="quarter" idx="12"/>
          </p:nvPr>
        </p:nvSpPr>
        <p:spPr/>
        <p:txBody>
          <a:bodyPr/>
          <a:lstStyle/>
          <a:p>
            <a:fld id="{5B6EC87F-F17E-4AB1-ADEA-FF4DDEF7023B}" type="slidenum">
              <a:rPr lang="en-IN" smtClean="0"/>
              <a:pPr/>
              <a:t>20</a:t>
            </a:fld>
            <a:endParaRPr lang="en-IN"/>
          </a:p>
        </p:txBody>
      </p:sp>
    </p:spTree>
    <p:extLst>
      <p:ext uri="{BB962C8B-B14F-4D97-AF65-F5344CB8AC3E}">
        <p14:creationId xmlns:p14="http://schemas.microsoft.com/office/powerpoint/2010/main" val="1791480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CC61E-71FF-4F96-9FC9-C3EFB8F9A5F2}"/>
              </a:ext>
            </a:extLst>
          </p:cNvPr>
          <p:cNvSpPr>
            <a:spLocks noGrp="1"/>
          </p:cNvSpPr>
          <p:nvPr>
            <p:ph type="title"/>
          </p:nvPr>
        </p:nvSpPr>
        <p:spPr/>
        <p:txBody>
          <a:bodyPr/>
          <a:lstStyle/>
          <a:p>
            <a:r>
              <a:rPr lang="en-IN" dirty="0"/>
              <a:t>BSBI advantages and disadvantages</a:t>
            </a:r>
          </a:p>
        </p:txBody>
      </p:sp>
      <p:sp>
        <p:nvSpPr>
          <p:cNvPr id="3" name="Content Placeholder 2">
            <a:extLst>
              <a:ext uri="{FF2B5EF4-FFF2-40B4-BE49-F238E27FC236}">
                <a16:creationId xmlns:a16="http://schemas.microsoft.com/office/drawing/2014/main" id="{7F6606A6-06E4-47F7-A0A4-824AF28FC210}"/>
              </a:ext>
            </a:extLst>
          </p:cNvPr>
          <p:cNvSpPr>
            <a:spLocks noGrp="1"/>
          </p:cNvSpPr>
          <p:nvPr>
            <p:ph idx="1"/>
          </p:nvPr>
        </p:nvSpPr>
        <p:spPr/>
        <p:txBody>
          <a:bodyPr/>
          <a:lstStyle/>
          <a:p>
            <a:r>
              <a:rPr lang="en-IN" dirty="0"/>
              <a:t>Advantage:</a:t>
            </a:r>
          </a:p>
          <a:p>
            <a:pPr lvl="1"/>
            <a:r>
              <a:rPr lang="en-IN" dirty="0"/>
              <a:t>Excellent scaling properties</a:t>
            </a:r>
          </a:p>
          <a:p>
            <a:r>
              <a:rPr lang="en-IN" dirty="0"/>
              <a:t>Disadvantage:</a:t>
            </a:r>
          </a:p>
          <a:p>
            <a:pPr lvl="1"/>
            <a:r>
              <a:rPr lang="en-IN" dirty="0"/>
              <a:t>Needs a data structure for mapping terms to term ids. For very large collections this data structure does not fit into memory</a:t>
            </a:r>
          </a:p>
        </p:txBody>
      </p:sp>
      <p:sp>
        <p:nvSpPr>
          <p:cNvPr id="4" name="Date Placeholder 3">
            <a:extLst>
              <a:ext uri="{FF2B5EF4-FFF2-40B4-BE49-F238E27FC236}">
                <a16:creationId xmlns:a16="http://schemas.microsoft.com/office/drawing/2014/main" id="{70A81CFB-58EE-4DDA-942B-F599BF2434E6}"/>
              </a:ext>
            </a:extLst>
          </p:cNvPr>
          <p:cNvSpPr>
            <a:spLocks noGrp="1"/>
          </p:cNvSpPr>
          <p:nvPr>
            <p:ph type="dt" sz="half" idx="10"/>
          </p:nvPr>
        </p:nvSpPr>
        <p:spPr/>
        <p:txBody>
          <a:bodyPr/>
          <a:lstStyle/>
          <a:p>
            <a:fld id="{69AAFBDB-4EFE-45E2-8E26-875DE7F54CB7}" type="datetime1">
              <a:rPr lang="en-IN" smtClean="0"/>
              <a:pPr/>
              <a:t>06-09-2024</a:t>
            </a:fld>
            <a:endParaRPr lang="en-IN"/>
          </a:p>
        </p:txBody>
      </p:sp>
      <p:sp>
        <p:nvSpPr>
          <p:cNvPr id="5" name="Footer Placeholder 4">
            <a:extLst>
              <a:ext uri="{FF2B5EF4-FFF2-40B4-BE49-F238E27FC236}">
                <a16:creationId xmlns:a16="http://schemas.microsoft.com/office/drawing/2014/main" id="{5274151D-FB47-4B49-A801-80FB5640EB2F}"/>
              </a:ext>
            </a:extLst>
          </p:cNvPr>
          <p:cNvSpPr>
            <a:spLocks noGrp="1"/>
          </p:cNvSpPr>
          <p:nvPr>
            <p:ph type="ftr" sz="quarter" idx="11"/>
          </p:nvPr>
        </p:nvSpPr>
        <p:spPr/>
        <p:txBody>
          <a:bodyPr/>
          <a:lstStyle/>
          <a:p>
            <a:r>
              <a:rPr lang="en-IN"/>
              <a:t>Information Retrieval  - Winter-2019 - Mansi A. Radke</a:t>
            </a:r>
          </a:p>
        </p:txBody>
      </p:sp>
      <p:sp>
        <p:nvSpPr>
          <p:cNvPr id="6" name="Slide Number Placeholder 5">
            <a:extLst>
              <a:ext uri="{FF2B5EF4-FFF2-40B4-BE49-F238E27FC236}">
                <a16:creationId xmlns:a16="http://schemas.microsoft.com/office/drawing/2014/main" id="{491EA6F0-BDF3-4587-B20B-333ABAEDACDE}"/>
              </a:ext>
            </a:extLst>
          </p:cNvPr>
          <p:cNvSpPr>
            <a:spLocks noGrp="1"/>
          </p:cNvSpPr>
          <p:nvPr>
            <p:ph type="sldNum" sz="quarter" idx="12"/>
          </p:nvPr>
        </p:nvSpPr>
        <p:spPr/>
        <p:txBody>
          <a:bodyPr/>
          <a:lstStyle/>
          <a:p>
            <a:fld id="{5B6EC87F-F17E-4AB1-ADEA-FF4DDEF7023B}" type="slidenum">
              <a:rPr lang="en-IN" smtClean="0"/>
              <a:pPr/>
              <a:t>21</a:t>
            </a:fld>
            <a:endParaRPr lang="en-IN"/>
          </a:p>
        </p:txBody>
      </p:sp>
    </p:spTree>
    <p:extLst>
      <p:ext uri="{BB962C8B-B14F-4D97-AF65-F5344CB8AC3E}">
        <p14:creationId xmlns:p14="http://schemas.microsoft.com/office/powerpoint/2010/main" val="34559828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14490-E2FE-4A46-9A8A-D45AD75004A1}"/>
              </a:ext>
            </a:extLst>
          </p:cNvPr>
          <p:cNvSpPr>
            <a:spLocks noGrp="1"/>
          </p:cNvSpPr>
          <p:nvPr>
            <p:ph type="title"/>
          </p:nvPr>
        </p:nvSpPr>
        <p:spPr/>
        <p:txBody>
          <a:bodyPr/>
          <a:lstStyle/>
          <a:p>
            <a:r>
              <a:rPr lang="en-IN" dirty="0"/>
              <a:t>SPIMI (Single pass in memory indexing)</a:t>
            </a:r>
          </a:p>
        </p:txBody>
      </p:sp>
      <p:sp>
        <p:nvSpPr>
          <p:cNvPr id="3" name="Content Placeholder 2">
            <a:extLst>
              <a:ext uri="{FF2B5EF4-FFF2-40B4-BE49-F238E27FC236}">
                <a16:creationId xmlns:a16="http://schemas.microsoft.com/office/drawing/2014/main" id="{7CCFD94D-946B-4588-8808-E426A97C0BD9}"/>
              </a:ext>
            </a:extLst>
          </p:cNvPr>
          <p:cNvSpPr>
            <a:spLocks noGrp="1"/>
          </p:cNvSpPr>
          <p:nvPr>
            <p:ph idx="1"/>
          </p:nvPr>
        </p:nvSpPr>
        <p:spPr/>
        <p:txBody>
          <a:bodyPr/>
          <a:lstStyle/>
          <a:p>
            <a:r>
              <a:rPr lang="en-IN" dirty="0"/>
              <a:t>SPIMI uses terms instead of term ids</a:t>
            </a:r>
          </a:p>
          <a:p>
            <a:r>
              <a:rPr lang="en-IN" dirty="0"/>
              <a:t>It writes a block of dictionary to the disk and starts a new dictionary for the next block</a:t>
            </a:r>
          </a:p>
          <a:p>
            <a:r>
              <a:rPr lang="en-IN" dirty="0"/>
              <a:t>It can index collections of any size as long as disk space is available</a:t>
            </a:r>
          </a:p>
          <a:p>
            <a:endParaRPr lang="en-IN" dirty="0"/>
          </a:p>
          <a:p>
            <a:endParaRPr lang="en-IN" dirty="0"/>
          </a:p>
        </p:txBody>
      </p:sp>
      <p:sp>
        <p:nvSpPr>
          <p:cNvPr id="4" name="Date Placeholder 3">
            <a:extLst>
              <a:ext uri="{FF2B5EF4-FFF2-40B4-BE49-F238E27FC236}">
                <a16:creationId xmlns:a16="http://schemas.microsoft.com/office/drawing/2014/main" id="{E63CF3E3-C172-4F37-B04B-C1ED59E2B86E}"/>
              </a:ext>
            </a:extLst>
          </p:cNvPr>
          <p:cNvSpPr>
            <a:spLocks noGrp="1"/>
          </p:cNvSpPr>
          <p:nvPr>
            <p:ph type="dt" sz="half" idx="10"/>
          </p:nvPr>
        </p:nvSpPr>
        <p:spPr/>
        <p:txBody>
          <a:bodyPr/>
          <a:lstStyle/>
          <a:p>
            <a:fld id="{4E22C841-9A30-436E-BAB9-DCA18D948D3B}" type="datetime1">
              <a:rPr lang="en-IN" smtClean="0"/>
              <a:pPr/>
              <a:t>06-09-2024</a:t>
            </a:fld>
            <a:endParaRPr lang="en-IN"/>
          </a:p>
        </p:txBody>
      </p:sp>
      <p:sp>
        <p:nvSpPr>
          <p:cNvPr id="5" name="Footer Placeholder 4">
            <a:extLst>
              <a:ext uri="{FF2B5EF4-FFF2-40B4-BE49-F238E27FC236}">
                <a16:creationId xmlns:a16="http://schemas.microsoft.com/office/drawing/2014/main" id="{4268D94B-7E9D-4A81-994B-2234203AFC79}"/>
              </a:ext>
            </a:extLst>
          </p:cNvPr>
          <p:cNvSpPr>
            <a:spLocks noGrp="1"/>
          </p:cNvSpPr>
          <p:nvPr>
            <p:ph type="ftr" sz="quarter" idx="11"/>
          </p:nvPr>
        </p:nvSpPr>
        <p:spPr/>
        <p:txBody>
          <a:bodyPr/>
          <a:lstStyle/>
          <a:p>
            <a:r>
              <a:rPr lang="en-IN"/>
              <a:t>Information Retrieval  - Winter-2019 - Mansi A. Radke</a:t>
            </a:r>
          </a:p>
        </p:txBody>
      </p:sp>
      <p:sp>
        <p:nvSpPr>
          <p:cNvPr id="6" name="Slide Number Placeholder 5">
            <a:extLst>
              <a:ext uri="{FF2B5EF4-FFF2-40B4-BE49-F238E27FC236}">
                <a16:creationId xmlns:a16="http://schemas.microsoft.com/office/drawing/2014/main" id="{321760BF-CEBE-4432-A24F-5ED1E482C3A8}"/>
              </a:ext>
            </a:extLst>
          </p:cNvPr>
          <p:cNvSpPr>
            <a:spLocks noGrp="1"/>
          </p:cNvSpPr>
          <p:nvPr>
            <p:ph type="sldNum" sz="quarter" idx="12"/>
          </p:nvPr>
        </p:nvSpPr>
        <p:spPr/>
        <p:txBody>
          <a:bodyPr/>
          <a:lstStyle/>
          <a:p>
            <a:fld id="{5B6EC87F-F17E-4AB1-ADEA-FF4DDEF7023B}" type="slidenum">
              <a:rPr lang="en-IN" smtClean="0"/>
              <a:pPr/>
              <a:t>22</a:t>
            </a:fld>
            <a:endParaRPr lang="en-IN"/>
          </a:p>
        </p:txBody>
      </p:sp>
    </p:spTree>
    <p:extLst>
      <p:ext uri="{BB962C8B-B14F-4D97-AF65-F5344CB8AC3E}">
        <p14:creationId xmlns:p14="http://schemas.microsoft.com/office/powerpoint/2010/main" val="30973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EB51F-2A0F-4A85-BEDE-8427E6DC090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D982981-666A-4202-9C28-EB752227D020}"/>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40B7AA0B-5D4C-4769-BC7C-8B3E8C70C07D}"/>
              </a:ext>
            </a:extLst>
          </p:cNvPr>
          <p:cNvPicPr>
            <a:picLocks noChangeAspect="1"/>
          </p:cNvPicPr>
          <p:nvPr/>
        </p:nvPicPr>
        <p:blipFill>
          <a:blip r:embed="rId2" cstate="print"/>
          <a:stretch>
            <a:fillRect/>
          </a:stretch>
        </p:blipFill>
        <p:spPr>
          <a:xfrm>
            <a:off x="838200" y="365126"/>
            <a:ext cx="10515600" cy="6006082"/>
          </a:xfrm>
          <a:prstGeom prst="rect">
            <a:avLst/>
          </a:prstGeom>
        </p:spPr>
      </p:pic>
      <p:sp>
        <p:nvSpPr>
          <p:cNvPr id="5" name="Date Placeholder 4">
            <a:extLst>
              <a:ext uri="{FF2B5EF4-FFF2-40B4-BE49-F238E27FC236}">
                <a16:creationId xmlns:a16="http://schemas.microsoft.com/office/drawing/2014/main" id="{B04C16DE-E9FE-4B34-A861-8DE3935546E4}"/>
              </a:ext>
            </a:extLst>
          </p:cNvPr>
          <p:cNvSpPr>
            <a:spLocks noGrp="1"/>
          </p:cNvSpPr>
          <p:nvPr>
            <p:ph type="dt" sz="half" idx="10"/>
          </p:nvPr>
        </p:nvSpPr>
        <p:spPr/>
        <p:txBody>
          <a:bodyPr/>
          <a:lstStyle/>
          <a:p>
            <a:fld id="{BB156D40-9ADE-4734-8121-D7B658B350CF}" type="datetime1">
              <a:rPr lang="en-IN" smtClean="0"/>
              <a:pPr/>
              <a:t>06-09-2024</a:t>
            </a:fld>
            <a:endParaRPr lang="en-IN"/>
          </a:p>
        </p:txBody>
      </p:sp>
      <p:sp>
        <p:nvSpPr>
          <p:cNvPr id="6" name="Footer Placeholder 5">
            <a:extLst>
              <a:ext uri="{FF2B5EF4-FFF2-40B4-BE49-F238E27FC236}">
                <a16:creationId xmlns:a16="http://schemas.microsoft.com/office/drawing/2014/main" id="{176D2C68-1C85-4F18-BC50-77CDE1345AA7}"/>
              </a:ext>
            </a:extLst>
          </p:cNvPr>
          <p:cNvSpPr>
            <a:spLocks noGrp="1"/>
          </p:cNvSpPr>
          <p:nvPr>
            <p:ph type="ftr" sz="quarter" idx="11"/>
          </p:nvPr>
        </p:nvSpPr>
        <p:spPr/>
        <p:txBody>
          <a:bodyPr/>
          <a:lstStyle/>
          <a:p>
            <a:r>
              <a:rPr lang="en-IN"/>
              <a:t>Information Retrieval  - Winter-2019 - Mansi A. Radke</a:t>
            </a:r>
          </a:p>
        </p:txBody>
      </p:sp>
      <p:sp>
        <p:nvSpPr>
          <p:cNvPr id="7" name="Slide Number Placeholder 6">
            <a:extLst>
              <a:ext uri="{FF2B5EF4-FFF2-40B4-BE49-F238E27FC236}">
                <a16:creationId xmlns:a16="http://schemas.microsoft.com/office/drawing/2014/main" id="{AA59DD5B-7D4B-40C7-8824-96960582B946}"/>
              </a:ext>
            </a:extLst>
          </p:cNvPr>
          <p:cNvSpPr>
            <a:spLocks noGrp="1"/>
          </p:cNvSpPr>
          <p:nvPr>
            <p:ph type="sldNum" sz="quarter" idx="12"/>
          </p:nvPr>
        </p:nvSpPr>
        <p:spPr/>
        <p:txBody>
          <a:bodyPr/>
          <a:lstStyle/>
          <a:p>
            <a:fld id="{5B6EC87F-F17E-4AB1-ADEA-FF4DDEF7023B}" type="slidenum">
              <a:rPr lang="en-IN" smtClean="0"/>
              <a:pPr/>
              <a:t>23</a:t>
            </a:fld>
            <a:endParaRPr lang="en-IN"/>
          </a:p>
        </p:txBody>
      </p:sp>
    </p:spTree>
    <p:extLst>
      <p:ext uri="{BB962C8B-B14F-4D97-AF65-F5344CB8AC3E}">
        <p14:creationId xmlns:p14="http://schemas.microsoft.com/office/powerpoint/2010/main" val="37590166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855E0-0462-4056-9EB8-385D175FCDB3}"/>
              </a:ext>
            </a:extLst>
          </p:cNvPr>
          <p:cNvSpPr>
            <a:spLocks noGrp="1"/>
          </p:cNvSpPr>
          <p:nvPr>
            <p:ph type="title"/>
          </p:nvPr>
        </p:nvSpPr>
        <p:spPr/>
        <p:txBody>
          <a:bodyPr/>
          <a:lstStyle/>
          <a:p>
            <a:r>
              <a:rPr lang="en-IN" dirty="0"/>
              <a:t>Time complexity of SPIMI</a:t>
            </a:r>
          </a:p>
        </p:txBody>
      </p:sp>
      <p:sp>
        <p:nvSpPr>
          <p:cNvPr id="3" name="Content Placeholder 2">
            <a:extLst>
              <a:ext uri="{FF2B5EF4-FFF2-40B4-BE49-F238E27FC236}">
                <a16:creationId xmlns:a16="http://schemas.microsoft.com/office/drawing/2014/main" id="{9090DA2E-E469-4F4F-BC3B-74F8FF506943}"/>
              </a:ext>
            </a:extLst>
          </p:cNvPr>
          <p:cNvSpPr>
            <a:spLocks noGrp="1"/>
          </p:cNvSpPr>
          <p:nvPr>
            <p:ph idx="1"/>
          </p:nvPr>
        </p:nvSpPr>
        <p:spPr/>
        <p:txBody>
          <a:bodyPr/>
          <a:lstStyle/>
          <a:p>
            <a:r>
              <a:rPr lang="en-IN" dirty="0"/>
              <a:t>O(T)</a:t>
            </a:r>
          </a:p>
          <a:p>
            <a:endParaRPr lang="en-IN" dirty="0"/>
          </a:p>
        </p:txBody>
      </p:sp>
      <p:sp>
        <p:nvSpPr>
          <p:cNvPr id="4" name="Date Placeholder 3">
            <a:extLst>
              <a:ext uri="{FF2B5EF4-FFF2-40B4-BE49-F238E27FC236}">
                <a16:creationId xmlns:a16="http://schemas.microsoft.com/office/drawing/2014/main" id="{CE9D6D2F-A3BA-4377-B50F-71A7E03B2F94}"/>
              </a:ext>
            </a:extLst>
          </p:cNvPr>
          <p:cNvSpPr>
            <a:spLocks noGrp="1"/>
          </p:cNvSpPr>
          <p:nvPr>
            <p:ph type="dt" sz="half" idx="10"/>
          </p:nvPr>
        </p:nvSpPr>
        <p:spPr/>
        <p:txBody>
          <a:bodyPr/>
          <a:lstStyle/>
          <a:p>
            <a:fld id="{E7676A9F-BD87-4D41-85B5-89110B2602C6}" type="datetime1">
              <a:rPr lang="en-IN" smtClean="0"/>
              <a:pPr/>
              <a:t>06-09-2024</a:t>
            </a:fld>
            <a:endParaRPr lang="en-IN"/>
          </a:p>
        </p:txBody>
      </p:sp>
      <p:sp>
        <p:nvSpPr>
          <p:cNvPr id="5" name="Footer Placeholder 4">
            <a:extLst>
              <a:ext uri="{FF2B5EF4-FFF2-40B4-BE49-F238E27FC236}">
                <a16:creationId xmlns:a16="http://schemas.microsoft.com/office/drawing/2014/main" id="{40BADBB9-AC47-4031-8611-1C929F526F7C}"/>
              </a:ext>
            </a:extLst>
          </p:cNvPr>
          <p:cNvSpPr>
            <a:spLocks noGrp="1"/>
          </p:cNvSpPr>
          <p:nvPr>
            <p:ph type="ftr" sz="quarter" idx="11"/>
          </p:nvPr>
        </p:nvSpPr>
        <p:spPr/>
        <p:txBody>
          <a:bodyPr/>
          <a:lstStyle/>
          <a:p>
            <a:r>
              <a:rPr lang="en-IN"/>
              <a:t>Information Retrieval  - Winter-2019 - Mansi A. Radke</a:t>
            </a:r>
          </a:p>
        </p:txBody>
      </p:sp>
      <p:sp>
        <p:nvSpPr>
          <p:cNvPr id="6" name="Slide Number Placeholder 5">
            <a:extLst>
              <a:ext uri="{FF2B5EF4-FFF2-40B4-BE49-F238E27FC236}">
                <a16:creationId xmlns:a16="http://schemas.microsoft.com/office/drawing/2014/main" id="{2C15F38B-2237-40A0-A27F-39D41DC7C635}"/>
              </a:ext>
            </a:extLst>
          </p:cNvPr>
          <p:cNvSpPr>
            <a:spLocks noGrp="1"/>
          </p:cNvSpPr>
          <p:nvPr>
            <p:ph type="sldNum" sz="quarter" idx="12"/>
          </p:nvPr>
        </p:nvSpPr>
        <p:spPr/>
        <p:txBody>
          <a:bodyPr/>
          <a:lstStyle/>
          <a:p>
            <a:fld id="{5B6EC87F-F17E-4AB1-ADEA-FF4DDEF7023B}" type="slidenum">
              <a:rPr lang="en-IN" smtClean="0"/>
              <a:pPr/>
              <a:t>24</a:t>
            </a:fld>
            <a:endParaRPr lang="en-IN"/>
          </a:p>
        </p:txBody>
      </p:sp>
    </p:spTree>
    <p:extLst>
      <p:ext uri="{BB962C8B-B14F-4D97-AF65-F5344CB8AC3E}">
        <p14:creationId xmlns:p14="http://schemas.microsoft.com/office/powerpoint/2010/main" val="28357528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7128D-3F9A-4DF3-8FA7-69CA9A69C0F1}"/>
              </a:ext>
            </a:extLst>
          </p:cNvPr>
          <p:cNvSpPr>
            <a:spLocks noGrp="1"/>
          </p:cNvSpPr>
          <p:nvPr>
            <p:ph type="title"/>
          </p:nvPr>
        </p:nvSpPr>
        <p:spPr/>
        <p:txBody>
          <a:bodyPr/>
          <a:lstStyle/>
          <a:p>
            <a:r>
              <a:rPr lang="en-IN" dirty="0"/>
              <a:t>BSBI versus SPIMI</a:t>
            </a:r>
          </a:p>
        </p:txBody>
      </p:sp>
      <p:sp>
        <p:nvSpPr>
          <p:cNvPr id="3" name="Content Placeholder 2">
            <a:extLst>
              <a:ext uri="{FF2B5EF4-FFF2-40B4-BE49-F238E27FC236}">
                <a16:creationId xmlns:a16="http://schemas.microsoft.com/office/drawing/2014/main" id="{7A710C52-380B-4A39-8E27-C64CADD4C451}"/>
              </a:ext>
            </a:extLst>
          </p:cNvPr>
          <p:cNvSpPr>
            <a:spLocks noGrp="1"/>
          </p:cNvSpPr>
          <p:nvPr>
            <p:ph idx="1"/>
          </p:nvPr>
        </p:nvSpPr>
        <p:spPr/>
        <p:txBody>
          <a:bodyPr/>
          <a:lstStyle/>
          <a:p>
            <a:r>
              <a:rPr lang="en-IN" dirty="0"/>
              <a:t>SPIMI does not collect term id –doc id pairs</a:t>
            </a:r>
          </a:p>
          <a:p>
            <a:r>
              <a:rPr lang="en-IN" dirty="0"/>
              <a:t>SPIMI does not need to sort the term id document id pairs</a:t>
            </a:r>
          </a:p>
          <a:p>
            <a:r>
              <a:rPr lang="en-IN" dirty="0"/>
              <a:t>SPIMI adds postings directly to its posting list</a:t>
            </a:r>
          </a:p>
          <a:p>
            <a:r>
              <a:rPr lang="en-IN" dirty="0"/>
              <a:t>SPIMI uses a dynamic posting list (i.e. its size is adjusted as it grows)</a:t>
            </a:r>
          </a:p>
          <a:p>
            <a:r>
              <a:rPr lang="en-IN" dirty="0"/>
              <a:t>SPIMI keeps track of the term a postings list belongs to and no term ids are stored due to which the blocks that individual calls of SPIMI-INVERT can process are larger and so the index construction process as a whole is more efficient</a:t>
            </a:r>
          </a:p>
          <a:p>
            <a:endParaRPr lang="en-IN" dirty="0"/>
          </a:p>
        </p:txBody>
      </p:sp>
      <p:sp>
        <p:nvSpPr>
          <p:cNvPr id="4" name="Date Placeholder 3">
            <a:extLst>
              <a:ext uri="{FF2B5EF4-FFF2-40B4-BE49-F238E27FC236}">
                <a16:creationId xmlns:a16="http://schemas.microsoft.com/office/drawing/2014/main" id="{5E434212-7D24-4634-BB97-8AD06ADEF8FC}"/>
              </a:ext>
            </a:extLst>
          </p:cNvPr>
          <p:cNvSpPr>
            <a:spLocks noGrp="1"/>
          </p:cNvSpPr>
          <p:nvPr>
            <p:ph type="dt" sz="half" idx="10"/>
          </p:nvPr>
        </p:nvSpPr>
        <p:spPr/>
        <p:txBody>
          <a:bodyPr/>
          <a:lstStyle/>
          <a:p>
            <a:fld id="{389B6179-764F-426F-B496-903E6540606A}" type="datetime1">
              <a:rPr lang="en-IN" smtClean="0"/>
              <a:pPr/>
              <a:t>06-09-2024</a:t>
            </a:fld>
            <a:endParaRPr lang="en-IN"/>
          </a:p>
        </p:txBody>
      </p:sp>
      <p:sp>
        <p:nvSpPr>
          <p:cNvPr id="5" name="Footer Placeholder 4">
            <a:extLst>
              <a:ext uri="{FF2B5EF4-FFF2-40B4-BE49-F238E27FC236}">
                <a16:creationId xmlns:a16="http://schemas.microsoft.com/office/drawing/2014/main" id="{B38DA25F-AFB2-4FF4-BC4B-AC3841A233D0}"/>
              </a:ext>
            </a:extLst>
          </p:cNvPr>
          <p:cNvSpPr>
            <a:spLocks noGrp="1"/>
          </p:cNvSpPr>
          <p:nvPr>
            <p:ph type="ftr" sz="quarter" idx="11"/>
          </p:nvPr>
        </p:nvSpPr>
        <p:spPr/>
        <p:txBody>
          <a:bodyPr/>
          <a:lstStyle/>
          <a:p>
            <a:r>
              <a:rPr lang="en-IN"/>
              <a:t>Information Retrieval  - Winter-2019 - Mansi A. Radke</a:t>
            </a:r>
          </a:p>
        </p:txBody>
      </p:sp>
      <p:sp>
        <p:nvSpPr>
          <p:cNvPr id="6" name="Slide Number Placeholder 5">
            <a:extLst>
              <a:ext uri="{FF2B5EF4-FFF2-40B4-BE49-F238E27FC236}">
                <a16:creationId xmlns:a16="http://schemas.microsoft.com/office/drawing/2014/main" id="{AE1AE134-D55B-4F12-9B21-C8AD4FE0A343}"/>
              </a:ext>
            </a:extLst>
          </p:cNvPr>
          <p:cNvSpPr>
            <a:spLocks noGrp="1"/>
          </p:cNvSpPr>
          <p:nvPr>
            <p:ph type="sldNum" sz="quarter" idx="12"/>
          </p:nvPr>
        </p:nvSpPr>
        <p:spPr/>
        <p:txBody>
          <a:bodyPr/>
          <a:lstStyle/>
          <a:p>
            <a:fld id="{5B6EC87F-F17E-4AB1-ADEA-FF4DDEF7023B}" type="slidenum">
              <a:rPr lang="en-IN" smtClean="0"/>
              <a:pPr/>
              <a:t>25</a:t>
            </a:fld>
            <a:endParaRPr lang="en-IN"/>
          </a:p>
        </p:txBody>
      </p:sp>
    </p:spTree>
    <p:extLst>
      <p:ext uri="{BB962C8B-B14F-4D97-AF65-F5344CB8AC3E}">
        <p14:creationId xmlns:p14="http://schemas.microsoft.com/office/powerpoint/2010/main" val="37596953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3467C-C50A-4F8A-95E1-7F678BCB97F2}"/>
              </a:ext>
            </a:extLst>
          </p:cNvPr>
          <p:cNvSpPr>
            <a:spLocks noGrp="1"/>
          </p:cNvSpPr>
          <p:nvPr>
            <p:ph type="title"/>
          </p:nvPr>
        </p:nvSpPr>
        <p:spPr/>
        <p:txBody>
          <a:bodyPr/>
          <a:lstStyle/>
          <a:p>
            <a:r>
              <a:rPr lang="en-IN" dirty="0"/>
              <a:t>Distributed Indexing</a:t>
            </a:r>
          </a:p>
        </p:txBody>
      </p:sp>
      <p:sp>
        <p:nvSpPr>
          <p:cNvPr id="3" name="Content Placeholder 2">
            <a:extLst>
              <a:ext uri="{FF2B5EF4-FFF2-40B4-BE49-F238E27FC236}">
                <a16:creationId xmlns:a16="http://schemas.microsoft.com/office/drawing/2014/main" id="{F061E2B2-884F-4ED0-8BDC-0813A27B6BEF}"/>
              </a:ext>
            </a:extLst>
          </p:cNvPr>
          <p:cNvSpPr>
            <a:spLocks noGrp="1"/>
          </p:cNvSpPr>
          <p:nvPr>
            <p:ph idx="1"/>
          </p:nvPr>
        </p:nvSpPr>
        <p:spPr/>
        <p:txBody>
          <a:bodyPr/>
          <a:lstStyle/>
          <a:p>
            <a:r>
              <a:rPr lang="en-IN" dirty="0"/>
              <a:t>Collections are huge</a:t>
            </a:r>
          </a:p>
          <a:p>
            <a:r>
              <a:rPr lang="en-IN" dirty="0"/>
              <a:t>Indexing cannot be done on single machine (</a:t>
            </a:r>
            <a:r>
              <a:rPr lang="en-IN" dirty="0" err="1"/>
              <a:t>e.g</a:t>
            </a:r>
            <a:r>
              <a:rPr lang="en-IN" dirty="0"/>
              <a:t> world wide web)</a:t>
            </a:r>
          </a:p>
          <a:p>
            <a:r>
              <a:rPr lang="en-IN" dirty="0"/>
              <a:t>Hence distributed indexing algorithms used</a:t>
            </a:r>
          </a:p>
          <a:p>
            <a:r>
              <a:rPr lang="en-IN" dirty="0"/>
              <a:t>Distributed index is partitioned across several machines</a:t>
            </a:r>
          </a:p>
          <a:p>
            <a:pPr lvl="1"/>
            <a:r>
              <a:rPr lang="en-IN" dirty="0"/>
              <a:t>According to term </a:t>
            </a:r>
          </a:p>
          <a:p>
            <a:pPr marL="914400" lvl="2" indent="0">
              <a:buNone/>
            </a:pPr>
            <a:r>
              <a:rPr lang="en-IN" dirty="0"/>
              <a:t>or</a:t>
            </a:r>
          </a:p>
          <a:p>
            <a:pPr lvl="1"/>
            <a:r>
              <a:rPr lang="en-IN" dirty="0"/>
              <a:t>According to document</a:t>
            </a:r>
          </a:p>
          <a:p>
            <a:r>
              <a:rPr lang="en-IN" dirty="0"/>
              <a:t>In the next slides we discuss both these partitioning techniques</a:t>
            </a:r>
          </a:p>
          <a:p>
            <a:endParaRPr lang="en-IN" dirty="0"/>
          </a:p>
        </p:txBody>
      </p:sp>
      <p:sp>
        <p:nvSpPr>
          <p:cNvPr id="4" name="Date Placeholder 3">
            <a:extLst>
              <a:ext uri="{FF2B5EF4-FFF2-40B4-BE49-F238E27FC236}">
                <a16:creationId xmlns:a16="http://schemas.microsoft.com/office/drawing/2014/main" id="{705EB477-9C0F-4F29-96DF-F84B8E7FC6E5}"/>
              </a:ext>
            </a:extLst>
          </p:cNvPr>
          <p:cNvSpPr>
            <a:spLocks noGrp="1"/>
          </p:cNvSpPr>
          <p:nvPr>
            <p:ph type="dt" sz="half" idx="10"/>
          </p:nvPr>
        </p:nvSpPr>
        <p:spPr/>
        <p:txBody>
          <a:bodyPr/>
          <a:lstStyle/>
          <a:p>
            <a:fld id="{BC104C46-5BAA-4056-8D9E-A8CDBDE17386}" type="datetime1">
              <a:rPr lang="en-IN" smtClean="0"/>
              <a:pPr/>
              <a:t>06-09-2024</a:t>
            </a:fld>
            <a:endParaRPr lang="en-IN"/>
          </a:p>
        </p:txBody>
      </p:sp>
      <p:sp>
        <p:nvSpPr>
          <p:cNvPr id="5" name="Footer Placeholder 4">
            <a:extLst>
              <a:ext uri="{FF2B5EF4-FFF2-40B4-BE49-F238E27FC236}">
                <a16:creationId xmlns:a16="http://schemas.microsoft.com/office/drawing/2014/main" id="{882E9833-9F2A-45CA-B07E-8E9659DD9240}"/>
              </a:ext>
            </a:extLst>
          </p:cNvPr>
          <p:cNvSpPr>
            <a:spLocks noGrp="1"/>
          </p:cNvSpPr>
          <p:nvPr>
            <p:ph type="ftr" sz="quarter" idx="11"/>
          </p:nvPr>
        </p:nvSpPr>
        <p:spPr/>
        <p:txBody>
          <a:bodyPr/>
          <a:lstStyle/>
          <a:p>
            <a:r>
              <a:rPr lang="en-IN"/>
              <a:t>Information Retrieval  - Winter-2019 - Mansi A. Radke</a:t>
            </a:r>
          </a:p>
        </p:txBody>
      </p:sp>
      <p:sp>
        <p:nvSpPr>
          <p:cNvPr id="6" name="Slide Number Placeholder 5">
            <a:extLst>
              <a:ext uri="{FF2B5EF4-FFF2-40B4-BE49-F238E27FC236}">
                <a16:creationId xmlns:a16="http://schemas.microsoft.com/office/drawing/2014/main" id="{3F396EA8-350E-4612-BE48-9CD3C98C7C38}"/>
              </a:ext>
            </a:extLst>
          </p:cNvPr>
          <p:cNvSpPr>
            <a:spLocks noGrp="1"/>
          </p:cNvSpPr>
          <p:nvPr>
            <p:ph type="sldNum" sz="quarter" idx="12"/>
          </p:nvPr>
        </p:nvSpPr>
        <p:spPr/>
        <p:txBody>
          <a:bodyPr/>
          <a:lstStyle/>
          <a:p>
            <a:fld id="{5B6EC87F-F17E-4AB1-ADEA-FF4DDEF7023B}" type="slidenum">
              <a:rPr lang="en-IN" smtClean="0"/>
              <a:pPr/>
              <a:t>26</a:t>
            </a:fld>
            <a:endParaRPr lang="en-IN"/>
          </a:p>
        </p:txBody>
      </p:sp>
    </p:spTree>
    <p:extLst>
      <p:ext uri="{BB962C8B-B14F-4D97-AF65-F5344CB8AC3E}">
        <p14:creationId xmlns:p14="http://schemas.microsoft.com/office/powerpoint/2010/main" val="16811060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193F1-8E0C-4D52-9BCE-6436F374362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D096AD2-DEC8-4968-ABAA-055E7F107324}"/>
              </a:ext>
            </a:extLst>
          </p:cNvPr>
          <p:cNvSpPr>
            <a:spLocks noGrp="1"/>
          </p:cNvSpPr>
          <p:nvPr>
            <p:ph idx="1"/>
          </p:nvPr>
        </p:nvSpPr>
        <p:spPr/>
        <p:txBody>
          <a:bodyPr/>
          <a:lstStyle/>
          <a:p>
            <a:endParaRPr lang="en-IN"/>
          </a:p>
        </p:txBody>
      </p:sp>
      <p:sp>
        <p:nvSpPr>
          <p:cNvPr id="4" name="Date Placeholder 3">
            <a:extLst>
              <a:ext uri="{FF2B5EF4-FFF2-40B4-BE49-F238E27FC236}">
                <a16:creationId xmlns:a16="http://schemas.microsoft.com/office/drawing/2014/main" id="{9B743664-2144-465E-8A31-859213EE89C7}"/>
              </a:ext>
            </a:extLst>
          </p:cNvPr>
          <p:cNvSpPr>
            <a:spLocks noGrp="1"/>
          </p:cNvSpPr>
          <p:nvPr>
            <p:ph type="dt" sz="half" idx="10"/>
          </p:nvPr>
        </p:nvSpPr>
        <p:spPr/>
        <p:txBody>
          <a:bodyPr/>
          <a:lstStyle/>
          <a:p>
            <a:fld id="{BC104C46-5BAA-4056-8D9E-A8CDBDE17386}" type="datetime1">
              <a:rPr lang="en-IN" smtClean="0"/>
              <a:pPr/>
              <a:t>06-09-2024</a:t>
            </a:fld>
            <a:endParaRPr lang="en-IN"/>
          </a:p>
        </p:txBody>
      </p:sp>
      <p:sp>
        <p:nvSpPr>
          <p:cNvPr id="5" name="Footer Placeholder 4">
            <a:extLst>
              <a:ext uri="{FF2B5EF4-FFF2-40B4-BE49-F238E27FC236}">
                <a16:creationId xmlns:a16="http://schemas.microsoft.com/office/drawing/2014/main" id="{719A951F-DB80-451E-82E8-EB6978150961}"/>
              </a:ext>
            </a:extLst>
          </p:cNvPr>
          <p:cNvSpPr>
            <a:spLocks noGrp="1"/>
          </p:cNvSpPr>
          <p:nvPr>
            <p:ph type="ftr" sz="quarter" idx="11"/>
          </p:nvPr>
        </p:nvSpPr>
        <p:spPr/>
        <p:txBody>
          <a:bodyPr/>
          <a:lstStyle/>
          <a:p>
            <a:r>
              <a:rPr lang="en-IN"/>
              <a:t>Information Retrieval  - Winter-2019 - Mansi A. Radke</a:t>
            </a:r>
          </a:p>
        </p:txBody>
      </p:sp>
      <p:sp>
        <p:nvSpPr>
          <p:cNvPr id="6" name="Slide Number Placeholder 5">
            <a:extLst>
              <a:ext uri="{FF2B5EF4-FFF2-40B4-BE49-F238E27FC236}">
                <a16:creationId xmlns:a16="http://schemas.microsoft.com/office/drawing/2014/main" id="{B9BEFAD2-A084-4872-B2D2-11CF23B4F039}"/>
              </a:ext>
            </a:extLst>
          </p:cNvPr>
          <p:cNvSpPr>
            <a:spLocks noGrp="1"/>
          </p:cNvSpPr>
          <p:nvPr>
            <p:ph type="sldNum" sz="quarter" idx="12"/>
          </p:nvPr>
        </p:nvSpPr>
        <p:spPr/>
        <p:txBody>
          <a:bodyPr/>
          <a:lstStyle/>
          <a:p>
            <a:fld id="{5B6EC87F-F17E-4AB1-ADEA-FF4DDEF7023B}" type="slidenum">
              <a:rPr lang="en-IN" smtClean="0"/>
              <a:pPr/>
              <a:t>27</a:t>
            </a:fld>
            <a:endParaRPr lang="en-IN"/>
          </a:p>
        </p:txBody>
      </p:sp>
      <p:pic>
        <p:nvPicPr>
          <p:cNvPr id="7" name="Picture 6">
            <a:extLst>
              <a:ext uri="{FF2B5EF4-FFF2-40B4-BE49-F238E27FC236}">
                <a16:creationId xmlns:a16="http://schemas.microsoft.com/office/drawing/2014/main" id="{A020BBCE-DE33-44D2-96D4-0BA250CB1E8D}"/>
              </a:ext>
            </a:extLst>
          </p:cNvPr>
          <p:cNvPicPr>
            <a:picLocks noChangeAspect="1"/>
          </p:cNvPicPr>
          <p:nvPr/>
        </p:nvPicPr>
        <p:blipFill>
          <a:blip r:embed="rId2" cstate="print"/>
          <a:stretch>
            <a:fillRect/>
          </a:stretch>
        </p:blipFill>
        <p:spPr>
          <a:xfrm>
            <a:off x="240920" y="410659"/>
            <a:ext cx="11085338" cy="5727319"/>
          </a:xfrm>
          <a:prstGeom prst="rect">
            <a:avLst/>
          </a:prstGeom>
        </p:spPr>
      </p:pic>
    </p:spTree>
    <p:extLst>
      <p:ext uri="{BB962C8B-B14F-4D97-AF65-F5344CB8AC3E}">
        <p14:creationId xmlns:p14="http://schemas.microsoft.com/office/powerpoint/2010/main" val="122024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4074E-68B2-496B-8DF5-CD729ABF39E1}"/>
              </a:ext>
            </a:extLst>
          </p:cNvPr>
          <p:cNvSpPr>
            <a:spLocks noGrp="1"/>
          </p:cNvSpPr>
          <p:nvPr>
            <p:ph type="title"/>
          </p:nvPr>
        </p:nvSpPr>
        <p:spPr/>
        <p:txBody>
          <a:bodyPr/>
          <a:lstStyle/>
          <a:p>
            <a:r>
              <a:rPr lang="en-IN" dirty="0"/>
              <a:t>Term partitioning and document partitioning</a:t>
            </a:r>
          </a:p>
        </p:txBody>
      </p:sp>
      <p:sp>
        <p:nvSpPr>
          <p:cNvPr id="3" name="Content Placeholder 2">
            <a:extLst>
              <a:ext uri="{FF2B5EF4-FFF2-40B4-BE49-F238E27FC236}">
                <a16:creationId xmlns:a16="http://schemas.microsoft.com/office/drawing/2014/main" id="{7C58A0F4-92D3-4DBF-84CA-5404FDD6CBF4}"/>
              </a:ext>
            </a:extLst>
          </p:cNvPr>
          <p:cNvSpPr>
            <a:spLocks noGrp="1"/>
          </p:cNvSpPr>
          <p:nvPr>
            <p:ph idx="1"/>
          </p:nvPr>
        </p:nvSpPr>
        <p:spPr>
          <a:xfrm>
            <a:off x="838200" y="1835457"/>
            <a:ext cx="10515600" cy="4351338"/>
          </a:xfrm>
        </p:spPr>
        <p:txBody>
          <a:bodyPr>
            <a:normAutofit lnSpcReduction="10000"/>
          </a:bodyPr>
          <a:lstStyle/>
          <a:p>
            <a:endParaRPr lang="en-IN" dirty="0"/>
          </a:p>
          <a:p>
            <a:endParaRPr lang="en-IN" dirty="0"/>
          </a:p>
          <a:p>
            <a:endParaRPr lang="en-IN" dirty="0"/>
          </a:p>
          <a:p>
            <a:endParaRPr lang="en-IN" dirty="0"/>
          </a:p>
          <a:p>
            <a:endParaRPr lang="en-IN" dirty="0"/>
          </a:p>
          <a:p>
            <a:endParaRPr lang="en-IN" dirty="0"/>
          </a:p>
          <a:p>
            <a:endParaRPr lang="en-IN" dirty="0"/>
          </a:p>
          <a:p>
            <a:r>
              <a:rPr lang="en-IN" dirty="0"/>
              <a:t>In this chapter we will discuss about distributed indexing for term partitioned index</a:t>
            </a:r>
          </a:p>
        </p:txBody>
      </p:sp>
      <p:sp>
        <p:nvSpPr>
          <p:cNvPr id="4" name="Date Placeholder 3">
            <a:extLst>
              <a:ext uri="{FF2B5EF4-FFF2-40B4-BE49-F238E27FC236}">
                <a16:creationId xmlns:a16="http://schemas.microsoft.com/office/drawing/2014/main" id="{9C605B3D-EFC7-4371-A0C5-CEDA9E083BEA}"/>
              </a:ext>
            </a:extLst>
          </p:cNvPr>
          <p:cNvSpPr>
            <a:spLocks noGrp="1"/>
          </p:cNvSpPr>
          <p:nvPr>
            <p:ph type="dt" sz="half" idx="10"/>
          </p:nvPr>
        </p:nvSpPr>
        <p:spPr/>
        <p:txBody>
          <a:bodyPr/>
          <a:lstStyle/>
          <a:p>
            <a:fld id="{BC104C46-5BAA-4056-8D9E-A8CDBDE17386}" type="datetime1">
              <a:rPr lang="en-IN" smtClean="0"/>
              <a:pPr/>
              <a:t>06-09-2024</a:t>
            </a:fld>
            <a:endParaRPr lang="en-IN"/>
          </a:p>
        </p:txBody>
      </p:sp>
      <p:sp>
        <p:nvSpPr>
          <p:cNvPr id="5" name="Footer Placeholder 4">
            <a:extLst>
              <a:ext uri="{FF2B5EF4-FFF2-40B4-BE49-F238E27FC236}">
                <a16:creationId xmlns:a16="http://schemas.microsoft.com/office/drawing/2014/main" id="{417A9509-230A-416C-9A3E-FD5937F2605E}"/>
              </a:ext>
            </a:extLst>
          </p:cNvPr>
          <p:cNvSpPr>
            <a:spLocks noGrp="1"/>
          </p:cNvSpPr>
          <p:nvPr>
            <p:ph type="ftr" sz="quarter" idx="11"/>
          </p:nvPr>
        </p:nvSpPr>
        <p:spPr/>
        <p:txBody>
          <a:bodyPr/>
          <a:lstStyle/>
          <a:p>
            <a:r>
              <a:rPr lang="en-IN"/>
              <a:t>Information Retrieval  - Winter-2019 - Mansi A. Radke</a:t>
            </a:r>
          </a:p>
        </p:txBody>
      </p:sp>
      <p:sp>
        <p:nvSpPr>
          <p:cNvPr id="6" name="Slide Number Placeholder 5">
            <a:extLst>
              <a:ext uri="{FF2B5EF4-FFF2-40B4-BE49-F238E27FC236}">
                <a16:creationId xmlns:a16="http://schemas.microsoft.com/office/drawing/2014/main" id="{B6CFAEFF-355D-435A-ABB8-E00897010245}"/>
              </a:ext>
            </a:extLst>
          </p:cNvPr>
          <p:cNvSpPr>
            <a:spLocks noGrp="1"/>
          </p:cNvSpPr>
          <p:nvPr>
            <p:ph type="sldNum" sz="quarter" idx="12"/>
          </p:nvPr>
        </p:nvSpPr>
        <p:spPr/>
        <p:txBody>
          <a:bodyPr/>
          <a:lstStyle/>
          <a:p>
            <a:fld id="{5B6EC87F-F17E-4AB1-ADEA-FF4DDEF7023B}" type="slidenum">
              <a:rPr lang="en-IN" smtClean="0"/>
              <a:pPr/>
              <a:t>28</a:t>
            </a:fld>
            <a:endParaRPr lang="en-IN"/>
          </a:p>
        </p:txBody>
      </p:sp>
      <p:sp>
        <p:nvSpPr>
          <p:cNvPr id="7" name="Rectangle 6">
            <a:extLst>
              <a:ext uri="{FF2B5EF4-FFF2-40B4-BE49-F238E27FC236}">
                <a16:creationId xmlns:a16="http://schemas.microsoft.com/office/drawing/2014/main" id="{F028905D-D8D9-4AFA-B42A-998EF40E2A17}"/>
              </a:ext>
            </a:extLst>
          </p:cNvPr>
          <p:cNvSpPr/>
          <p:nvPr/>
        </p:nvSpPr>
        <p:spPr>
          <a:xfrm>
            <a:off x="838200" y="1825625"/>
            <a:ext cx="8305800" cy="3416320"/>
          </a:xfrm>
          <a:prstGeom prst="rect">
            <a:avLst/>
          </a:prstGeom>
        </p:spPr>
        <p:txBody>
          <a:bodyPr wrap="square">
            <a:spAutoFit/>
          </a:bodyPr>
          <a:lstStyle/>
          <a:p>
            <a:r>
              <a:rPr lang="en-US" dirty="0">
                <a:latin typeface="CMR10"/>
              </a:rPr>
              <a:t>In a document-partitioned index, each node holds an index</a:t>
            </a:r>
          </a:p>
          <a:p>
            <a:r>
              <a:rPr lang="en-US" dirty="0">
                <a:latin typeface="CMR10"/>
              </a:rPr>
              <a:t>for a subset of the documents in the collection. For instance, the index maintained by node 2</a:t>
            </a:r>
          </a:p>
          <a:p>
            <a:r>
              <a:rPr lang="en-US" dirty="0">
                <a:latin typeface="CMR10"/>
              </a:rPr>
              <a:t>in Figure 14.1(a) contains the following </a:t>
            </a:r>
            <a:r>
              <a:rPr lang="en-US" dirty="0" err="1">
                <a:latin typeface="CMR10"/>
              </a:rPr>
              <a:t>docid</a:t>
            </a:r>
            <a:r>
              <a:rPr lang="en-US" dirty="0">
                <a:latin typeface="CMR10"/>
              </a:rPr>
              <a:t> lists:</a:t>
            </a:r>
          </a:p>
          <a:p>
            <a:r>
              <a:rPr lang="en-IN" dirty="0">
                <a:latin typeface="CMMI10"/>
              </a:rPr>
              <a:t>L</a:t>
            </a:r>
            <a:r>
              <a:rPr lang="en-IN" sz="800" dirty="0">
                <a:latin typeface="CMR7"/>
              </a:rPr>
              <a:t>1 </a:t>
            </a:r>
            <a:r>
              <a:rPr lang="en-IN" dirty="0">
                <a:latin typeface="CMR10"/>
              </a:rPr>
              <a:t>= 4</a:t>
            </a:r>
            <a:r>
              <a:rPr lang="en-IN" dirty="0">
                <a:latin typeface="CMMI10"/>
              </a:rPr>
              <a:t>, </a:t>
            </a:r>
            <a:r>
              <a:rPr lang="en-IN" dirty="0">
                <a:latin typeface="CMR10"/>
              </a:rPr>
              <a:t>6</a:t>
            </a:r>
            <a:r>
              <a:rPr lang="en-IN" dirty="0">
                <a:latin typeface="CMMI10"/>
              </a:rPr>
              <a:t>, L</a:t>
            </a:r>
            <a:r>
              <a:rPr lang="en-IN" sz="800" dirty="0">
                <a:latin typeface="CMR7"/>
              </a:rPr>
              <a:t>2 </a:t>
            </a:r>
            <a:r>
              <a:rPr lang="en-IN" dirty="0">
                <a:latin typeface="CMR10"/>
              </a:rPr>
              <a:t>= 5</a:t>
            </a:r>
            <a:r>
              <a:rPr lang="en-IN" dirty="0">
                <a:latin typeface="CMMI10"/>
              </a:rPr>
              <a:t>, L</a:t>
            </a:r>
            <a:r>
              <a:rPr lang="en-IN" sz="800" dirty="0">
                <a:latin typeface="CMR7"/>
              </a:rPr>
              <a:t>4 </a:t>
            </a:r>
            <a:r>
              <a:rPr lang="en-IN" dirty="0">
                <a:latin typeface="CMR10"/>
              </a:rPr>
              <a:t>= 4</a:t>
            </a:r>
            <a:r>
              <a:rPr lang="en-IN" dirty="0">
                <a:latin typeface="CMMI10"/>
              </a:rPr>
              <a:t>, L</a:t>
            </a:r>
            <a:r>
              <a:rPr lang="en-IN" sz="800" dirty="0">
                <a:latin typeface="CMR7"/>
              </a:rPr>
              <a:t>5 </a:t>
            </a:r>
            <a:r>
              <a:rPr lang="en-IN" dirty="0">
                <a:latin typeface="CMR10"/>
              </a:rPr>
              <a:t>= 6</a:t>
            </a:r>
            <a:r>
              <a:rPr lang="en-IN" dirty="0">
                <a:latin typeface="CMMI10"/>
              </a:rPr>
              <a:t>, L</a:t>
            </a:r>
            <a:r>
              <a:rPr lang="en-IN" sz="800" dirty="0">
                <a:latin typeface="CMR7"/>
              </a:rPr>
              <a:t>7 </a:t>
            </a:r>
            <a:r>
              <a:rPr lang="en-IN" dirty="0">
                <a:latin typeface="CMR10"/>
              </a:rPr>
              <a:t>= 4</a:t>
            </a:r>
            <a:r>
              <a:rPr lang="en-IN" dirty="0">
                <a:latin typeface="CMMI10"/>
              </a:rPr>
              <a:t>, </a:t>
            </a:r>
            <a:r>
              <a:rPr lang="en-IN" dirty="0">
                <a:latin typeface="CMR10"/>
              </a:rPr>
              <a:t>6</a:t>
            </a:r>
            <a:r>
              <a:rPr lang="en-IN" dirty="0">
                <a:latin typeface="CMMI10"/>
              </a:rPr>
              <a:t>.</a:t>
            </a:r>
          </a:p>
          <a:p>
            <a:endParaRPr lang="en-IN" dirty="0">
              <a:latin typeface="CMMI10"/>
            </a:endParaRPr>
          </a:p>
          <a:p>
            <a:endParaRPr lang="en-IN" dirty="0">
              <a:latin typeface="CMMI10"/>
            </a:endParaRPr>
          </a:p>
          <a:p>
            <a:r>
              <a:rPr lang="en-US" dirty="0"/>
              <a:t>In a term-partitioned index, each node is responsible for a subset of the terms in the collection.</a:t>
            </a:r>
          </a:p>
          <a:p>
            <a:r>
              <a:rPr lang="en-US" dirty="0"/>
              <a:t>The index stored in node 1 in Figure 14.1(b) contains the following lists:</a:t>
            </a:r>
          </a:p>
          <a:p>
            <a:r>
              <a:rPr lang="en-IN" dirty="0"/>
              <a:t>L1 = 1, 3, 4, 6, 9, L2 = 2, 5, L3 = 2, 3, 8.</a:t>
            </a:r>
          </a:p>
          <a:p>
            <a:endParaRPr lang="en-IN" dirty="0"/>
          </a:p>
        </p:txBody>
      </p:sp>
    </p:spTree>
    <p:extLst>
      <p:ext uri="{BB962C8B-B14F-4D97-AF65-F5344CB8AC3E}">
        <p14:creationId xmlns:p14="http://schemas.microsoft.com/office/powerpoint/2010/main" val="12665286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A2E2A-6A1A-4F14-B5D8-591E2B97D79E}"/>
              </a:ext>
            </a:extLst>
          </p:cNvPr>
          <p:cNvSpPr>
            <a:spLocks noGrp="1"/>
          </p:cNvSpPr>
          <p:nvPr>
            <p:ph type="title"/>
          </p:nvPr>
        </p:nvSpPr>
        <p:spPr/>
        <p:txBody>
          <a:bodyPr/>
          <a:lstStyle/>
          <a:p>
            <a:r>
              <a:rPr lang="en-IN" dirty="0"/>
              <a:t>MapReduce</a:t>
            </a:r>
          </a:p>
        </p:txBody>
      </p:sp>
      <p:sp>
        <p:nvSpPr>
          <p:cNvPr id="3" name="Content Placeholder 2">
            <a:extLst>
              <a:ext uri="{FF2B5EF4-FFF2-40B4-BE49-F238E27FC236}">
                <a16:creationId xmlns:a16="http://schemas.microsoft.com/office/drawing/2014/main" id="{70015EA7-6A29-49F8-892C-A91DDA637FAA}"/>
              </a:ext>
            </a:extLst>
          </p:cNvPr>
          <p:cNvSpPr>
            <a:spLocks noGrp="1"/>
          </p:cNvSpPr>
          <p:nvPr>
            <p:ph idx="1"/>
          </p:nvPr>
        </p:nvSpPr>
        <p:spPr/>
        <p:txBody>
          <a:bodyPr/>
          <a:lstStyle/>
          <a:p>
            <a:r>
              <a:rPr lang="en-IN" dirty="0"/>
              <a:t>MapReduce is an architecture for distributed computing</a:t>
            </a:r>
          </a:p>
          <a:p>
            <a:r>
              <a:rPr lang="en-IN" dirty="0"/>
              <a:t>Master node</a:t>
            </a:r>
          </a:p>
          <a:p>
            <a:r>
              <a:rPr lang="en-IN" dirty="0"/>
              <a:t>Worker nodes</a:t>
            </a:r>
          </a:p>
          <a:p>
            <a:r>
              <a:rPr lang="en-IN" dirty="0"/>
              <a:t>Master node directs the process of assigning and reassigning tasks to individual worker nodes</a:t>
            </a:r>
          </a:p>
          <a:p>
            <a:r>
              <a:rPr lang="en-IN" dirty="0"/>
              <a:t>The map and reduce phases of MapReduce split up the computing job into chunks that standard machines can process in a short time</a:t>
            </a:r>
          </a:p>
          <a:p>
            <a:r>
              <a:rPr lang="en-IN" dirty="0"/>
              <a:t>The chunks should be not too small and not too large </a:t>
            </a:r>
          </a:p>
          <a:p>
            <a:pPr marL="0" indent="0">
              <a:buNone/>
            </a:pPr>
            <a:endParaRPr lang="en-IN" dirty="0"/>
          </a:p>
        </p:txBody>
      </p:sp>
      <p:sp>
        <p:nvSpPr>
          <p:cNvPr id="4" name="Date Placeholder 3">
            <a:extLst>
              <a:ext uri="{FF2B5EF4-FFF2-40B4-BE49-F238E27FC236}">
                <a16:creationId xmlns:a16="http://schemas.microsoft.com/office/drawing/2014/main" id="{7C3142A2-63B1-4D68-9B70-8EFBD5AC3913}"/>
              </a:ext>
            </a:extLst>
          </p:cNvPr>
          <p:cNvSpPr>
            <a:spLocks noGrp="1"/>
          </p:cNvSpPr>
          <p:nvPr>
            <p:ph type="dt" sz="half" idx="10"/>
          </p:nvPr>
        </p:nvSpPr>
        <p:spPr/>
        <p:txBody>
          <a:bodyPr/>
          <a:lstStyle/>
          <a:p>
            <a:fld id="{BC104C46-5BAA-4056-8D9E-A8CDBDE17386}" type="datetime1">
              <a:rPr lang="en-IN" smtClean="0"/>
              <a:pPr/>
              <a:t>06-09-2024</a:t>
            </a:fld>
            <a:endParaRPr lang="en-IN"/>
          </a:p>
        </p:txBody>
      </p:sp>
      <p:sp>
        <p:nvSpPr>
          <p:cNvPr id="5" name="Footer Placeholder 4">
            <a:extLst>
              <a:ext uri="{FF2B5EF4-FFF2-40B4-BE49-F238E27FC236}">
                <a16:creationId xmlns:a16="http://schemas.microsoft.com/office/drawing/2014/main" id="{BD8CD2CC-B8EA-4A64-8CBA-800F71BFFEBC}"/>
              </a:ext>
            </a:extLst>
          </p:cNvPr>
          <p:cNvSpPr>
            <a:spLocks noGrp="1"/>
          </p:cNvSpPr>
          <p:nvPr>
            <p:ph type="ftr" sz="quarter" idx="11"/>
          </p:nvPr>
        </p:nvSpPr>
        <p:spPr/>
        <p:txBody>
          <a:bodyPr/>
          <a:lstStyle/>
          <a:p>
            <a:r>
              <a:rPr lang="en-IN"/>
              <a:t>Information Retrieval  - Winter-2019 - Mansi A. Radke</a:t>
            </a:r>
          </a:p>
        </p:txBody>
      </p:sp>
      <p:sp>
        <p:nvSpPr>
          <p:cNvPr id="6" name="Slide Number Placeholder 5">
            <a:extLst>
              <a:ext uri="{FF2B5EF4-FFF2-40B4-BE49-F238E27FC236}">
                <a16:creationId xmlns:a16="http://schemas.microsoft.com/office/drawing/2014/main" id="{BE13B6DC-0AE6-4807-B755-7FF604F8C2D2}"/>
              </a:ext>
            </a:extLst>
          </p:cNvPr>
          <p:cNvSpPr>
            <a:spLocks noGrp="1"/>
          </p:cNvSpPr>
          <p:nvPr>
            <p:ph type="sldNum" sz="quarter" idx="12"/>
          </p:nvPr>
        </p:nvSpPr>
        <p:spPr/>
        <p:txBody>
          <a:bodyPr/>
          <a:lstStyle/>
          <a:p>
            <a:fld id="{5B6EC87F-F17E-4AB1-ADEA-FF4DDEF7023B}" type="slidenum">
              <a:rPr lang="en-IN" smtClean="0"/>
              <a:pPr/>
              <a:t>29</a:t>
            </a:fld>
            <a:endParaRPr lang="en-IN"/>
          </a:p>
        </p:txBody>
      </p:sp>
    </p:spTree>
    <p:extLst>
      <p:ext uri="{BB962C8B-B14F-4D97-AF65-F5344CB8AC3E}">
        <p14:creationId xmlns:p14="http://schemas.microsoft.com/office/powerpoint/2010/main" val="28362447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B6359-77EF-4883-A030-379BC6FEB207}"/>
              </a:ext>
            </a:extLst>
          </p:cNvPr>
          <p:cNvSpPr>
            <a:spLocks noGrp="1"/>
          </p:cNvSpPr>
          <p:nvPr>
            <p:ph type="title"/>
          </p:nvPr>
        </p:nvSpPr>
        <p:spPr/>
        <p:txBody>
          <a:bodyPr/>
          <a:lstStyle/>
          <a:p>
            <a:r>
              <a:rPr lang="en-IN" dirty="0"/>
              <a:t>Index components</a:t>
            </a:r>
          </a:p>
        </p:txBody>
      </p:sp>
      <p:sp>
        <p:nvSpPr>
          <p:cNvPr id="3" name="Content Placeholder 2">
            <a:extLst>
              <a:ext uri="{FF2B5EF4-FFF2-40B4-BE49-F238E27FC236}">
                <a16:creationId xmlns:a16="http://schemas.microsoft.com/office/drawing/2014/main" id="{5F771EA4-2FE4-4AA8-983E-A4A47027EF77}"/>
              </a:ext>
            </a:extLst>
          </p:cNvPr>
          <p:cNvSpPr>
            <a:spLocks noGrp="1"/>
          </p:cNvSpPr>
          <p:nvPr>
            <p:ph idx="1"/>
          </p:nvPr>
        </p:nvSpPr>
        <p:spPr/>
        <p:txBody>
          <a:bodyPr/>
          <a:lstStyle/>
          <a:p>
            <a:r>
              <a:rPr lang="en-IN" dirty="0"/>
              <a:t>Dictionary </a:t>
            </a:r>
          </a:p>
          <a:p>
            <a:r>
              <a:rPr lang="en-IN" dirty="0"/>
              <a:t>Posting lists</a:t>
            </a:r>
          </a:p>
          <a:p>
            <a:endParaRPr lang="en-IN" dirty="0"/>
          </a:p>
          <a:p>
            <a:r>
              <a:rPr lang="en-IN" dirty="0"/>
              <a:t>Note that for every query term in an incoming search query, the search engine first needs to locate the term’s posting list before it can start actually processing the query</a:t>
            </a:r>
          </a:p>
          <a:p>
            <a:endParaRPr lang="en-IN" dirty="0"/>
          </a:p>
          <a:p>
            <a:r>
              <a:rPr lang="en-IN" dirty="0"/>
              <a:t>It is the dictionary which provides a mapping between the terms and the location of their posting lists in the index</a:t>
            </a:r>
          </a:p>
        </p:txBody>
      </p:sp>
      <p:sp>
        <p:nvSpPr>
          <p:cNvPr id="4" name="Date Placeholder 3">
            <a:extLst>
              <a:ext uri="{FF2B5EF4-FFF2-40B4-BE49-F238E27FC236}">
                <a16:creationId xmlns:a16="http://schemas.microsoft.com/office/drawing/2014/main" id="{9D50FEC2-D84C-48B2-8EED-6226342CD0A5}"/>
              </a:ext>
            </a:extLst>
          </p:cNvPr>
          <p:cNvSpPr>
            <a:spLocks noGrp="1"/>
          </p:cNvSpPr>
          <p:nvPr>
            <p:ph type="dt" sz="half" idx="10"/>
          </p:nvPr>
        </p:nvSpPr>
        <p:spPr/>
        <p:txBody>
          <a:bodyPr/>
          <a:lstStyle/>
          <a:p>
            <a:fld id="{2BE2AD39-5731-4CDF-8100-27D5AE7C8034}" type="datetime1">
              <a:rPr lang="en-IN" smtClean="0"/>
              <a:pPr/>
              <a:t>06-09-2024</a:t>
            </a:fld>
            <a:endParaRPr lang="en-IN"/>
          </a:p>
        </p:txBody>
      </p:sp>
      <p:sp>
        <p:nvSpPr>
          <p:cNvPr id="5" name="Footer Placeholder 4">
            <a:extLst>
              <a:ext uri="{FF2B5EF4-FFF2-40B4-BE49-F238E27FC236}">
                <a16:creationId xmlns:a16="http://schemas.microsoft.com/office/drawing/2014/main" id="{F7D2F6F3-1DC8-4064-93E7-16983F9FEDF6}"/>
              </a:ext>
            </a:extLst>
          </p:cNvPr>
          <p:cNvSpPr>
            <a:spLocks noGrp="1"/>
          </p:cNvSpPr>
          <p:nvPr>
            <p:ph type="ftr" sz="quarter" idx="11"/>
          </p:nvPr>
        </p:nvSpPr>
        <p:spPr/>
        <p:txBody>
          <a:bodyPr/>
          <a:lstStyle/>
          <a:p>
            <a:r>
              <a:rPr lang="en-IN"/>
              <a:t>Information Retrieval  - Winter-2019 - Mansi A. Radke</a:t>
            </a:r>
          </a:p>
        </p:txBody>
      </p:sp>
      <p:sp>
        <p:nvSpPr>
          <p:cNvPr id="6" name="Slide Number Placeholder 5">
            <a:extLst>
              <a:ext uri="{FF2B5EF4-FFF2-40B4-BE49-F238E27FC236}">
                <a16:creationId xmlns:a16="http://schemas.microsoft.com/office/drawing/2014/main" id="{85BA1705-B914-4CCA-9452-C7333BC2C07C}"/>
              </a:ext>
            </a:extLst>
          </p:cNvPr>
          <p:cNvSpPr>
            <a:spLocks noGrp="1"/>
          </p:cNvSpPr>
          <p:nvPr>
            <p:ph type="sldNum" sz="quarter" idx="12"/>
          </p:nvPr>
        </p:nvSpPr>
        <p:spPr/>
        <p:txBody>
          <a:bodyPr/>
          <a:lstStyle/>
          <a:p>
            <a:fld id="{5B6EC87F-F17E-4AB1-ADEA-FF4DDEF7023B}" type="slidenum">
              <a:rPr lang="en-IN" smtClean="0"/>
              <a:pPr/>
              <a:t>3</a:t>
            </a:fld>
            <a:endParaRPr lang="en-IN"/>
          </a:p>
        </p:txBody>
      </p:sp>
    </p:spTree>
    <p:extLst>
      <p:ext uri="{BB962C8B-B14F-4D97-AF65-F5344CB8AC3E}">
        <p14:creationId xmlns:p14="http://schemas.microsoft.com/office/powerpoint/2010/main" val="9989625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DDF13-4166-4D3D-9F56-8CAF55AD44E4}"/>
              </a:ext>
            </a:extLst>
          </p:cNvPr>
          <p:cNvSpPr>
            <a:spLocks noGrp="1"/>
          </p:cNvSpPr>
          <p:nvPr>
            <p:ph type="title"/>
          </p:nvPr>
        </p:nvSpPr>
        <p:spPr/>
        <p:txBody>
          <a:bodyPr/>
          <a:lstStyle/>
          <a:p>
            <a:r>
              <a:rPr lang="en-IN" dirty="0"/>
              <a:t>Role of master node</a:t>
            </a:r>
          </a:p>
        </p:txBody>
      </p:sp>
      <p:sp>
        <p:nvSpPr>
          <p:cNvPr id="3" name="Content Placeholder 2">
            <a:extLst>
              <a:ext uri="{FF2B5EF4-FFF2-40B4-BE49-F238E27FC236}">
                <a16:creationId xmlns:a16="http://schemas.microsoft.com/office/drawing/2014/main" id="{1FD28682-EEDF-498A-B020-D4DCD3E79956}"/>
              </a:ext>
            </a:extLst>
          </p:cNvPr>
          <p:cNvSpPr>
            <a:spLocks noGrp="1"/>
          </p:cNvSpPr>
          <p:nvPr>
            <p:ph idx="1"/>
          </p:nvPr>
        </p:nvSpPr>
        <p:spPr/>
        <p:txBody>
          <a:bodyPr/>
          <a:lstStyle/>
          <a:p>
            <a:r>
              <a:rPr lang="en-IN" dirty="0"/>
              <a:t>Assigns and reassigns tasks to worker nodes</a:t>
            </a:r>
          </a:p>
          <a:p>
            <a:r>
              <a:rPr lang="en-IN" dirty="0"/>
              <a:t>As machine finishes one split, it is assigned next one</a:t>
            </a:r>
          </a:p>
          <a:p>
            <a:r>
              <a:rPr lang="en-IN" dirty="0"/>
              <a:t>If machine dies or has hardware problems, the split it is working on is assigned to another machine</a:t>
            </a:r>
          </a:p>
          <a:p>
            <a:pPr marL="0" indent="0">
              <a:buNone/>
            </a:pPr>
            <a:endParaRPr lang="en-IN" dirty="0"/>
          </a:p>
          <a:p>
            <a:endParaRPr lang="en-IN" dirty="0"/>
          </a:p>
        </p:txBody>
      </p:sp>
      <p:sp>
        <p:nvSpPr>
          <p:cNvPr id="4" name="Date Placeholder 3">
            <a:extLst>
              <a:ext uri="{FF2B5EF4-FFF2-40B4-BE49-F238E27FC236}">
                <a16:creationId xmlns:a16="http://schemas.microsoft.com/office/drawing/2014/main" id="{082A4557-7F9A-4D0C-B9CF-A961AB3B6EF2}"/>
              </a:ext>
            </a:extLst>
          </p:cNvPr>
          <p:cNvSpPr>
            <a:spLocks noGrp="1"/>
          </p:cNvSpPr>
          <p:nvPr>
            <p:ph type="dt" sz="half" idx="10"/>
          </p:nvPr>
        </p:nvSpPr>
        <p:spPr/>
        <p:txBody>
          <a:bodyPr/>
          <a:lstStyle/>
          <a:p>
            <a:fld id="{BC104C46-5BAA-4056-8D9E-A8CDBDE17386}" type="datetime1">
              <a:rPr lang="en-IN" smtClean="0"/>
              <a:pPr/>
              <a:t>06-09-2024</a:t>
            </a:fld>
            <a:endParaRPr lang="en-IN"/>
          </a:p>
        </p:txBody>
      </p:sp>
      <p:sp>
        <p:nvSpPr>
          <p:cNvPr id="5" name="Footer Placeholder 4">
            <a:extLst>
              <a:ext uri="{FF2B5EF4-FFF2-40B4-BE49-F238E27FC236}">
                <a16:creationId xmlns:a16="http://schemas.microsoft.com/office/drawing/2014/main" id="{874EC49D-03E8-4E53-B43E-A7BAE33D791E}"/>
              </a:ext>
            </a:extLst>
          </p:cNvPr>
          <p:cNvSpPr>
            <a:spLocks noGrp="1"/>
          </p:cNvSpPr>
          <p:nvPr>
            <p:ph type="ftr" sz="quarter" idx="11"/>
          </p:nvPr>
        </p:nvSpPr>
        <p:spPr/>
        <p:txBody>
          <a:bodyPr/>
          <a:lstStyle/>
          <a:p>
            <a:r>
              <a:rPr lang="en-IN"/>
              <a:t>Information Retrieval  - Winter-2019 - Mansi A. Radke</a:t>
            </a:r>
          </a:p>
        </p:txBody>
      </p:sp>
      <p:sp>
        <p:nvSpPr>
          <p:cNvPr id="6" name="Slide Number Placeholder 5">
            <a:extLst>
              <a:ext uri="{FF2B5EF4-FFF2-40B4-BE49-F238E27FC236}">
                <a16:creationId xmlns:a16="http://schemas.microsoft.com/office/drawing/2014/main" id="{3D6092F5-7A78-41A0-B662-F648881E8F1D}"/>
              </a:ext>
            </a:extLst>
          </p:cNvPr>
          <p:cNvSpPr>
            <a:spLocks noGrp="1"/>
          </p:cNvSpPr>
          <p:nvPr>
            <p:ph type="sldNum" sz="quarter" idx="12"/>
          </p:nvPr>
        </p:nvSpPr>
        <p:spPr/>
        <p:txBody>
          <a:bodyPr/>
          <a:lstStyle/>
          <a:p>
            <a:fld id="{5B6EC87F-F17E-4AB1-ADEA-FF4DDEF7023B}" type="slidenum">
              <a:rPr lang="en-IN" smtClean="0"/>
              <a:pPr/>
              <a:t>30</a:t>
            </a:fld>
            <a:endParaRPr lang="en-IN"/>
          </a:p>
        </p:txBody>
      </p:sp>
    </p:spTree>
    <p:extLst>
      <p:ext uri="{BB962C8B-B14F-4D97-AF65-F5344CB8AC3E}">
        <p14:creationId xmlns:p14="http://schemas.microsoft.com/office/powerpoint/2010/main" val="16891202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FDD6F-EE18-4C1E-90C9-C46EECA3E387}"/>
              </a:ext>
            </a:extLst>
          </p:cNvPr>
          <p:cNvSpPr>
            <a:spLocks noGrp="1"/>
          </p:cNvSpPr>
          <p:nvPr>
            <p:ph type="title"/>
          </p:nvPr>
        </p:nvSpPr>
        <p:spPr/>
        <p:txBody>
          <a:bodyPr/>
          <a:lstStyle/>
          <a:p>
            <a:r>
              <a:rPr lang="en-IN" dirty="0"/>
              <a:t>Key value pairs indexing are &lt;term id, doc id &gt;</a:t>
            </a:r>
            <a:br>
              <a:rPr lang="en-IN" dirty="0"/>
            </a:br>
            <a:endParaRPr lang="en-IN" dirty="0"/>
          </a:p>
        </p:txBody>
      </p:sp>
      <p:sp>
        <p:nvSpPr>
          <p:cNvPr id="3" name="Content Placeholder 2">
            <a:extLst>
              <a:ext uri="{FF2B5EF4-FFF2-40B4-BE49-F238E27FC236}">
                <a16:creationId xmlns:a16="http://schemas.microsoft.com/office/drawing/2014/main" id="{242B69B0-1A16-4EDB-8CB1-DF1F1B4981D0}"/>
              </a:ext>
            </a:extLst>
          </p:cNvPr>
          <p:cNvSpPr>
            <a:spLocks noGrp="1"/>
          </p:cNvSpPr>
          <p:nvPr>
            <p:ph idx="1"/>
          </p:nvPr>
        </p:nvSpPr>
        <p:spPr>
          <a:xfrm>
            <a:off x="903906" y="1461944"/>
            <a:ext cx="10515600" cy="4894406"/>
          </a:xfrm>
        </p:spPr>
        <p:txBody>
          <a:bodyPr/>
          <a:lstStyle/>
          <a:p>
            <a:pPr marL="0" indent="0">
              <a:buNone/>
            </a:pPr>
            <a:r>
              <a:rPr lang="en-IN" dirty="0"/>
              <a:t>MAP Phase: </a:t>
            </a:r>
          </a:p>
          <a:p>
            <a:pPr marL="0" indent="0">
              <a:buNone/>
            </a:pPr>
            <a:r>
              <a:rPr lang="en-IN" dirty="0"/>
              <a:t>	mapping splits of input data to key value pairs</a:t>
            </a:r>
          </a:p>
          <a:p>
            <a:pPr marL="0" indent="0">
              <a:buNone/>
            </a:pPr>
            <a:r>
              <a:rPr lang="en-IN" dirty="0"/>
              <a:t>	The map phase writes its output to local intermediate files called 	as segment files</a:t>
            </a:r>
          </a:p>
          <a:p>
            <a:pPr marL="0" indent="0">
              <a:buNone/>
            </a:pPr>
            <a:r>
              <a:rPr lang="en-IN" dirty="0"/>
              <a:t>Reduce Phase:</a:t>
            </a:r>
          </a:p>
          <a:p>
            <a:pPr marL="0" indent="0">
              <a:buNone/>
            </a:pPr>
            <a:r>
              <a:rPr lang="en-IN" dirty="0"/>
              <a:t>	All values of a given key get stored together</a:t>
            </a:r>
          </a:p>
          <a:p>
            <a:pPr marL="0" indent="0">
              <a:buNone/>
            </a:pPr>
            <a:r>
              <a:rPr lang="en-IN" dirty="0"/>
              <a:t>	the keys are partitioned into j term partitions</a:t>
            </a:r>
          </a:p>
          <a:p>
            <a:pPr marL="0" indent="0">
              <a:buNone/>
            </a:pPr>
            <a:r>
              <a:rPr lang="en-IN" dirty="0"/>
              <a:t>Note: The term partitions are defined by the person who operates the indexing system</a:t>
            </a:r>
          </a:p>
          <a:p>
            <a:pPr marL="0" indent="0">
              <a:buNone/>
            </a:pPr>
            <a:endParaRPr lang="en-IN" dirty="0"/>
          </a:p>
          <a:p>
            <a:pPr marL="0" indent="0">
              <a:buNone/>
            </a:pPr>
            <a:endParaRPr lang="en-IN" dirty="0"/>
          </a:p>
        </p:txBody>
      </p:sp>
      <p:sp>
        <p:nvSpPr>
          <p:cNvPr id="4" name="Date Placeholder 3">
            <a:extLst>
              <a:ext uri="{FF2B5EF4-FFF2-40B4-BE49-F238E27FC236}">
                <a16:creationId xmlns:a16="http://schemas.microsoft.com/office/drawing/2014/main" id="{C8A7665A-6C81-4DA6-BB72-A1D6E04AF7B9}"/>
              </a:ext>
            </a:extLst>
          </p:cNvPr>
          <p:cNvSpPr>
            <a:spLocks noGrp="1"/>
          </p:cNvSpPr>
          <p:nvPr>
            <p:ph type="dt" sz="half" idx="10"/>
          </p:nvPr>
        </p:nvSpPr>
        <p:spPr/>
        <p:txBody>
          <a:bodyPr/>
          <a:lstStyle/>
          <a:p>
            <a:fld id="{BC104C46-5BAA-4056-8D9E-A8CDBDE17386}" type="datetime1">
              <a:rPr lang="en-IN" smtClean="0"/>
              <a:pPr/>
              <a:t>06-09-2024</a:t>
            </a:fld>
            <a:endParaRPr lang="en-IN"/>
          </a:p>
        </p:txBody>
      </p:sp>
      <p:sp>
        <p:nvSpPr>
          <p:cNvPr id="5" name="Footer Placeholder 4">
            <a:extLst>
              <a:ext uri="{FF2B5EF4-FFF2-40B4-BE49-F238E27FC236}">
                <a16:creationId xmlns:a16="http://schemas.microsoft.com/office/drawing/2014/main" id="{D07C92EA-98D6-4060-8FA8-8E1EF2AA28D8}"/>
              </a:ext>
            </a:extLst>
          </p:cNvPr>
          <p:cNvSpPr>
            <a:spLocks noGrp="1"/>
          </p:cNvSpPr>
          <p:nvPr>
            <p:ph type="ftr" sz="quarter" idx="11"/>
          </p:nvPr>
        </p:nvSpPr>
        <p:spPr/>
        <p:txBody>
          <a:bodyPr/>
          <a:lstStyle/>
          <a:p>
            <a:r>
              <a:rPr lang="en-IN"/>
              <a:t>Information Retrieval  - Winter-2019 - Mansi A. Radke</a:t>
            </a:r>
          </a:p>
        </p:txBody>
      </p:sp>
      <p:sp>
        <p:nvSpPr>
          <p:cNvPr id="6" name="Slide Number Placeholder 5">
            <a:extLst>
              <a:ext uri="{FF2B5EF4-FFF2-40B4-BE49-F238E27FC236}">
                <a16:creationId xmlns:a16="http://schemas.microsoft.com/office/drawing/2014/main" id="{18324AE2-262C-4545-BEFE-564219644CFD}"/>
              </a:ext>
            </a:extLst>
          </p:cNvPr>
          <p:cNvSpPr>
            <a:spLocks noGrp="1"/>
          </p:cNvSpPr>
          <p:nvPr>
            <p:ph type="sldNum" sz="quarter" idx="12"/>
          </p:nvPr>
        </p:nvSpPr>
        <p:spPr/>
        <p:txBody>
          <a:bodyPr/>
          <a:lstStyle/>
          <a:p>
            <a:fld id="{5B6EC87F-F17E-4AB1-ADEA-FF4DDEF7023B}" type="slidenum">
              <a:rPr lang="en-IN" smtClean="0"/>
              <a:pPr/>
              <a:t>31</a:t>
            </a:fld>
            <a:endParaRPr lang="en-IN"/>
          </a:p>
        </p:txBody>
      </p:sp>
    </p:spTree>
    <p:extLst>
      <p:ext uri="{BB962C8B-B14F-4D97-AF65-F5344CB8AC3E}">
        <p14:creationId xmlns:p14="http://schemas.microsoft.com/office/powerpoint/2010/main" val="20746167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CED11-6ED5-4F83-B689-91F3FD839846}"/>
              </a:ext>
            </a:extLst>
          </p:cNvPr>
          <p:cNvSpPr>
            <a:spLocks noGrp="1"/>
          </p:cNvSpPr>
          <p:nvPr>
            <p:ph type="title"/>
          </p:nvPr>
        </p:nvSpPr>
        <p:spPr/>
        <p:txBody>
          <a:bodyPr/>
          <a:lstStyle/>
          <a:p>
            <a:r>
              <a:rPr lang="en-IN" dirty="0"/>
              <a:t>Parsers and inverters</a:t>
            </a:r>
          </a:p>
        </p:txBody>
      </p:sp>
      <p:sp>
        <p:nvSpPr>
          <p:cNvPr id="3" name="Content Placeholder 2">
            <a:extLst>
              <a:ext uri="{FF2B5EF4-FFF2-40B4-BE49-F238E27FC236}">
                <a16:creationId xmlns:a16="http://schemas.microsoft.com/office/drawing/2014/main" id="{0160FE3E-3420-4C51-84B9-4A3851498FF9}"/>
              </a:ext>
            </a:extLst>
          </p:cNvPr>
          <p:cNvSpPr>
            <a:spLocks noGrp="1"/>
          </p:cNvSpPr>
          <p:nvPr>
            <p:ph idx="1"/>
          </p:nvPr>
        </p:nvSpPr>
        <p:spPr/>
        <p:txBody>
          <a:bodyPr>
            <a:normAutofit/>
          </a:bodyPr>
          <a:lstStyle/>
          <a:p>
            <a:r>
              <a:rPr lang="en-US" dirty="0"/>
              <a:t>Parsers and inverters are not separate sets of machines.</a:t>
            </a:r>
          </a:p>
          <a:p>
            <a:r>
              <a:rPr lang="en-US" dirty="0"/>
              <a:t> The master identifies idle machines and assigns tasks to them. </a:t>
            </a:r>
          </a:p>
          <a:p>
            <a:r>
              <a:rPr lang="en-US" dirty="0"/>
              <a:t>The same machine can be a parser in the map phase and an inverter in the reduce phase. </a:t>
            </a:r>
          </a:p>
          <a:p>
            <a:r>
              <a:rPr lang="en-US" dirty="0"/>
              <a:t>And there are often other jobs that run in parallel with index construction, so in between being a parser and an inverter a machine might do some crawling or another </a:t>
            </a:r>
            <a:r>
              <a:rPr lang="en-IN" dirty="0"/>
              <a:t>unrelated task.</a:t>
            </a:r>
          </a:p>
        </p:txBody>
      </p:sp>
      <p:sp>
        <p:nvSpPr>
          <p:cNvPr id="4" name="Date Placeholder 3">
            <a:extLst>
              <a:ext uri="{FF2B5EF4-FFF2-40B4-BE49-F238E27FC236}">
                <a16:creationId xmlns:a16="http://schemas.microsoft.com/office/drawing/2014/main" id="{49DEFE5A-222F-4864-9664-F0414BAA84EB}"/>
              </a:ext>
            </a:extLst>
          </p:cNvPr>
          <p:cNvSpPr>
            <a:spLocks noGrp="1"/>
          </p:cNvSpPr>
          <p:nvPr>
            <p:ph type="dt" sz="half" idx="10"/>
          </p:nvPr>
        </p:nvSpPr>
        <p:spPr/>
        <p:txBody>
          <a:bodyPr/>
          <a:lstStyle/>
          <a:p>
            <a:fld id="{BC104C46-5BAA-4056-8D9E-A8CDBDE17386}" type="datetime1">
              <a:rPr lang="en-IN" smtClean="0"/>
              <a:pPr/>
              <a:t>06-09-2024</a:t>
            </a:fld>
            <a:endParaRPr lang="en-IN"/>
          </a:p>
        </p:txBody>
      </p:sp>
      <p:sp>
        <p:nvSpPr>
          <p:cNvPr id="5" name="Footer Placeholder 4">
            <a:extLst>
              <a:ext uri="{FF2B5EF4-FFF2-40B4-BE49-F238E27FC236}">
                <a16:creationId xmlns:a16="http://schemas.microsoft.com/office/drawing/2014/main" id="{A0D2B025-3F43-4B46-ACC8-65F922350E3B}"/>
              </a:ext>
            </a:extLst>
          </p:cNvPr>
          <p:cNvSpPr>
            <a:spLocks noGrp="1"/>
          </p:cNvSpPr>
          <p:nvPr>
            <p:ph type="ftr" sz="quarter" idx="11"/>
          </p:nvPr>
        </p:nvSpPr>
        <p:spPr/>
        <p:txBody>
          <a:bodyPr/>
          <a:lstStyle/>
          <a:p>
            <a:r>
              <a:rPr lang="en-IN"/>
              <a:t>Information Retrieval  - Winter-2019 - Mansi A. Radke</a:t>
            </a:r>
          </a:p>
        </p:txBody>
      </p:sp>
      <p:sp>
        <p:nvSpPr>
          <p:cNvPr id="6" name="Slide Number Placeholder 5">
            <a:extLst>
              <a:ext uri="{FF2B5EF4-FFF2-40B4-BE49-F238E27FC236}">
                <a16:creationId xmlns:a16="http://schemas.microsoft.com/office/drawing/2014/main" id="{AB57D243-8056-4D82-A546-3D28DB300A6D}"/>
              </a:ext>
            </a:extLst>
          </p:cNvPr>
          <p:cNvSpPr>
            <a:spLocks noGrp="1"/>
          </p:cNvSpPr>
          <p:nvPr>
            <p:ph type="sldNum" sz="quarter" idx="12"/>
          </p:nvPr>
        </p:nvSpPr>
        <p:spPr/>
        <p:txBody>
          <a:bodyPr/>
          <a:lstStyle/>
          <a:p>
            <a:fld id="{5B6EC87F-F17E-4AB1-ADEA-FF4DDEF7023B}" type="slidenum">
              <a:rPr lang="en-IN" smtClean="0"/>
              <a:pPr/>
              <a:t>32</a:t>
            </a:fld>
            <a:endParaRPr lang="en-IN"/>
          </a:p>
        </p:txBody>
      </p:sp>
    </p:spTree>
    <p:extLst>
      <p:ext uri="{BB962C8B-B14F-4D97-AF65-F5344CB8AC3E}">
        <p14:creationId xmlns:p14="http://schemas.microsoft.com/office/powerpoint/2010/main" val="1210733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1136B-F258-4044-B069-D31C51CBE9C7}"/>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27C1D691-E9FE-414D-8F8C-DC4665276BE3}"/>
              </a:ext>
            </a:extLst>
          </p:cNvPr>
          <p:cNvSpPr>
            <a:spLocks noGrp="1"/>
          </p:cNvSpPr>
          <p:nvPr>
            <p:ph idx="1"/>
          </p:nvPr>
        </p:nvSpPr>
        <p:spPr/>
        <p:txBody>
          <a:bodyPr/>
          <a:lstStyle/>
          <a:p>
            <a:endParaRPr lang="en-IN"/>
          </a:p>
        </p:txBody>
      </p:sp>
      <p:sp>
        <p:nvSpPr>
          <p:cNvPr id="4" name="Date Placeholder 3">
            <a:extLst>
              <a:ext uri="{FF2B5EF4-FFF2-40B4-BE49-F238E27FC236}">
                <a16:creationId xmlns:a16="http://schemas.microsoft.com/office/drawing/2014/main" id="{0F7D4273-C35F-49C9-A12A-62A61FA57120}"/>
              </a:ext>
            </a:extLst>
          </p:cNvPr>
          <p:cNvSpPr>
            <a:spLocks noGrp="1"/>
          </p:cNvSpPr>
          <p:nvPr>
            <p:ph type="dt" sz="half" idx="10"/>
          </p:nvPr>
        </p:nvSpPr>
        <p:spPr/>
        <p:txBody>
          <a:bodyPr/>
          <a:lstStyle/>
          <a:p>
            <a:fld id="{BC104C46-5BAA-4056-8D9E-A8CDBDE17386}" type="datetime1">
              <a:rPr lang="en-IN" smtClean="0"/>
              <a:pPr/>
              <a:t>06-09-2024</a:t>
            </a:fld>
            <a:endParaRPr lang="en-IN"/>
          </a:p>
        </p:txBody>
      </p:sp>
      <p:sp>
        <p:nvSpPr>
          <p:cNvPr id="5" name="Footer Placeholder 4">
            <a:extLst>
              <a:ext uri="{FF2B5EF4-FFF2-40B4-BE49-F238E27FC236}">
                <a16:creationId xmlns:a16="http://schemas.microsoft.com/office/drawing/2014/main" id="{2DD66F2A-94AE-4BEA-A638-F3C4C5FF3CFC}"/>
              </a:ext>
            </a:extLst>
          </p:cNvPr>
          <p:cNvSpPr>
            <a:spLocks noGrp="1"/>
          </p:cNvSpPr>
          <p:nvPr>
            <p:ph type="ftr" sz="quarter" idx="11"/>
          </p:nvPr>
        </p:nvSpPr>
        <p:spPr/>
        <p:txBody>
          <a:bodyPr/>
          <a:lstStyle/>
          <a:p>
            <a:r>
              <a:rPr lang="en-IN"/>
              <a:t>Information Retrieval  - Winter-2019 - Mansi A. Radke</a:t>
            </a:r>
          </a:p>
        </p:txBody>
      </p:sp>
      <p:sp>
        <p:nvSpPr>
          <p:cNvPr id="6" name="Slide Number Placeholder 5">
            <a:extLst>
              <a:ext uri="{FF2B5EF4-FFF2-40B4-BE49-F238E27FC236}">
                <a16:creationId xmlns:a16="http://schemas.microsoft.com/office/drawing/2014/main" id="{8F3D6419-98D9-4BE7-AF87-827A4FF4BF4B}"/>
              </a:ext>
            </a:extLst>
          </p:cNvPr>
          <p:cNvSpPr>
            <a:spLocks noGrp="1"/>
          </p:cNvSpPr>
          <p:nvPr>
            <p:ph type="sldNum" sz="quarter" idx="12"/>
          </p:nvPr>
        </p:nvSpPr>
        <p:spPr/>
        <p:txBody>
          <a:bodyPr/>
          <a:lstStyle/>
          <a:p>
            <a:fld id="{5B6EC87F-F17E-4AB1-ADEA-FF4DDEF7023B}" type="slidenum">
              <a:rPr lang="en-IN" smtClean="0"/>
              <a:pPr/>
              <a:t>33</a:t>
            </a:fld>
            <a:endParaRPr lang="en-IN"/>
          </a:p>
        </p:txBody>
      </p:sp>
      <p:pic>
        <p:nvPicPr>
          <p:cNvPr id="7" name="Picture 6">
            <a:extLst>
              <a:ext uri="{FF2B5EF4-FFF2-40B4-BE49-F238E27FC236}">
                <a16:creationId xmlns:a16="http://schemas.microsoft.com/office/drawing/2014/main" id="{CF74300E-53AC-4875-A01B-A9837DC9D56D}"/>
              </a:ext>
            </a:extLst>
          </p:cNvPr>
          <p:cNvPicPr>
            <a:picLocks noChangeAspect="1"/>
          </p:cNvPicPr>
          <p:nvPr/>
        </p:nvPicPr>
        <p:blipFill>
          <a:blip r:embed="rId2" cstate="print"/>
          <a:stretch>
            <a:fillRect/>
          </a:stretch>
        </p:blipFill>
        <p:spPr>
          <a:xfrm>
            <a:off x="1040335" y="330997"/>
            <a:ext cx="9642266" cy="5908573"/>
          </a:xfrm>
          <a:prstGeom prst="rect">
            <a:avLst/>
          </a:prstGeom>
        </p:spPr>
      </p:pic>
    </p:spTree>
    <p:extLst>
      <p:ext uri="{BB962C8B-B14F-4D97-AF65-F5344CB8AC3E}">
        <p14:creationId xmlns:p14="http://schemas.microsoft.com/office/powerpoint/2010/main" val="14371011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52E61-E178-41F7-89C2-027CE0450867}"/>
              </a:ext>
            </a:extLst>
          </p:cNvPr>
          <p:cNvSpPr>
            <a:spLocks noGrp="1"/>
          </p:cNvSpPr>
          <p:nvPr>
            <p:ph type="title"/>
          </p:nvPr>
        </p:nvSpPr>
        <p:spPr/>
        <p:txBody>
          <a:bodyPr/>
          <a:lstStyle/>
          <a:p>
            <a:r>
              <a:rPr lang="en-US" dirty="0"/>
              <a:t>Thank you !</a:t>
            </a:r>
            <a:endParaRPr lang="en-IN" dirty="0"/>
          </a:p>
        </p:txBody>
      </p:sp>
      <p:sp>
        <p:nvSpPr>
          <p:cNvPr id="3" name="Content Placeholder 2">
            <a:extLst>
              <a:ext uri="{FF2B5EF4-FFF2-40B4-BE49-F238E27FC236}">
                <a16:creationId xmlns:a16="http://schemas.microsoft.com/office/drawing/2014/main" id="{5CB6E12B-50E0-40E9-88B6-96B78A9C7DC5}"/>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IN" dirty="0"/>
              <a:t>								Any Questions?</a:t>
            </a:r>
            <a:endParaRPr lang="en-US" dirty="0"/>
          </a:p>
        </p:txBody>
      </p:sp>
    </p:spTree>
    <p:extLst>
      <p:ext uri="{BB962C8B-B14F-4D97-AF65-F5344CB8AC3E}">
        <p14:creationId xmlns:p14="http://schemas.microsoft.com/office/powerpoint/2010/main" val="9371073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BE2C5-2973-4140-B287-190D595690B4}"/>
              </a:ext>
            </a:extLst>
          </p:cNvPr>
          <p:cNvSpPr>
            <a:spLocks noGrp="1"/>
          </p:cNvSpPr>
          <p:nvPr>
            <p:ph type="title"/>
          </p:nvPr>
        </p:nvSpPr>
        <p:spPr/>
        <p:txBody>
          <a:bodyPr/>
          <a:lstStyle/>
          <a:p>
            <a:r>
              <a:rPr lang="en-IN" dirty="0"/>
              <a:t>Life cycle of an inverted index</a:t>
            </a:r>
          </a:p>
        </p:txBody>
      </p:sp>
      <p:sp>
        <p:nvSpPr>
          <p:cNvPr id="3" name="Content Placeholder 2">
            <a:extLst>
              <a:ext uri="{FF2B5EF4-FFF2-40B4-BE49-F238E27FC236}">
                <a16:creationId xmlns:a16="http://schemas.microsoft.com/office/drawing/2014/main" id="{0268C50D-FD75-455B-9F49-A975F9BC8461}"/>
              </a:ext>
            </a:extLst>
          </p:cNvPr>
          <p:cNvSpPr>
            <a:spLocks noGrp="1"/>
          </p:cNvSpPr>
          <p:nvPr>
            <p:ph idx="1"/>
          </p:nvPr>
        </p:nvSpPr>
        <p:spPr/>
        <p:txBody>
          <a:bodyPr/>
          <a:lstStyle/>
          <a:p>
            <a:r>
              <a:rPr lang="en-IN" dirty="0"/>
              <a:t>Index construction</a:t>
            </a:r>
          </a:p>
          <a:p>
            <a:pPr lvl="1"/>
            <a:r>
              <a:rPr lang="en-IN" dirty="0"/>
              <a:t>The text collection is processed sequentially, one token at a time, and a postings list is built for each term in the collection in an incremental fashion</a:t>
            </a:r>
          </a:p>
          <a:p>
            <a:pPr lvl="1"/>
            <a:r>
              <a:rPr lang="en-IN" dirty="0"/>
              <a:t>Also called phase 1</a:t>
            </a:r>
          </a:p>
          <a:p>
            <a:pPr lvl="1"/>
            <a:r>
              <a:rPr lang="en-IN" dirty="0"/>
              <a:t>The time required for this is called indexing time</a:t>
            </a:r>
          </a:p>
          <a:p>
            <a:r>
              <a:rPr lang="en-IN" dirty="0"/>
              <a:t>Query processing</a:t>
            </a:r>
          </a:p>
          <a:p>
            <a:pPr lvl="1"/>
            <a:r>
              <a:rPr lang="en-IN" dirty="0"/>
              <a:t>The information stored in the index built in the phase 1 is used to process search queries</a:t>
            </a:r>
          </a:p>
          <a:p>
            <a:pPr lvl="1"/>
            <a:r>
              <a:rPr lang="en-IN" dirty="0"/>
              <a:t>Also called as phase 2</a:t>
            </a:r>
          </a:p>
          <a:p>
            <a:pPr lvl="1"/>
            <a:r>
              <a:rPr lang="en-IN" dirty="0"/>
              <a:t>The time required for this is called as query time</a:t>
            </a:r>
          </a:p>
          <a:p>
            <a:pPr lvl="1"/>
            <a:endParaRPr lang="en-IN" dirty="0"/>
          </a:p>
        </p:txBody>
      </p:sp>
      <p:sp>
        <p:nvSpPr>
          <p:cNvPr id="4" name="Date Placeholder 3">
            <a:extLst>
              <a:ext uri="{FF2B5EF4-FFF2-40B4-BE49-F238E27FC236}">
                <a16:creationId xmlns:a16="http://schemas.microsoft.com/office/drawing/2014/main" id="{EBB96C85-B16A-4B01-8F09-4BF7ABCF5BA4}"/>
              </a:ext>
            </a:extLst>
          </p:cNvPr>
          <p:cNvSpPr>
            <a:spLocks noGrp="1"/>
          </p:cNvSpPr>
          <p:nvPr>
            <p:ph type="dt" sz="half" idx="10"/>
          </p:nvPr>
        </p:nvSpPr>
        <p:spPr/>
        <p:txBody>
          <a:bodyPr/>
          <a:lstStyle/>
          <a:p>
            <a:fld id="{719BAF6C-57A9-414E-95E7-04B0C0422CAA}" type="datetime1">
              <a:rPr lang="en-IN" smtClean="0"/>
              <a:pPr/>
              <a:t>06-09-2024</a:t>
            </a:fld>
            <a:endParaRPr lang="en-IN"/>
          </a:p>
        </p:txBody>
      </p:sp>
      <p:sp>
        <p:nvSpPr>
          <p:cNvPr id="5" name="Footer Placeholder 4">
            <a:extLst>
              <a:ext uri="{FF2B5EF4-FFF2-40B4-BE49-F238E27FC236}">
                <a16:creationId xmlns:a16="http://schemas.microsoft.com/office/drawing/2014/main" id="{E04D2CCE-06EF-4968-8CE0-F5970F406E8B}"/>
              </a:ext>
            </a:extLst>
          </p:cNvPr>
          <p:cNvSpPr>
            <a:spLocks noGrp="1"/>
          </p:cNvSpPr>
          <p:nvPr>
            <p:ph type="ftr" sz="quarter" idx="11"/>
          </p:nvPr>
        </p:nvSpPr>
        <p:spPr/>
        <p:txBody>
          <a:bodyPr/>
          <a:lstStyle/>
          <a:p>
            <a:r>
              <a:rPr lang="en-IN"/>
              <a:t>Information Retrieval  - Winter-2019 - Mansi A. Radke</a:t>
            </a:r>
          </a:p>
        </p:txBody>
      </p:sp>
      <p:sp>
        <p:nvSpPr>
          <p:cNvPr id="6" name="Slide Number Placeholder 5">
            <a:extLst>
              <a:ext uri="{FF2B5EF4-FFF2-40B4-BE49-F238E27FC236}">
                <a16:creationId xmlns:a16="http://schemas.microsoft.com/office/drawing/2014/main" id="{4ED36A90-43A8-416E-9B79-1DA56E32724C}"/>
              </a:ext>
            </a:extLst>
          </p:cNvPr>
          <p:cNvSpPr>
            <a:spLocks noGrp="1"/>
          </p:cNvSpPr>
          <p:nvPr>
            <p:ph type="sldNum" sz="quarter" idx="12"/>
          </p:nvPr>
        </p:nvSpPr>
        <p:spPr/>
        <p:txBody>
          <a:bodyPr/>
          <a:lstStyle/>
          <a:p>
            <a:fld id="{5B6EC87F-F17E-4AB1-ADEA-FF4DDEF7023B}" type="slidenum">
              <a:rPr lang="en-IN" smtClean="0"/>
              <a:pPr/>
              <a:t>4</a:t>
            </a:fld>
            <a:endParaRPr lang="en-IN"/>
          </a:p>
        </p:txBody>
      </p:sp>
    </p:spTree>
    <p:extLst>
      <p:ext uri="{BB962C8B-B14F-4D97-AF65-F5344CB8AC3E}">
        <p14:creationId xmlns:p14="http://schemas.microsoft.com/office/powerpoint/2010/main" val="35104468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B234D-261C-4245-823E-2FEBF5EEB201}"/>
              </a:ext>
            </a:extLst>
          </p:cNvPr>
          <p:cNvSpPr>
            <a:spLocks noGrp="1"/>
          </p:cNvSpPr>
          <p:nvPr>
            <p:ph type="title"/>
          </p:nvPr>
        </p:nvSpPr>
        <p:spPr/>
        <p:txBody>
          <a:bodyPr/>
          <a:lstStyle/>
          <a:p>
            <a:r>
              <a:rPr lang="en-IN" dirty="0"/>
              <a:t>Dictionary </a:t>
            </a:r>
          </a:p>
        </p:txBody>
      </p:sp>
      <p:sp>
        <p:nvSpPr>
          <p:cNvPr id="3" name="Content Placeholder 2">
            <a:extLst>
              <a:ext uri="{FF2B5EF4-FFF2-40B4-BE49-F238E27FC236}">
                <a16:creationId xmlns:a16="http://schemas.microsoft.com/office/drawing/2014/main" id="{3310FA65-F073-4C01-85C9-8A83B51ADD56}"/>
              </a:ext>
            </a:extLst>
          </p:cNvPr>
          <p:cNvSpPr>
            <a:spLocks noGrp="1"/>
          </p:cNvSpPr>
          <p:nvPr>
            <p:ph idx="1"/>
          </p:nvPr>
        </p:nvSpPr>
        <p:spPr/>
        <p:txBody>
          <a:bodyPr/>
          <a:lstStyle/>
          <a:p>
            <a:r>
              <a:rPr lang="en-IN" dirty="0"/>
              <a:t>Dictionary is the central data structure that is used to manage the set of terms in a text collection</a:t>
            </a:r>
          </a:p>
          <a:p>
            <a:r>
              <a:rPr lang="en-IN" dirty="0"/>
              <a:t>Provides mapping between index term and the location of its posting list</a:t>
            </a:r>
          </a:p>
          <a:p>
            <a:r>
              <a:rPr lang="en-IN" dirty="0"/>
              <a:t>At query time locating the posting list if one of the first operations performed when processing an incoming keyword query</a:t>
            </a:r>
          </a:p>
          <a:p>
            <a:r>
              <a:rPr lang="en-IN" dirty="0"/>
              <a:t>At indexing time, the dictionary’s lookup capability allows the search engine to quickly obtain the memory address of the inverted list for each incoming term and append a new posting at the end of that list</a:t>
            </a:r>
          </a:p>
        </p:txBody>
      </p:sp>
      <p:sp>
        <p:nvSpPr>
          <p:cNvPr id="4" name="Date Placeholder 3">
            <a:extLst>
              <a:ext uri="{FF2B5EF4-FFF2-40B4-BE49-F238E27FC236}">
                <a16:creationId xmlns:a16="http://schemas.microsoft.com/office/drawing/2014/main" id="{E8464F87-F248-4C6D-B9AE-C897EF6A3BEF}"/>
              </a:ext>
            </a:extLst>
          </p:cNvPr>
          <p:cNvSpPr>
            <a:spLocks noGrp="1"/>
          </p:cNvSpPr>
          <p:nvPr>
            <p:ph type="dt" sz="half" idx="10"/>
          </p:nvPr>
        </p:nvSpPr>
        <p:spPr/>
        <p:txBody>
          <a:bodyPr/>
          <a:lstStyle/>
          <a:p>
            <a:fld id="{A3213EAF-1BDA-4CB7-88C0-690DAA98594D}" type="datetime1">
              <a:rPr lang="en-IN" smtClean="0"/>
              <a:pPr/>
              <a:t>06-09-2024</a:t>
            </a:fld>
            <a:endParaRPr lang="en-IN"/>
          </a:p>
        </p:txBody>
      </p:sp>
      <p:sp>
        <p:nvSpPr>
          <p:cNvPr id="5" name="Footer Placeholder 4">
            <a:extLst>
              <a:ext uri="{FF2B5EF4-FFF2-40B4-BE49-F238E27FC236}">
                <a16:creationId xmlns:a16="http://schemas.microsoft.com/office/drawing/2014/main" id="{C4ACB5B5-58F4-4C92-800E-DFD5F83000DB}"/>
              </a:ext>
            </a:extLst>
          </p:cNvPr>
          <p:cNvSpPr>
            <a:spLocks noGrp="1"/>
          </p:cNvSpPr>
          <p:nvPr>
            <p:ph type="ftr" sz="quarter" idx="11"/>
          </p:nvPr>
        </p:nvSpPr>
        <p:spPr/>
        <p:txBody>
          <a:bodyPr/>
          <a:lstStyle/>
          <a:p>
            <a:r>
              <a:rPr lang="en-IN"/>
              <a:t>Information Retrieval  - Winter-2019 - Mansi A. Radke</a:t>
            </a:r>
          </a:p>
        </p:txBody>
      </p:sp>
      <p:sp>
        <p:nvSpPr>
          <p:cNvPr id="6" name="Slide Number Placeholder 5">
            <a:extLst>
              <a:ext uri="{FF2B5EF4-FFF2-40B4-BE49-F238E27FC236}">
                <a16:creationId xmlns:a16="http://schemas.microsoft.com/office/drawing/2014/main" id="{6C6F8713-2254-4310-9221-075C09E798B0}"/>
              </a:ext>
            </a:extLst>
          </p:cNvPr>
          <p:cNvSpPr>
            <a:spLocks noGrp="1"/>
          </p:cNvSpPr>
          <p:nvPr>
            <p:ph type="sldNum" sz="quarter" idx="12"/>
          </p:nvPr>
        </p:nvSpPr>
        <p:spPr/>
        <p:txBody>
          <a:bodyPr/>
          <a:lstStyle/>
          <a:p>
            <a:fld id="{5B6EC87F-F17E-4AB1-ADEA-FF4DDEF7023B}" type="slidenum">
              <a:rPr lang="en-IN" smtClean="0"/>
              <a:pPr/>
              <a:t>5</a:t>
            </a:fld>
            <a:endParaRPr lang="en-IN"/>
          </a:p>
        </p:txBody>
      </p:sp>
    </p:spTree>
    <p:extLst>
      <p:ext uri="{BB962C8B-B14F-4D97-AF65-F5344CB8AC3E}">
        <p14:creationId xmlns:p14="http://schemas.microsoft.com/office/powerpoint/2010/main" val="38026366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74DA2-EDB0-4F9A-8AFB-BF6F93F0C3B8}"/>
              </a:ext>
            </a:extLst>
          </p:cNvPr>
          <p:cNvSpPr>
            <a:spLocks noGrp="1"/>
          </p:cNvSpPr>
          <p:nvPr>
            <p:ph type="title"/>
          </p:nvPr>
        </p:nvSpPr>
        <p:spPr/>
        <p:txBody>
          <a:bodyPr/>
          <a:lstStyle/>
          <a:p>
            <a:r>
              <a:rPr lang="en-IN" dirty="0"/>
              <a:t>Set of operations supported by the dictionary</a:t>
            </a:r>
          </a:p>
        </p:txBody>
      </p:sp>
      <p:sp>
        <p:nvSpPr>
          <p:cNvPr id="3" name="Content Placeholder 2">
            <a:extLst>
              <a:ext uri="{FF2B5EF4-FFF2-40B4-BE49-F238E27FC236}">
                <a16:creationId xmlns:a16="http://schemas.microsoft.com/office/drawing/2014/main" id="{70CFC64F-96F2-49C9-9AF4-394D05C9C64B}"/>
              </a:ext>
            </a:extLst>
          </p:cNvPr>
          <p:cNvSpPr>
            <a:spLocks noGrp="1"/>
          </p:cNvSpPr>
          <p:nvPr>
            <p:ph idx="1"/>
          </p:nvPr>
        </p:nvSpPr>
        <p:spPr/>
        <p:txBody>
          <a:bodyPr/>
          <a:lstStyle/>
          <a:p>
            <a:r>
              <a:rPr lang="en-IN" dirty="0"/>
              <a:t>Insert a new entry for term T</a:t>
            </a:r>
          </a:p>
          <a:p>
            <a:r>
              <a:rPr lang="en-IN" dirty="0"/>
              <a:t>Find and return the entry for term T (if present)</a:t>
            </a:r>
          </a:p>
          <a:p>
            <a:r>
              <a:rPr lang="en-IN" dirty="0"/>
              <a:t>Find and return the entries of all terms that start with a given prefix P</a:t>
            </a:r>
          </a:p>
          <a:p>
            <a:pPr lvl="1"/>
            <a:r>
              <a:rPr lang="en-IN" dirty="0"/>
              <a:t>For e.g. prefix queries like “inform*” – all words that begin with prefix inform</a:t>
            </a:r>
          </a:p>
          <a:p>
            <a:endParaRPr lang="en-IN" dirty="0"/>
          </a:p>
          <a:p>
            <a:endParaRPr lang="en-IN" dirty="0"/>
          </a:p>
          <a:p>
            <a:endParaRPr lang="en-IN" dirty="0"/>
          </a:p>
          <a:p>
            <a:endParaRPr lang="en-IN" dirty="0"/>
          </a:p>
        </p:txBody>
      </p:sp>
      <p:sp>
        <p:nvSpPr>
          <p:cNvPr id="4" name="Date Placeholder 3">
            <a:extLst>
              <a:ext uri="{FF2B5EF4-FFF2-40B4-BE49-F238E27FC236}">
                <a16:creationId xmlns:a16="http://schemas.microsoft.com/office/drawing/2014/main" id="{8EE67036-06A7-4D8F-B967-89A2CBF392D3}"/>
              </a:ext>
            </a:extLst>
          </p:cNvPr>
          <p:cNvSpPr>
            <a:spLocks noGrp="1"/>
          </p:cNvSpPr>
          <p:nvPr>
            <p:ph type="dt" sz="half" idx="10"/>
          </p:nvPr>
        </p:nvSpPr>
        <p:spPr/>
        <p:txBody>
          <a:bodyPr/>
          <a:lstStyle/>
          <a:p>
            <a:fld id="{65148DE9-3CFE-499A-B0A4-F4BF5A59F004}" type="datetime1">
              <a:rPr lang="en-IN" smtClean="0"/>
              <a:pPr/>
              <a:t>06-09-2024</a:t>
            </a:fld>
            <a:endParaRPr lang="en-IN"/>
          </a:p>
        </p:txBody>
      </p:sp>
      <p:sp>
        <p:nvSpPr>
          <p:cNvPr id="5" name="Footer Placeholder 4">
            <a:extLst>
              <a:ext uri="{FF2B5EF4-FFF2-40B4-BE49-F238E27FC236}">
                <a16:creationId xmlns:a16="http://schemas.microsoft.com/office/drawing/2014/main" id="{5315E436-77EA-4ED4-AEC0-18E21B3B9797}"/>
              </a:ext>
            </a:extLst>
          </p:cNvPr>
          <p:cNvSpPr>
            <a:spLocks noGrp="1"/>
          </p:cNvSpPr>
          <p:nvPr>
            <p:ph type="ftr" sz="quarter" idx="11"/>
          </p:nvPr>
        </p:nvSpPr>
        <p:spPr/>
        <p:txBody>
          <a:bodyPr/>
          <a:lstStyle/>
          <a:p>
            <a:r>
              <a:rPr lang="en-IN"/>
              <a:t>Information Retrieval  - Winter-2019 - Mansi A. Radke</a:t>
            </a:r>
          </a:p>
        </p:txBody>
      </p:sp>
      <p:sp>
        <p:nvSpPr>
          <p:cNvPr id="6" name="Slide Number Placeholder 5">
            <a:extLst>
              <a:ext uri="{FF2B5EF4-FFF2-40B4-BE49-F238E27FC236}">
                <a16:creationId xmlns:a16="http://schemas.microsoft.com/office/drawing/2014/main" id="{453B5DCC-00D5-4D49-A649-AA30F1F60E0B}"/>
              </a:ext>
            </a:extLst>
          </p:cNvPr>
          <p:cNvSpPr>
            <a:spLocks noGrp="1"/>
          </p:cNvSpPr>
          <p:nvPr>
            <p:ph type="sldNum" sz="quarter" idx="12"/>
          </p:nvPr>
        </p:nvSpPr>
        <p:spPr/>
        <p:txBody>
          <a:bodyPr/>
          <a:lstStyle/>
          <a:p>
            <a:fld id="{5B6EC87F-F17E-4AB1-ADEA-FF4DDEF7023B}" type="slidenum">
              <a:rPr lang="en-IN" smtClean="0"/>
              <a:pPr/>
              <a:t>6</a:t>
            </a:fld>
            <a:endParaRPr lang="en-IN"/>
          </a:p>
        </p:txBody>
      </p:sp>
    </p:spTree>
    <p:extLst>
      <p:ext uri="{BB962C8B-B14F-4D97-AF65-F5344CB8AC3E}">
        <p14:creationId xmlns:p14="http://schemas.microsoft.com/office/powerpoint/2010/main" val="28426114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E60EA-1785-4E4A-BCE9-0DDDC0116636}"/>
              </a:ext>
            </a:extLst>
          </p:cNvPr>
          <p:cNvSpPr>
            <a:spLocks noGrp="1"/>
          </p:cNvSpPr>
          <p:nvPr>
            <p:ph type="title"/>
          </p:nvPr>
        </p:nvSpPr>
        <p:spPr/>
        <p:txBody>
          <a:bodyPr/>
          <a:lstStyle/>
          <a:p>
            <a:r>
              <a:rPr lang="en-IN" dirty="0"/>
              <a:t>Size of the dictionary</a:t>
            </a:r>
          </a:p>
        </p:txBody>
      </p:sp>
      <p:sp>
        <p:nvSpPr>
          <p:cNvPr id="3" name="Content Placeholder 2">
            <a:extLst>
              <a:ext uri="{FF2B5EF4-FFF2-40B4-BE49-F238E27FC236}">
                <a16:creationId xmlns:a16="http://schemas.microsoft.com/office/drawing/2014/main" id="{D78E9DFB-4F89-4084-96C6-4AB24D1A5ECE}"/>
              </a:ext>
            </a:extLst>
          </p:cNvPr>
          <p:cNvSpPr>
            <a:spLocks noGrp="1"/>
          </p:cNvSpPr>
          <p:nvPr>
            <p:ph idx="1"/>
          </p:nvPr>
        </p:nvSpPr>
        <p:spPr/>
        <p:txBody>
          <a:bodyPr/>
          <a:lstStyle/>
          <a:p>
            <a:r>
              <a:rPr lang="en-IN" dirty="0"/>
              <a:t>For a typical natural language text collection, the size of the dictionary is very small compared to the total size of the index</a:t>
            </a:r>
          </a:p>
          <a:p>
            <a:pPr lvl="1"/>
            <a:r>
              <a:rPr lang="en-IN" dirty="0"/>
              <a:t>Examples: GOV 2 </a:t>
            </a:r>
            <a:r>
              <a:rPr lang="en-IN" dirty="0" err="1"/>
              <a:t>copus</a:t>
            </a:r>
            <a:r>
              <a:rPr lang="en-IN" dirty="0"/>
              <a:t> 0.6 percent, Shakespeare corpus – 7%</a:t>
            </a:r>
          </a:p>
          <a:p>
            <a:pPr lvl="1"/>
            <a:r>
              <a:rPr lang="en-IN" dirty="0"/>
              <a:t>(This is because of the </a:t>
            </a:r>
            <a:r>
              <a:rPr lang="en-IN" dirty="0" err="1"/>
              <a:t>Zipf’s</a:t>
            </a:r>
            <a:r>
              <a:rPr lang="en-IN" dirty="0"/>
              <a:t> law – assume for now as we will study it later)</a:t>
            </a:r>
          </a:p>
          <a:p>
            <a:pPr lvl="1"/>
            <a:endParaRPr lang="en-IN" dirty="0"/>
          </a:p>
          <a:p>
            <a:pPr marL="457200" lvl="1" indent="0">
              <a:buNone/>
            </a:pPr>
            <a:endParaRPr lang="en-IN" dirty="0"/>
          </a:p>
          <a:p>
            <a:r>
              <a:rPr lang="en-IN" dirty="0"/>
              <a:t>Hence we assume that the dictionary is small enough to fit into the main memory</a:t>
            </a:r>
          </a:p>
          <a:p>
            <a:endParaRPr lang="en-IN" dirty="0"/>
          </a:p>
          <a:p>
            <a:endParaRPr lang="en-IN" dirty="0"/>
          </a:p>
          <a:p>
            <a:pPr lvl="1"/>
            <a:endParaRPr lang="en-IN" dirty="0"/>
          </a:p>
        </p:txBody>
      </p:sp>
      <p:sp>
        <p:nvSpPr>
          <p:cNvPr id="4" name="Date Placeholder 3">
            <a:extLst>
              <a:ext uri="{FF2B5EF4-FFF2-40B4-BE49-F238E27FC236}">
                <a16:creationId xmlns:a16="http://schemas.microsoft.com/office/drawing/2014/main" id="{5EB4C45E-BC44-4266-8A03-5EF431577A90}"/>
              </a:ext>
            </a:extLst>
          </p:cNvPr>
          <p:cNvSpPr>
            <a:spLocks noGrp="1"/>
          </p:cNvSpPr>
          <p:nvPr>
            <p:ph type="dt" sz="half" idx="10"/>
          </p:nvPr>
        </p:nvSpPr>
        <p:spPr/>
        <p:txBody>
          <a:bodyPr/>
          <a:lstStyle/>
          <a:p>
            <a:fld id="{E69D9151-678C-4171-A618-A4735B36CCE3}" type="datetime1">
              <a:rPr lang="en-IN" smtClean="0"/>
              <a:pPr/>
              <a:t>06-09-2024</a:t>
            </a:fld>
            <a:endParaRPr lang="en-IN"/>
          </a:p>
        </p:txBody>
      </p:sp>
      <p:sp>
        <p:nvSpPr>
          <p:cNvPr id="5" name="Footer Placeholder 4">
            <a:extLst>
              <a:ext uri="{FF2B5EF4-FFF2-40B4-BE49-F238E27FC236}">
                <a16:creationId xmlns:a16="http://schemas.microsoft.com/office/drawing/2014/main" id="{FEE27614-C70C-450A-B246-7AA785FBF1D9}"/>
              </a:ext>
            </a:extLst>
          </p:cNvPr>
          <p:cNvSpPr>
            <a:spLocks noGrp="1"/>
          </p:cNvSpPr>
          <p:nvPr>
            <p:ph type="ftr" sz="quarter" idx="11"/>
          </p:nvPr>
        </p:nvSpPr>
        <p:spPr/>
        <p:txBody>
          <a:bodyPr/>
          <a:lstStyle/>
          <a:p>
            <a:r>
              <a:rPr lang="en-IN"/>
              <a:t>Information Retrieval  - Winter-2019 - Mansi A. Radke</a:t>
            </a:r>
          </a:p>
        </p:txBody>
      </p:sp>
      <p:sp>
        <p:nvSpPr>
          <p:cNvPr id="6" name="Slide Number Placeholder 5">
            <a:extLst>
              <a:ext uri="{FF2B5EF4-FFF2-40B4-BE49-F238E27FC236}">
                <a16:creationId xmlns:a16="http://schemas.microsoft.com/office/drawing/2014/main" id="{75B9DACA-5DF6-4243-A86B-1F89F01B8E47}"/>
              </a:ext>
            </a:extLst>
          </p:cNvPr>
          <p:cNvSpPr>
            <a:spLocks noGrp="1"/>
          </p:cNvSpPr>
          <p:nvPr>
            <p:ph type="sldNum" sz="quarter" idx="12"/>
          </p:nvPr>
        </p:nvSpPr>
        <p:spPr/>
        <p:txBody>
          <a:bodyPr/>
          <a:lstStyle/>
          <a:p>
            <a:fld id="{5B6EC87F-F17E-4AB1-ADEA-FF4DDEF7023B}" type="slidenum">
              <a:rPr lang="en-IN" smtClean="0"/>
              <a:pPr/>
              <a:t>7</a:t>
            </a:fld>
            <a:endParaRPr lang="en-IN"/>
          </a:p>
        </p:txBody>
      </p:sp>
    </p:spTree>
    <p:extLst>
      <p:ext uri="{BB962C8B-B14F-4D97-AF65-F5344CB8AC3E}">
        <p14:creationId xmlns:p14="http://schemas.microsoft.com/office/powerpoint/2010/main" val="16886954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D06C-590E-44A1-BC87-D26E884C1A65}"/>
              </a:ext>
            </a:extLst>
          </p:cNvPr>
          <p:cNvSpPr>
            <a:spLocks noGrp="1"/>
          </p:cNvSpPr>
          <p:nvPr>
            <p:ph type="title"/>
          </p:nvPr>
        </p:nvSpPr>
        <p:spPr/>
        <p:txBody>
          <a:bodyPr/>
          <a:lstStyle/>
          <a:p>
            <a:r>
              <a:rPr lang="en-IN" dirty="0"/>
              <a:t>Two most common ways to realise </a:t>
            </a:r>
            <a:r>
              <a:rPr lang="en-IN"/>
              <a:t>an in-memory </a:t>
            </a:r>
            <a:r>
              <a:rPr lang="en-IN" dirty="0"/>
              <a:t>dictionary are:</a:t>
            </a:r>
          </a:p>
        </p:txBody>
      </p:sp>
      <p:sp>
        <p:nvSpPr>
          <p:cNvPr id="3" name="Content Placeholder 2">
            <a:extLst>
              <a:ext uri="{FF2B5EF4-FFF2-40B4-BE49-F238E27FC236}">
                <a16:creationId xmlns:a16="http://schemas.microsoft.com/office/drawing/2014/main" id="{B5A43B10-D52D-4D6B-9B7E-9FF06A0CCAF4}"/>
              </a:ext>
            </a:extLst>
          </p:cNvPr>
          <p:cNvSpPr>
            <a:spLocks noGrp="1"/>
          </p:cNvSpPr>
          <p:nvPr>
            <p:ph idx="1"/>
          </p:nvPr>
        </p:nvSpPr>
        <p:spPr/>
        <p:txBody>
          <a:bodyPr/>
          <a:lstStyle/>
          <a:p>
            <a:r>
              <a:rPr lang="en-IN" dirty="0"/>
              <a:t>A sort-based dictionary, in which all the terms that appear in the text collection are arranged in a sorted array or in a search tree, in lexicographical (i.e. alphabetical) order. Lookup operations are realised through tree traversals typically using a BST when the list is sorted</a:t>
            </a:r>
          </a:p>
          <a:p>
            <a:pPr marL="0" indent="0">
              <a:buNone/>
            </a:pPr>
            <a:endParaRPr lang="en-IN" dirty="0"/>
          </a:p>
          <a:p>
            <a:r>
              <a:rPr lang="en-IN" dirty="0"/>
              <a:t>A hash based dictionary, in which each index term as a corresponding entry in a hash table. Collisions in the table (i.e. two terms are assigned the same hash value) are resolved using chaining</a:t>
            </a:r>
          </a:p>
        </p:txBody>
      </p:sp>
      <p:sp>
        <p:nvSpPr>
          <p:cNvPr id="4" name="Date Placeholder 3">
            <a:extLst>
              <a:ext uri="{FF2B5EF4-FFF2-40B4-BE49-F238E27FC236}">
                <a16:creationId xmlns:a16="http://schemas.microsoft.com/office/drawing/2014/main" id="{D8FF536D-AE58-40E6-809F-C87D4617415E}"/>
              </a:ext>
            </a:extLst>
          </p:cNvPr>
          <p:cNvSpPr>
            <a:spLocks noGrp="1"/>
          </p:cNvSpPr>
          <p:nvPr>
            <p:ph type="dt" sz="half" idx="10"/>
          </p:nvPr>
        </p:nvSpPr>
        <p:spPr/>
        <p:txBody>
          <a:bodyPr/>
          <a:lstStyle/>
          <a:p>
            <a:fld id="{8D15DAF1-B63C-473A-8E9B-6FC22AD7C440}" type="datetime1">
              <a:rPr lang="en-IN" smtClean="0"/>
              <a:pPr/>
              <a:t>06-09-2024</a:t>
            </a:fld>
            <a:endParaRPr lang="en-IN"/>
          </a:p>
        </p:txBody>
      </p:sp>
      <p:sp>
        <p:nvSpPr>
          <p:cNvPr id="5" name="Footer Placeholder 4">
            <a:extLst>
              <a:ext uri="{FF2B5EF4-FFF2-40B4-BE49-F238E27FC236}">
                <a16:creationId xmlns:a16="http://schemas.microsoft.com/office/drawing/2014/main" id="{F16FFCD3-349A-44F7-A16E-CD69D0779DB3}"/>
              </a:ext>
            </a:extLst>
          </p:cNvPr>
          <p:cNvSpPr>
            <a:spLocks noGrp="1"/>
          </p:cNvSpPr>
          <p:nvPr>
            <p:ph type="ftr" sz="quarter" idx="11"/>
          </p:nvPr>
        </p:nvSpPr>
        <p:spPr/>
        <p:txBody>
          <a:bodyPr/>
          <a:lstStyle/>
          <a:p>
            <a:r>
              <a:rPr lang="en-IN"/>
              <a:t>Information Retrieval  - Winter-2019 - Mansi A. Radke</a:t>
            </a:r>
          </a:p>
        </p:txBody>
      </p:sp>
      <p:sp>
        <p:nvSpPr>
          <p:cNvPr id="6" name="Slide Number Placeholder 5">
            <a:extLst>
              <a:ext uri="{FF2B5EF4-FFF2-40B4-BE49-F238E27FC236}">
                <a16:creationId xmlns:a16="http://schemas.microsoft.com/office/drawing/2014/main" id="{FFC82108-F553-4EFD-9FA2-E2D5ACD46F10}"/>
              </a:ext>
            </a:extLst>
          </p:cNvPr>
          <p:cNvSpPr>
            <a:spLocks noGrp="1"/>
          </p:cNvSpPr>
          <p:nvPr>
            <p:ph type="sldNum" sz="quarter" idx="12"/>
          </p:nvPr>
        </p:nvSpPr>
        <p:spPr/>
        <p:txBody>
          <a:bodyPr/>
          <a:lstStyle/>
          <a:p>
            <a:fld id="{5B6EC87F-F17E-4AB1-ADEA-FF4DDEF7023B}" type="slidenum">
              <a:rPr lang="en-IN" smtClean="0"/>
              <a:pPr/>
              <a:t>8</a:t>
            </a:fld>
            <a:endParaRPr lang="en-IN"/>
          </a:p>
        </p:txBody>
      </p:sp>
    </p:spTree>
    <p:extLst>
      <p:ext uri="{BB962C8B-B14F-4D97-AF65-F5344CB8AC3E}">
        <p14:creationId xmlns:p14="http://schemas.microsoft.com/office/powerpoint/2010/main" val="39834461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34CD3-6F9E-48B0-807E-EB2351414D75}"/>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684E07D9-38C8-4146-9372-D1096AE11C43}"/>
              </a:ext>
            </a:extLst>
          </p:cNvPr>
          <p:cNvSpPr>
            <a:spLocks noGrp="1"/>
          </p:cNvSpPr>
          <p:nvPr>
            <p:ph idx="1"/>
          </p:nvPr>
        </p:nvSpPr>
        <p:spPr/>
        <p:txBody>
          <a:bodyPr>
            <a:normAutofit lnSpcReduction="10000"/>
          </a:bodyPr>
          <a:lstStyle/>
          <a:p>
            <a:r>
              <a:rPr lang="en-IN" dirty="0"/>
              <a:t>Basic steps in constructing a non positional index are:</a:t>
            </a:r>
          </a:p>
          <a:p>
            <a:pPr lvl="1"/>
            <a:r>
              <a:rPr lang="en-IN" dirty="0"/>
              <a:t>Make a pass through the collection collecting all term id - document id pairs</a:t>
            </a:r>
          </a:p>
          <a:p>
            <a:pPr lvl="1"/>
            <a:r>
              <a:rPr lang="en-IN" dirty="0"/>
              <a:t>Sort the term id – document id pairs with term id as the dominant key and the document id as the secondary key</a:t>
            </a:r>
          </a:p>
          <a:p>
            <a:pPr lvl="1"/>
            <a:r>
              <a:rPr lang="en-IN" dirty="0"/>
              <a:t>Organise the document ids for each term into a posting list</a:t>
            </a:r>
          </a:p>
          <a:p>
            <a:pPr lvl="1"/>
            <a:r>
              <a:rPr lang="en-IN" dirty="0"/>
              <a:t>Compute the statistics like term and document frequency</a:t>
            </a:r>
          </a:p>
          <a:p>
            <a:r>
              <a:rPr lang="en-IN" dirty="0"/>
              <a:t>For small collections, all this can happen in the memory. Our focus is on methods for large collections that require the use of secondary storage</a:t>
            </a:r>
          </a:p>
          <a:p>
            <a:r>
              <a:rPr lang="en-IN" dirty="0"/>
              <a:t>Note: </a:t>
            </a:r>
            <a:r>
              <a:rPr lang="en-IN" dirty="0" err="1"/>
              <a:t>termIDs</a:t>
            </a:r>
            <a:r>
              <a:rPr lang="en-IN" dirty="0"/>
              <a:t> are represented as numbers instead of strings where each </a:t>
            </a:r>
            <a:r>
              <a:rPr lang="en-IN" dirty="0" err="1"/>
              <a:t>termID</a:t>
            </a:r>
            <a:r>
              <a:rPr lang="en-IN" dirty="0"/>
              <a:t> is a unique serial number</a:t>
            </a:r>
          </a:p>
          <a:p>
            <a:endParaRPr lang="en-IN" dirty="0"/>
          </a:p>
        </p:txBody>
      </p:sp>
      <p:sp>
        <p:nvSpPr>
          <p:cNvPr id="4" name="Date Placeholder 3">
            <a:extLst>
              <a:ext uri="{FF2B5EF4-FFF2-40B4-BE49-F238E27FC236}">
                <a16:creationId xmlns:a16="http://schemas.microsoft.com/office/drawing/2014/main" id="{93715FDC-E906-4596-B1ED-B1ED684518F5}"/>
              </a:ext>
            </a:extLst>
          </p:cNvPr>
          <p:cNvSpPr>
            <a:spLocks noGrp="1"/>
          </p:cNvSpPr>
          <p:nvPr>
            <p:ph type="dt" sz="half" idx="10"/>
          </p:nvPr>
        </p:nvSpPr>
        <p:spPr/>
        <p:txBody>
          <a:bodyPr/>
          <a:lstStyle/>
          <a:p>
            <a:fld id="{AFC3B16C-346E-43B1-8E5A-5DAB293FF201}" type="datetime1">
              <a:rPr lang="en-IN" smtClean="0"/>
              <a:pPr/>
              <a:t>06-09-2024</a:t>
            </a:fld>
            <a:endParaRPr lang="en-IN"/>
          </a:p>
        </p:txBody>
      </p:sp>
      <p:sp>
        <p:nvSpPr>
          <p:cNvPr id="5" name="Footer Placeholder 4">
            <a:extLst>
              <a:ext uri="{FF2B5EF4-FFF2-40B4-BE49-F238E27FC236}">
                <a16:creationId xmlns:a16="http://schemas.microsoft.com/office/drawing/2014/main" id="{7ED133E9-3675-494F-9DC3-B29041BE5D83}"/>
              </a:ext>
            </a:extLst>
          </p:cNvPr>
          <p:cNvSpPr>
            <a:spLocks noGrp="1"/>
          </p:cNvSpPr>
          <p:nvPr>
            <p:ph type="ftr" sz="quarter" idx="11"/>
          </p:nvPr>
        </p:nvSpPr>
        <p:spPr/>
        <p:txBody>
          <a:bodyPr/>
          <a:lstStyle/>
          <a:p>
            <a:r>
              <a:rPr lang="en-IN"/>
              <a:t>Information Retrieval  - Winter-2019 - Mansi A. Radke</a:t>
            </a:r>
          </a:p>
        </p:txBody>
      </p:sp>
      <p:sp>
        <p:nvSpPr>
          <p:cNvPr id="6" name="Slide Number Placeholder 5">
            <a:extLst>
              <a:ext uri="{FF2B5EF4-FFF2-40B4-BE49-F238E27FC236}">
                <a16:creationId xmlns:a16="http://schemas.microsoft.com/office/drawing/2014/main" id="{53129C52-1F71-44F6-8B04-92C6C141FAF1}"/>
              </a:ext>
            </a:extLst>
          </p:cNvPr>
          <p:cNvSpPr>
            <a:spLocks noGrp="1"/>
          </p:cNvSpPr>
          <p:nvPr>
            <p:ph type="sldNum" sz="quarter" idx="12"/>
          </p:nvPr>
        </p:nvSpPr>
        <p:spPr/>
        <p:txBody>
          <a:bodyPr/>
          <a:lstStyle/>
          <a:p>
            <a:fld id="{5B6EC87F-F17E-4AB1-ADEA-FF4DDEF7023B}" type="slidenum">
              <a:rPr lang="en-IN" smtClean="0"/>
              <a:pPr/>
              <a:t>9</a:t>
            </a:fld>
            <a:endParaRPr lang="en-IN"/>
          </a:p>
        </p:txBody>
      </p:sp>
    </p:spTree>
    <p:extLst>
      <p:ext uri="{BB962C8B-B14F-4D97-AF65-F5344CB8AC3E}">
        <p14:creationId xmlns:p14="http://schemas.microsoft.com/office/powerpoint/2010/main" val="17689100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TotalTime>
  <Words>2091</Words>
  <Application>Microsoft Office PowerPoint</Application>
  <PresentationFormat>Widescreen</PresentationFormat>
  <Paragraphs>265</Paragraphs>
  <Slides>34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34</vt:i4>
      </vt:variant>
    </vt:vector>
  </HeadingPairs>
  <TitlesOfParts>
    <vt:vector size="41" baseType="lpstr">
      <vt:lpstr>Arial</vt:lpstr>
      <vt:lpstr>Calibri</vt:lpstr>
      <vt:lpstr>Calibri Light</vt:lpstr>
      <vt:lpstr>CMMI10</vt:lpstr>
      <vt:lpstr>CMR10</vt:lpstr>
      <vt:lpstr>CMR7</vt:lpstr>
      <vt:lpstr>Office Theme</vt:lpstr>
      <vt:lpstr>Index construction </vt:lpstr>
      <vt:lpstr>Note</vt:lpstr>
      <vt:lpstr>Index components</vt:lpstr>
      <vt:lpstr>Life cycle of an inverted index</vt:lpstr>
      <vt:lpstr>Dictionary </vt:lpstr>
      <vt:lpstr>Set of operations supported by the dictionary</vt:lpstr>
      <vt:lpstr>Size of the dictionary</vt:lpstr>
      <vt:lpstr>Two most common ways to realise an in-memory dictionary are:</vt:lpstr>
      <vt:lpstr>PowerPoint Presentation</vt:lpstr>
      <vt:lpstr>PowerPoint Presentation</vt:lpstr>
      <vt:lpstr>Blocked Sort Based Indexing – An external sorting algorithm</vt:lpstr>
      <vt:lpstr>PowerPoint Presentation</vt:lpstr>
      <vt:lpstr>PowerPoint Presentation</vt:lpstr>
      <vt:lpstr>PowerPoint Presentation</vt:lpstr>
      <vt:lpstr>Merging – suppose 10 blocks</vt:lpstr>
      <vt:lpstr>Time complexity of BSBI</vt:lpstr>
      <vt:lpstr>PowerPoint Presentation</vt:lpstr>
      <vt:lpstr>Solve the following question…</vt:lpstr>
      <vt:lpstr>Solution</vt:lpstr>
      <vt:lpstr>Answer the following question…</vt:lpstr>
      <vt:lpstr>BSBI advantages and disadvantages</vt:lpstr>
      <vt:lpstr>SPIMI (Single pass in memory indexing)</vt:lpstr>
      <vt:lpstr>PowerPoint Presentation</vt:lpstr>
      <vt:lpstr>Time complexity of SPIMI</vt:lpstr>
      <vt:lpstr>BSBI versus SPIMI</vt:lpstr>
      <vt:lpstr>Distributed Indexing</vt:lpstr>
      <vt:lpstr>PowerPoint Presentation</vt:lpstr>
      <vt:lpstr>Term partitioning and document partitioning</vt:lpstr>
      <vt:lpstr>MapReduce</vt:lpstr>
      <vt:lpstr>Role of master node</vt:lpstr>
      <vt:lpstr>Key value pairs indexing are &lt;term id, doc id &gt; </vt:lpstr>
      <vt:lpstr>Parsers and inverters</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Index construction</dc:title>
  <dc:creator>Mansi Radke</dc:creator>
  <cp:lastModifiedBy>Mansi Radke</cp:lastModifiedBy>
  <cp:revision>20</cp:revision>
  <dcterms:created xsi:type="dcterms:W3CDTF">2020-07-11T09:21:08Z</dcterms:created>
  <dcterms:modified xsi:type="dcterms:W3CDTF">2024-09-06T05:16:22Z</dcterms:modified>
</cp:coreProperties>
</file>