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7384b0b9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7384b0b9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736ab034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736ab034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7384b0b92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7384b0b9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7384b0b92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7384b0b9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736ab034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736ab034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736ab03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736ab03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736ab034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736ab034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7384b0b9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7384b0b9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7384b0b9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7384b0b9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7384b0b92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7384b0b9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7384b0b92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7384b0b92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736ab03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736ab03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961125" y="155985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Arial"/>
                <a:ea typeface="Arial"/>
                <a:cs typeface="Arial"/>
                <a:sym typeface="Arial"/>
              </a:rPr>
              <a:t>Artistic Rendering of Digital Images</a:t>
            </a:r>
            <a:endParaRPr sz="3600">
              <a:latin typeface="Arial"/>
              <a:ea typeface="Arial"/>
              <a:cs typeface="Arial"/>
              <a:sym typeface="Arial"/>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322550" y="3688950"/>
            <a:ext cx="3470700" cy="9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 :</a:t>
            </a:r>
            <a:endParaRPr/>
          </a:p>
          <a:p>
            <a:pPr indent="0" lvl="0" marL="0" rtl="0" algn="ctr">
              <a:spcBef>
                <a:spcPts val="0"/>
              </a:spcBef>
              <a:spcAft>
                <a:spcPts val="0"/>
              </a:spcAft>
              <a:buNone/>
            </a:pPr>
            <a:r>
              <a:t/>
            </a:r>
            <a:endParaRPr/>
          </a:p>
          <a:p>
            <a:pPr indent="0" lvl="0" marL="0" rtl="0" algn="ctr">
              <a:spcBef>
                <a:spcPts val="0"/>
              </a:spcBef>
              <a:spcAft>
                <a:spcPts val="0"/>
              </a:spcAft>
              <a:buClr>
                <a:srgbClr val="000000"/>
              </a:buClr>
              <a:buSzPts val="1100"/>
              <a:buFont typeface="Arial"/>
              <a:buNone/>
            </a:pPr>
            <a:r>
              <a:rPr lang="en"/>
              <a:t>Jyoti Saroha (MT17019)</a:t>
            </a:r>
            <a:endParaRPr/>
          </a:p>
          <a:p>
            <a:pPr indent="0" lvl="0" marL="0" rtl="0" algn="ctr">
              <a:spcBef>
                <a:spcPts val="0"/>
              </a:spcBef>
              <a:spcAft>
                <a:spcPts val="0"/>
              </a:spcAft>
              <a:buNone/>
            </a:pPr>
            <a:r>
              <a:rPr lang="en"/>
              <a:t>Vishal Gulia (MT17069)</a:t>
            </a:r>
            <a:endParaRPr/>
          </a:p>
          <a:p>
            <a:pPr indent="0" lvl="0" marL="0" rtl="0" algn="ctr">
              <a:spcBef>
                <a:spcPts val="0"/>
              </a:spcBef>
              <a:spcAft>
                <a:spcPts val="0"/>
              </a:spcAft>
              <a:buClr>
                <a:srgbClr val="000000"/>
              </a:buClr>
              <a:buSzPts val="1100"/>
              <a:buFont typeface="Arial"/>
              <a:buNone/>
            </a:pPr>
            <a:r>
              <a:rPr lang="en"/>
              <a:t>Ronak Kumar (2015080)</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6" name="Google Shape;136;p13"/>
          <p:cNvSpPr txBox="1"/>
          <p:nvPr/>
        </p:nvSpPr>
        <p:spPr>
          <a:xfrm>
            <a:off x="4239550" y="3138750"/>
            <a:ext cx="34707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137" name="Google Shape;137;p13"/>
          <p:cNvPicPr preferRelativeResize="0"/>
          <p:nvPr/>
        </p:nvPicPr>
        <p:blipFill>
          <a:blip r:embed="rId3">
            <a:alphaModFix/>
          </a:blip>
          <a:stretch>
            <a:fillRect/>
          </a:stretch>
        </p:blipFill>
        <p:spPr>
          <a:xfrm>
            <a:off x="56400" y="2861125"/>
            <a:ext cx="2751325" cy="217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2"/>
          <p:cNvPicPr preferRelativeResize="0"/>
          <p:nvPr/>
        </p:nvPicPr>
        <p:blipFill>
          <a:blip r:embed="rId3">
            <a:alphaModFix/>
          </a:blip>
          <a:stretch>
            <a:fillRect/>
          </a:stretch>
        </p:blipFill>
        <p:spPr>
          <a:xfrm>
            <a:off x="2164300" y="126713"/>
            <a:ext cx="4815405" cy="489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nvSpPr>
        <p:spPr>
          <a:xfrm>
            <a:off x="1170475" y="391525"/>
            <a:ext cx="7133100" cy="869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lt1"/>
                </a:solidFill>
              </a:rPr>
              <a:t>Artistic rendering is a subjective process. For this, this algorithm have five adjustable parameters. These can be adjusted for different results according to the user.</a:t>
            </a:r>
            <a:endParaRPr sz="1800">
              <a:solidFill>
                <a:schemeClr val="lt1"/>
              </a:solidFill>
            </a:endParaRPr>
          </a:p>
        </p:txBody>
      </p:sp>
      <p:pic>
        <p:nvPicPr>
          <p:cNvPr id="198" name="Google Shape;198;p23"/>
          <p:cNvPicPr preferRelativeResize="0"/>
          <p:nvPr/>
        </p:nvPicPr>
        <p:blipFill>
          <a:blip r:embed="rId3">
            <a:alphaModFix/>
          </a:blip>
          <a:stretch>
            <a:fillRect/>
          </a:stretch>
        </p:blipFill>
        <p:spPr>
          <a:xfrm>
            <a:off x="2239838" y="1321750"/>
            <a:ext cx="4664325" cy="356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SzPts val="1100"/>
              <a:buFont typeface="Arial"/>
              <a:buNone/>
            </a:pPr>
            <a:r>
              <a:rPr lang="en" sz="1800">
                <a:latin typeface="Arial"/>
                <a:ea typeface="Arial"/>
                <a:cs typeface="Arial"/>
                <a:sym typeface="Arial"/>
              </a:rPr>
              <a:t>In this project we have successfully implemented the texture transfer algorithm with some modifications. With this we were able to get some better results, which are discussed above. Though this is a simple algorithm, but it is sufficient to give considerably good artistic effects to the target image based on the source texture. More complex and computationally costly high algorithms can also be used.</a:t>
            </a:r>
            <a:endParaRPr sz="1800">
              <a:latin typeface="Arial"/>
              <a:ea typeface="Arial"/>
              <a:cs typeface="Arial"/>
              <a:sym typeface="Arial"/>
            </a:endParaRPr>
          </a:p>
          <a:p>
            <a:pPr indent="0" lvl="0" marL="0" rtl="0" algn="just">
              <a:lnSpc>
                <a:spcPct val="100000"/>
              </a:lnSpc>
              <a:spcBef>
                <a:spcPts val="0"/>
              </a:spcBef>
              <a:spcAft>
                <a:spcPts val="0"/>
              </a:spcAft>
              <a:buClr>
                <a:srgbClr val="000000"/>
              </a:buClr>
              <a:buSzPts val="1100"/>
              <a:buFont typeface="Arial"/>
              <a:buNone/>
            </a:pPr>
            <a:r>
              <a:t/>
            </a:r>
            <a:endParaRPr sz="1800">
              <a:latin typeface="Arial"/>
              <a:ea typeface="Arial"/>
              <a:cs typeface="Arial"/>
              <a:sym typeface="Arial"/>
            </a:endParaRPr>
          </a:p>
          <a:p>
            <a:pPr indent="0" lvl="0" marL="0" rtl="0" algn="just">
              <a:lnSpc>
                <a:spcPct val="100000"/>
              </a:lnSpc>
              <a:spcBef>
                <a:spcPts val="0"/>
              </a:spcBef>
              <a:spcAft>
                <a:spcPts val="0"/>
              </a:spcAft>
              <a:buClr>
                <a:srgbClr val="000000"/>
              </a:buClr>
              <a:buSzPts val="1100"/>
              <a:buFont typeface="Arial"/>
              <a:buNone/>
            </a:pPr>
            <a:r>
              <a:rPr lang="en" sz="1800">
                <a:latin typeface="Arial"/>
                <a:ea typeface="Arial"/>
                <a:cs typeface="Arial"/>
                <a:sym typeface="Arial"/>
              </a:rPr>
              <a:t>This project can be extended by applying to other fields of image processing and domains. Obviously, improving the quality of the output result also.</a:t>
            </a:r>
            <a:endParaRPr sz="1800">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0" name="Google Shape;210;p25"/>
          <p:cNvSpPr txBox="1"/>
          <p:nvPr>
            <p:ph idx="1" type="body"/>
          </p:nvPr>
        </p:nvSpPr>
        <p:spPr>
          <a:xfrm>
            <a:off x="1297500" y="981100"/>
            <a:ext cx="7038900" cy="2911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SzPts val="1100"/>
              <a:buFont typeface="Arial"/>
              <a:buNone/>
            </a:pPr>
            <a:r>
              <a:t/>
            </a:r>
            <a:endParaRPr b="1" sz="1800">
              <a:latin typeface="Arial"/>
              <a:ea typeface="Arial"/>
              <a:cs typeface="Arial"/>
              <a:sym typeface="Arial"/>
            </a:endParaRPr>
          </a:p>
          <a:p>
            <a:pPr indent="0" lvl="0" marL="0" rtl="0" algn="just">
              <a:lnSpc>
                <a:spcPct val="100000"/>
              </a:lnSpc>
              <a:spcBef>
                <a:spcPts val="0"/>
              </a:spcBef>
              <a:spcAft>
                <a:spcPts val="0"/>
              </a:spcAft>
              <a:buClr>
                <a:srgbClr val="000000"/>
              </a:buClr>
              <a:buSzPts val="1100"/>
              <a:buFont typeface="Arial"/>
              <a:buNone/>
            </a:pPr>
            <a:r>
              <a:rPr lang="en" sz="1800">
                <a:latin typeface="Arial"/>
                <a:ea typeface="Arial"/>
                <a:cs typeface="Arial"/>
                <a:sym typeface="Arial"/>
              </a:rPr>
              <a:t>[1] Efros, Alexei A., and William T. Freeman. "Image quilting for texture synthesis and transfer." Proceedings of the 28th annual conference on Computer graphics and interactive techniques. ACM, 2001.</a:t>
            </a:r>
            <a:endParaRPr sz="1800">
              <a:latin typeface="Arial"/>
              <a:ea typeface="Arial"/>
              <a:cs typeface="Arial"/>
              <a:sym typeface="Arial"/>
            </a:endParaRPr>
          </a:p>
          <a:p>
            <a:pPr indent="0" lvl="0" marL="0" rtl="0" algn="just">
              <a:lnSpc>
                <a:spcPct val="100000"/>
              </a:lnSpc>
              <a:spcBef>
                <a:spcPts val="0"/>
              </a:spcBef>
              <a:spcAft>
                <a:spcPts val="0"/>
              </a:spcAft>
              <a:buClr>
                <a:srgbClr val="000000"/>
              </a:buClr>
              <a:buSzPts val="1100"/>
              <a:buFont typeface="Arial"/>
              <a:buNone/>
            </a:pPr>
            <a:r>
              <a:rPr lang="en" sz="1800">
                <a:latin typeface="Arial"/>
                <a:ea typeface="Arial"/>
                <a:cs typeface="Arial"/>
                <a:sym typeface="Arial"/>
              </a:rPr>
              <a:t>[2] Hertzmann, Aaron, et al. "Image analogies." </a:t>
            </a:r>
            <a:r>
              <a:rPr i="1" lang="en" sz="1800">
                <a:latin typeface="Arial"/>
                <a:ea typeface="Arial"/>
                <a:cs typeface="Arial"/>
                <a:sym typeface="Arial"/>
              </a:rPr>
              <a:t>Proceedings of the 28th annual conference on Computer graphics and interactive techniques</a:t>
            </a:r>
            <a:r>
              <a:rPr lang="en" sz="1800">
                <a:latin typeface="Arial"/>
                <a:ea typeface="Arial"/>
                <a:cs typeface="Arial"/>
                <a:sym typeface="Arial"/>
              </a:rPr>
              <a:t>. ACM, 2001.</a:t>
            </a:r>
            <a:endParaRPr sz="1800">
              <a:latin typeface="Arial"/>
              <a:ea typeface="Arial"/>
              <a:cs typeface="Arial"/>
              <a:sym typeface="Arial"/>
            </a:endParaRPr>
          </a:p>
          <a:p>
            <a:pPr indent="0" lvl="0" marL="0" rtl="0" algn="just">
              <a:lnSpc>
                <a:spcPct val="100000"/>
              </a:lnSpc>
              <a:spcBef>
                <a:spcPts val="0"/>
              </a:spcBef>
              <a:spcAft>
                <a:spcPts val="0"/>
              </a:spcAft>
              <a:buClr>
                <a:srgbClr val="000000"/>
              </a:buClr>
              <a:buSzPts val="1100"/>
              <a:buFont typeface="Arial"/>
              <a:buNone/>
            </a:pPr>
            <a:r>
              <a:rPr lang="en" sz="1800">
                <a:latin typeface="Arial"/>
                <a:ea typeface="Arial"/>
                <a:cs typeface="Arial"/>
                <a:sym typeface="Arial"/>
              </a:rPr>
              <a:t>[3] Ashikhmin, M., 2003. Fast texture transfer. IEEE Computer Graphics and Applications, (4), pp.38-43.</a:t>
            </a:r>
            <a:endParaRPr sz="1800">
              <a:latin typeface="Arial"/>
              <a:ea typeface="Arial"/>
              <a:cs typeface="Arial"/>
              <a:sym typeface="Arial"/>
            </a:endParaRPr>
          </a:p>
          <a:p>
            <a:pPr indent="0" lvl="0" marL="0" rtl="0" algn="just">
              <a:lnSpc>
                <a:spcPct val="100000"/>
              </a:lnSpc>
              <a:spcBef>
                <a:spcPts val="0"/>
              </a:spcBef>
              <a:spcAft>
                <a:spcPts val="0"/>
              </a:spcAft>
              <a:buClr>
                <a:srgbClr val="000000"/>
              </a:buClr>
              <a:buSzPts val="1100"/>
              <a:buFont typeface="Arial"/>
              <a:buNone/>
            </a:pPr>
            <a:r>
              <a:rPr lang="en" sz="1800">
                <a:latin typeface="Arial"/>
                <a:ea typeface="Arial"/>
                <a:cs typeface="Arial"/>
                <a:sym typeface="Arial"/>
              </a:rPr>
              <a:t>[4] Shah, Ankit, Parth Bhatt, and Kirit J. Modi. "Image enhancement techniques by texture synthesis." </a:t>
            </a:r>
            <a:r>
              <a:rPr i="1" lang="en" sz="1800">
                <a:latin typeface="Arial"/>
                <a:ea typeface="Arial"/>
                <a:cs typeface="Arial"/>
                <a:sym typeface="Arial"/>
              </a:rPr>
              <a:t>Int. J. Emerg. Technol. Adv. Eng</a:t>
            </a:r>
            <a:r>
              <a:rPr lang="en" sz="1800">
                <a:latin typeface="Arial"/>
                <a:ea typeface="Arial"/>
                <a:cs typeface="Arial"/>
                <a:sym typeface="Arial"/>
              </a:rPr>
              <a:t> 2 (2012): 97-101.</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3" name="Google Shape;143;p14"/>
          <p:cNvSpPr txBox="1"/>
          <p:nvPr>
            <p:ph idx="1" type="body"/>
          </p:nvPr>
        </p:nvSpPr>
        <p:spPr>
          <a:xfrm>
            <a:off x="1297500" y="1567550"/>
            <a:ext cx="75177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Texture Transfer (Subset of Non Photorealistic Rendering)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Generate Sketch like effects in normal images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Appears like drawings or some artistic piece rather than raw camera images.</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 Past Works</a:t>
            </a:r>
            <a:endParaRPr/>
          </a:p>
        </p:txBody>
      </p:sp>
      <p:sp>
        <p:nvSpPr>
          <p:cNvPr id="149" name="Google Shape;149;p15"/>
          <p:cNvSpPr txBox="1"/>
          <p:nvPr>
            <p:ph idx="1" type="body"/>
          </p:nvPr>
        </p:nvSpPr>
        <p:spPr>
          <a:xfrm>
            <a:off x="1297500" y="1567550"/>
            <a:ext cx="745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Efros / Freeman et.al. were the first scholars implementing Texture Transfer to generate drawing kind effects in normal digital images.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Used Image Quilting technique for stitching similar pixel clusters into single image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Ashminkin proposed Fast Texture Transfer algorithm which uses coherent synthesis technique</a:t>
            </a:r>
            <a:endParaRPr sz="1800">
              <a:latin typeface="Arial"/>
              <a:ea typeface="Arial"/>
              <a:cs typeface="Arial"/>
              <a:sym typeface="Arial"/>
            </a:endParaRPr>
          </a:p>
          <a:p>
            <a:pPr indent="-323850" lvl="0" marL="457200" rtl="0" algn="l">
              <a:spcBef>
                <a:spcPts val="0"/>
              </a:spcBef>
              <a:spcAft>
                <a:spcPts val="0"/>
              </a:spcAft>
              <a:buSzPts val="1500"/>
              <a:buFont typeface="Arial"/>
              <a:buChar char="●"/>
            </a:pPr>
            <a:r>
              <a:rPr lang="en" sz="1800">
                <a:latin typeface="Arial"/>
                <a:ea typeface="Arial"/>
                <a:cs typeface="Arial"/>
                <a:sym typeface="Arial"/>
              </a:rPr>
              <a:t>Shah et.al. used pixel and patch texture synthesis for texture transfer.</a:t>
            </a:r>
            <a:r>
              <a:rPr lang="en" sz="1500">
                <a:latin typeface="Arial"/>
                <a:ea typeface="Arial"/>
                <a:cs typeface="Arial"/>
                <a:sym typeface="Arial"/>
              </a:rPr>
              <a:t> </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Training</a:t>
            </a:r>
            <a:endParaRPr/>
          </a:p>
        </p:txBody>
      </p:sp>
      <p:sp>
        <p:nvSpPr>
          <p:cNvPr id="155" name="Google Shape;155;p16"/>
          <p:cNvSpPr txBox="1"/>
          <p:nvPr>
            <p:ph idx="1" type="body"/>
          </p:nvPr>
        </p:nvSpPr>
        <p:spPr>
          <a:xfrm>
            <a:off x="1297500" y="1567550"/>
            <a:ext cx="75498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Our code uses numerical computation using Fast Texture Transfer Algorithm.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Hence,  we don’t require any dataset. </a:t>
            </a:r>
            <a:endParaRPr sz="1800">
              <a:latin typeface="Arial"/>
              <a:ea typeface="Arial"/>
              <a:cs typeface="Arial"/>
              <a:sym typeface="Arial"/>
            </a:endParaRPr>
          </a:p>
          <a:p>
            <a:pPr indent="0" lvl="0" marL="914400" rtl="0" algn="l">
              <a:spcBef>
                <a:spcPts val="1600"/>
              </a:spcBef>
              <a:spcAft>
                <a:spcPts val="1600"/>
              </a:spcAft>
              <a:buNone/>
            </a:pPr>
            <a:r>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rPr lang="en"/>
              <a:t>Step 1:</a:t>
            </a:r>
            <a:endParaRPr/>
          </a:p>
        </p:txBody>
      </p:sp>
      <p:sp>
        <p:nvSpPr>
          <p:cNvPr id="161" name="Google Shape;161;p17"/>
          <p:cNvSpPr txBox="1"/>
          <p:nvPr>
            <p:ph idx="1" type="body"/>
          </p:nvPr>
        </p:nvSpPr>
        <p:spPr>
          <a:xfrm>
            <a:off x="1297500" y="137622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Initializing Output Image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With size of target image </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Padding of size N/2 for removing harsh edges</a:t>
            </a:r>
            <a:endParaRPr sz="1800"/>
          </a:p>
        </p:txBody>
      </p:sp>
      <p:pic>
        <p:nvPicPr>
          <p:cNvPr id="162" name="Google Shape;162;p17"/>
          <p:cNvPicPr preferRelativeResize="0"/>
          <p:nvPr/>
        </p:nvPicPr>
        <p:blipFill>
          <a:blip r:embed="rId3">
            <a:alphaModFix/>
          </a:blip>
          <a:stretch>
            <a:fillRect/>
          </a:stretch>
        </p:blipFill>
        <p:spPr>
          <a:xfrm>
            <a:off x="2896899" y="2531900"/>
            <a:ext cx="3189025" cy="215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Generating Candidate Pixels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Consider an L-shaped neighbourhood</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Compute pixel values in the shape with some probability</a:t>
            </a:r>
            <a:endParaRPr sz="1800"/>
          </a:p>
        </p:txBody>
      </p:sp>
      <p:pic>
        <p:nvPicPr>
          <p:cNvPr id="168" name="Google Shape;168;p18"/>
          <p:cNvPicPr preferRelativeResize="0"/>
          <p:nvPr/>
        </p:nvPicPr>
        <p:blipFill>
          <a:blip r:embed="rId3">
            <a:alphaModFix/>
          </a:blip>
          <a:stretch>
            <a:fillRect/>
          </a:stretch>
        </p:blipFill>
        <p:spPr>
          <a:xfrm>
            <a:off x="1297488" y="2552213"/>
            <a:ext cx="1845930" cy="2227175"/>
          </a:xfrm>
          <a:prstGeom prst="rect">
            <a:avLst/>
          </a:prstGeom>
          <a:noFill/>
          <a:ln>
            <a:noFill/>
          </a:ln>
        </p:spPr>
      </p:pic>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rPr lang="en"/>
              <a:t>Step 2:</a:t>
            </a:r>
            <a:endParaRPr/>
          </a:p>
        </p:txBody>
      </p:sp>
      <p:pic>
        <p:nvPicPr>
          <p:cNvPr id="170" name="Google Shape;170;p18"/>
          <p:cNvPicPr preferRelativeResize="0"/>
          <p:nvPr/>
        </p:nvPicPr>
        <p:blipFill>
          <a:blip r:embed="rId4">
            <a:alphaModFix/>
          </a:blip>
          <a:stretch>
            <a:fillRect/>
          </a:stretch>
        </p:blipFill>
        <p:spPr>
          <a:xfrm>
            <a:off x="4670200" y="2571750"/>
            <a:ext cx="3666199" cy="218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Calculating neighbourhood distance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Neighborhood distance = W*(lsource – Itarget) ^ 2 +    (1/#pixels)^2*Dist(NLresultant, NLsource)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Store specified resultant pixels into the resultant image</a:t>
            </a:r>
            <a:endParaRPr sz="1800">
              <a:latin typeface="Arial"/>
              <a:ea typeface="Arial"/>
              <a:cs typeface="Arial"/>
              <a:sym typeface="Arial"/>
            </a:endParaRPr>
          </a:p>
        </p:txBody>
      </p:sp>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rPr lang="en"/>
              <a:t>Step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0"/>
          <p:cNvPicPr preferRelativeResize="0"/>
          <p:nvPr/>
        </p:nvPicPr>
        <p:blipFill>
          <a:blip r:embed="rId3">
            <a:alphaModFix/>
          </a:blip>
          <a:stretch>
            <a:fillRect/>
          </a:stretch>
        </p:blipFill>
        <p:spPr>
          <a:xfrm>
            <a:off x="2138350" y="1116898"/>
            <a:ext cx="4867275" cy="3774200"/>
          </a:xfrm>
          <a:prstGeom prst="rect">
            <a:avLst/>
          </a:prstGeom>
          <a:noFill/>
          <a:ln>
            <a:noFill/>
          </a:ln>
        </p:spPr>
      </p:pic>
      <p:sp>
        <p:nvSpPr>
          <p:cNvPr id="182" name="Google Shape;182;p20"/>
          <p:cNvSpPr txBox="1"/>
          <p:nvPr/>
        </p:nvSpPr>
        <p:spPr>
          <a:xfrm>
            <a:off x="1731000" y="548175"/>
            <a:ext cx="3000000" cy="4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Evaluation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1"/>
          <p:cNvPicPr preferRelativeResize="0"/>
          <p:nvPr/>
        </p:nvPicPr>
        <p:blipFill>
          <a:blip r:embed="rId3">
            <a:alphaModFix/>
          </a:blip>
          <a:stretch>
            <a:fillRect/>
          </a:stretch>
        </p:blipFill>
        <p:spPr>
          <a:xfrm>
            <a:off x="1523613" y="156100"/>
            <a:ext cx="6096775" cy="483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