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YMjPVt+4ccyWa2SFObmN5K6M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d5cef91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05d5cef918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d5cef918_0_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5d5cef91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5d5cef918_0_4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5d5cef91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5d5cef918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5d5cef918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CA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CA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1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1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2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21" name="Google Shape;121;p22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2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2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24" name="Google Shape;124;p22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4" name="Google Shape;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82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82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82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82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05d5cef918_0_290"/>
          <p:cNvPicPr preferRelativeResize="0"/>
          <p:nvPr/>
        </p:nvPicPr>
        <p:blipFill rotWithShape="1">
          <a:blip r:embed="rId4">
            <a:alphaModFix/>
          </a:blip>
          <a:srcRect b="9" l="0" r="0" t="18"/>
          <a:stretch/>
        </p:blipFill>
        <p:spPr>
          <a:xfrm>
            <a:off x="322" y="0"/>
            <a:ext cx="1219135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05d5cef918_0_290"/>
          <p:cNvSpPr/>
          <p:nvPr/>
        </p:nvSpPr>
        <p:spPr>
          <a:xfrm rot="5400000">
            <a:off x="7131809" y="1766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5d5cef918_0_290"/>
          <p:cNvSpPr txBox="1"/>
          <p:nvPr>
            <p:ph type="ctrTitle"/>
          </p:nvPr>
        </p:nvSpPr>
        <p:spPr>
          <a:xfrm>
            <a:off x="7404966" y="1489878"/>
            <a:ext cx="3485100" cy="2420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CA" sz="4000"/>
              <a:t>Group #1</a:t>
            </a:r>
            <a:br>
              <a:rPr lang="en-CA" sz="4000"/>
            </a:br>
            <a:br>
              <a:rPr lang="en-CA" sz="4000"/>
            </a:br>
            <a:r>
              <a:rPr lang="en-CA" sz="4000"/>
              <a:t>AIDI-1100-02</a:t>
            </a:r>
            <a:endParaRPr/>
          </a:p>
        </p:txBody>
      </p:sp>
      <p:sp>
        <p:nvSpPr>
          <p:cNvPr id="135" name="Google Shape;135;g105d5cef918_0_290"/>
          <p:cNvSpPr txBox="1"/>
          <p:nvPr>
            <p:ph idx="1" type="subTitle"/>
          </p:nvPr>
        </p:nvSpPr>
        <p:spPr>
          <a:xfrm>
            <a:off x="7404966" y="4019212"/>
            <a:ext cx="3485100" cy="17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CA" sz="2300">
                <a:solidFill>
                  <a:srgbClr val="7EC0DB"/>
                </a:solidFill>
              </a:rPr>
              <a:t>Hung-Yi Chen </a:t>
            </a:r>
            <a:endParaRPr sz="2300">
              <a:solidFill>
                <a:srgbClr val="7EC0DB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CA">
                <a:solidFill>
                  <a:srgbClr val="7EC0DB"/>
                </a:solidFill>
              </a:rPr>
              <a:t>Joseph Mendez </a:t>
            </a:r>
            <a:endParaRPr>
              <a:solidFill>
                <a:srgbClr val="7EC0DB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CA" sz="2300">
                <a:solidFill>
                  <a:srgbClr val="7EC0DB"/>
                </a:solidFill>
              </a:rPr>
              <a:t>Kartik Sharma </a:t>
            </a:r>
            <a:endParaRPr sz="2300">
              <a:solidFill>
                <a:srgbClr val="7EC0DB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</a:pPr>
            <a:r>
              <a:rPr lang="en-CA">
                <a:solidFill>
                  <a:srgbClr val="7EC0DB"/>
                </a:solidFill>
              </a:rPr>
              <a:t>Ronak Kumar </a:t>
            </a:r>
            <a:endParaRPr>
              <a:solidFill>
                <a:srgbClr val="7EC0DB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CA" sz="2300">
                <a:solidFill>
                  <a:srgbClr val="7EC0DB"/>
                </a:solidFill>
              </a:rPr>
              <a:t>Yash Halani</a:t>
            </a:r>
            <a:endParaRPr sz="2300">
              <a:solidFill>
                <a:srgbClr val="7EC0D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title"/>
          </p:nvPr>
        </p:nvSpPr>
        <p:spPr>
          <a:xfrm>
            <a:off x="928424" y="108667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CA"/>
              <a:t>Project Structure</a:t>
            </a:r>
            <a:endParaRPr/>
          </a:p>
        </p:txBody>
      </p:sp>
      <p:grpSp>
        <p:nvGrpSpPr>
          <p:cNvPr id="141" name="Google Shape;141;p1"/>
          <p:cNvGrpSpPr/>
          <p:nvPr/>
        </p:nvGrpSpPr>
        <p:grpSpPr>
          <a:xfrm>
            <a:off x="365210" y="1604199"/>
            <a:ext cx="5897690" cy="4410059"/>
            <a:chOff x="709797" y="0"/>
            <a:chExt cx="5897690" cy="4410059"/>
          </a:xfrm>
        </p:grpSpPr>
        <p:sp>
          <p:nvSpPr>
            <p:cNvPr id="142" name="Google Shape;142;p1"/>
            <p:cNvSpPr/>
            <p:nvPr/>
          </p:nvSpPr>
          <p:spPr>
            <a:xfrm>
              <a:off x="4412404" y="2971434"/>
              <a:ext cx="2178569" cy="141121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19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5020787" y="3382651"/>
              <a:ext cx="1586700" cy="9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Yfinance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CA"/>
                <a:t>Toronto </a:t>
              </a:r>
              <a:r>
                <a:rPr b="0" i="0" lang="en-CA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09797" y="2998840"/>
              <a:ext cx="2178569" cy="141121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19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 txBox="1"/>
            <p:nvPr/>
          </p:nvSpPr>
          <p:spPr>
            <a:xfrm>
              <a:off x="740797" y="3382645"/>
              <a:ext cx="1462998" cy="996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Matplotlib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PowerBI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264305" y="0"/>
              <a:ext cx="2178569" cy="141121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19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4948876" y="31000"/>
              <a:ext cx="1462998" cy="996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From web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csv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excel</a:t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09797" y="0"/>
              <a:ext cx="2178569" cy="141121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19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740797" y="31000"/>
              <a:ext cx="1462998" cy="996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scraping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Dictionary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CA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csv</a:t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622679" y="254190"/>
              <a:ext cx="1909555" cy="190392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3194B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2181975" y="811836"/>
              <a:ext cx="1350259" cy="13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CA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Scan/Parse</a:t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 rot="5400000">
              <a:off x="3620436" y="251373"/>
              <a:ext cx="1909555" cy="190955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3194B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3620436" y="810669"/>
              <a:ext cx="1350259" cy="1350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CA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Store/Search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 rot="10800000">
              <a:off x="3620436" y="2249130"/>
              <a:ext cx="1909555" cy="190955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3194B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3620437" y="2249126"/>
              <a:ext cx="17142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CA">
                  <a:solidFill>
                    <a:schemeClr val="lt1"/>
                  </a:solidFill>
                </a:rPr>
                <a:t>Retrieve </a:t>
              </a:r>
              <a:r>
                <a:rPr b="1" i="0" lang="en-CA" u="none" cap="none" strike="noStrike">
                  <a:solidFill>
                    <a:schemeClr val="lt1"/>
                  </a:solidFill>
                </a:rPr>
                <a:t>Web(API)</a:t>
              </a:r>
              <a:endParaRPr b="1"/>
            </a:p>
          </p:txBody>
        </p:sp>
        <p:sp>
          <p:nvSpPr>
            <p:cNvPr id="156" name="Google Shape;156;p1"/>
            <p:cNvSpPr/>
            <p:nvPr/>
          </p:nvSpPr>
          <p:spPr>
            <a:xfrm rot="-5400000">
              <a:off x="1622679" y="2249130"/>
              <a:ext cx="1909555" cy="190955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3194B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2181975" y="2249130"/>
              <a:ext cx="1350259" cy="1350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CA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Visualization</a:t>
              </a: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246684" y="1808124"/>
              <a:ext cx="659303" cy="573307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ACC7D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 rot="10800000">
              <a:off x="3246684" y="2028627"/>
              <a:ext cx="659303" cy="573307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ACC7D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"/>
          <p:cNvGrpSpPr/>
          <p:nvPr/>
        </p:nvGrpSpPr>
        <p:grpSpPr>
          <a:xfrm>
            <a:off x="6556046" y="1479256"/>
            <a:ext cx="5556440" cy="4539756"/>
            <a:chOff x="6440281" y="1360939"/>
            <a:chExt cx="5556440" cy="4539756"/>
          </a:xfrm>
        </p:grpSpPr>
        <p:grpSp>
          <p:nvGrpSpPr>
            <p:cNvPr id="161" name="Google Shape;161;p1"/>
            <p:cNvGrpSpPr/>
            <p:nvPr/>
          </p:nvGrpSpPr>
          <p:grpSpPr>
            <a:xfrm>
              <a:off x="6487378" y="1360939"/>
              <a:ext cx="3336662" cy="2287350"/>
              <a:chOff x="870211" y="0"/>
              <a:chExt cx="3336662" cy="2287350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870211" y="343991"/>
                <a:ext cx="1627640" cy="191487"/>
              </a:xfrm>
              <a:prstGeom prst="rect">
                <a:avLst/>
              </a:prstGeom>
              <a:gradFill>
                <a:gsLst>
                  <a:gs pos="0">
                    <a:srgbClr val="1C9DCE"/>
                  </a:gs>
                  <a:gs pos="100000">
                    <a:srgbClr val="8FDCFF"/>
                  </a:gs>
                </a:gsLst>
                <a:lin ang="16200000" scaled="0"/>
              </a:gra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flipH="1">
                <a:off x="2285087" y="146914"/>
                <a:ext cx="45719" cy="75629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870211" y="0"/>
                <a:ext cx="1627640" cy="34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"/>
              <p:cNvSpPr txBox="1"/>
              <p:nvPr/>
            </p:nvSpPr>
            <p:spPr>
              <a:xfrm>
                <a:off x="870211" y="0"/>
                <a:ext cx="1627640" cy="34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Functions X 6</a:t>
                </a:r>
                <a:endParaRPr/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870211" y="694625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984145" y="615052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"/>
              <p:cNvSpPr txBox="1"/>
              <p:nvPr/>
            </p:nvSpPr>
            <p:spPr>
              <a:xfrm>
                <a:off x="984145" y="615052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write_csv()</a:t>
                </a:r>
                <a:endParaRPr/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870211" y="973342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984145" y="89376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"/>
              <p:cNvSpPr txBox="1"/>
              <p:nvPr/>
            </p:nvSpPr>
            <p:spPr>
              <a:xfrm>
                <a:off x="984145" y="89376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remove_duplication()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870211" y="1252058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984145" y="1172485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"/>
              <p:cNvSpPr txBox="1"/>
              <p:nvPr/>
            </p:nvSpPr>
            <p:spPr>
              <a:xfrm>
                <a:off x="984145" y="1172485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get_stock()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870211" y="1530775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984145" y="1451201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"/>
              <p:cNvSpPr txBox="1"/>
              <p:nvPr/>
            </p:nvSpPr>
            <p:spPr>
              <a:xfrm>
                <a:off x="984145" y="1451201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check_stock()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870211" y="1809491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984145" y="172991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"/>
              <p:cNvSpPr txBox="1"/>
              <p:nvPr/>
            </p:nvSpPr>
            <p:spPr>
              <a:xfrm>
                <a:off x="984145" y="172991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plt_chart_price()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870211" y="2088208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984145" y="2008634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"/>
              <p:cNvSpPr txBox="1"/>
              <p:nvPr/>
            </p:nvSpPr>
            <p:spPr>
              <a:xfrm>
                <a:off x="984145" y="2008634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8225" lIns="78225" spcFirstLastPara="1" rIns="78225" wrap="square" tIns="782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CA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plt_chart_volume()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2579233" y="343991"/>
                <a:ext cx="1627640" cy="191487"/>
              </a:xfrm>
              <a:prstGeom prst="rect">
                <a:avLst/>
              </a:prstGeom>
              <a:gradFill>
                <a:gsLst>
                  <a:gs pos="0">
                    <a:srgbClr val="1C9DCE"/>
                  </a:gs>
                  <a:gs pos="100000">
                    <a:srgbClr val="8FDCFF"/>
                  </a:gs>
                </a:gsLst>
                <a:lin ang="16200000" scaled="0"/>
              </a:gra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 rot="10800000">
                <a:off x="3937352" y="128942"/>
                <a:ext cx="51285" cy="45719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2579233" y="0"/>
                <a:ext cx="1627640" cy="34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"/>
              <p:cNvSpPr txBox="1"/>
              <p:nvPr/>
            </p:nvSpPr>
            <p:spPr>
              <a:xfrm>
                <a:off x="2579233" y="0"/>
                <a:ext cx="1627640" cy="34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Loop X 6</a:t>
                </a:r>
                <a:endParaRPr/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2579233" y="694625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2693168" y="615052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"/>
              <p:cNvSpPr txBox="1"/>
              <p:nvPr/>
            </p:nvSpPr>
            <p:spPr>
              <a:xfrm>
                <a:off x="2693168" y="615052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For</a:t>
                </a:r>
                <a:endParaRPr/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2579233" y="973342"/>
                <a:ext cx="119569" cy="11956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2693168" y="89376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"/>
              <p:cNvSpPr txBox="1"/>
              <p:nvPr/>
            </p:nvSpPr>
            <p:spPr>
              <a:xfrm>
                <a:off x="2693168" y="893768"/>
                <a:ext cx="1513705" cy="278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While</a:t>
                </a:r>
                <a:endParaRPr/>
              </a:p>
            </p:txBody>
          </p:sp>
        </p:grpSp>
        <p:grpSp>
          <p:nvGrpSpPr>
            <p:cNvPr id="194" name="Google Shape;194;p1"/>
            <p:cNvGrpSpPr/>
            <p:nvPr/>
          </p:nvGrpSpPr>
          <p:grpSpPr>
            <a:xfrm>
              <a:off x="6440281" y="3831570"/>
              <a:ext cx="3437147" cy="2069125"/>
              <a:chOff x="2451" y="0"/>
              <a:chExt cx="3437147" cy="2069125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2451" y="354350"/>
                <a:ext cx="1676657" cy="197253"/>
              </a:xfrm>
              <a:prstGeom prst="rect">
                <a:avLst/>
              </a:prstGeom>
              <a:gradFill>
                <a:gsLst>
                  <a:gs pos="0">
                    <a:srgbClr val="1C9DCE"/>
                  </a:gs>
                  <a:gs pos="100000">
                    <a:srgbClr val="8FDCFF"/>
                  </a:gs>
                </a:gsLst>
                <a:lin ang="16200000" scaled="0"/>
              </a:gra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flipH="1" rot="10800000">
                <a:off x="1552478" y="162358"/>
                <a:ext cx="45719" cy="45719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2451" y="0"/>
                <a:ext cx="1676657" cy="35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"/>
              <p:cNvSpPr txBox="1"/>
              <p:nvPr/>
            </p:nvSpPr>
            <p:spPr>
              <a:xfrm>
                <a:off x="2451" y="0"/>
                <a:ext cx="1676657" cy="35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New concept X 5</a:t>
                </a:r>
                <a:endParaRPr/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2451" y="715544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119817" y="633574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"/>
              <p:cNvSpPr txBox="1"/>
              <p:nvPr/>
            </p:nvSpPr>
            <p:spPr>
              <a:xfrm>
                <a:off x="119817" y="633574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User-Agent</a:t>
                </a:r>
                <a:endParaRPr/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2451" y="1002654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119817" y="92068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"/>
              <p:cNvSpPr txBox="1"/>
              <p:nvPr/>
            </p:nvSpPr>
            <p:spPr>
              <a:xfrm>
                <a:off x="119817" y="92068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Zip() </a:t>
                </a:r>
                <a:endParaRPr/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2451" y="1289765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119817" y="120779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"/>
              <p:cNvSpPr txBox="1"/>
              <p:nvPr/>
            </p:nvSpPr>
            <p:spPr>
              <a:xfrm>
                <a:off x="119817" y="120779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%%time</a:t>
                </a:r>
                <a:endParaRPr/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2451" y="1576875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119817" y="149490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"/>
              <p:cNvSpPr txBox="1"/>
              <p:nvPr/>
            </p:nvSpPr>
            <p:spPr>
              <a:xfrm>
                <a:off x="119817" y="149490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reset_index()</a:t>
                </a:r>
                <a:endParaRPr/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2451" y="1863985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19817" y="178201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"/>
              <p:cNvSpPr txBox="1"/>
              <p:nvPr/>
            </p:nvSpPr>
            <p:spPr>
              <a:xfrm>
                <a:off x="119817" y="1782015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DictWriter()</a:t>
                </a:r>
                <a:endParaRPr/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1762941" y="354350"/>
                <a:ext cx="1676657" cy="197253"/>
              </a:xfrm>
              <a:prstGeom prst="rect">
                <a:avLst/>
              </a:prstGeom>
              <a:gradFill>
                <a:gsLst>
                  <a:gs pos="0">
                    <a:srgbClr val="1C9DCE"/>
                  </a:gs>
                  <a:gs pos="100000">
                    <a:srgbClr val="8FDCFF"/>
                  </a:gs>
                </a:gsLst>
                <a:lin ang="16200000" scaled="0"/>
              </a:gra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 rot="10800000">
                <a:off x="3046268" y="149658"/>
                <a:ext cx="45719" cy="45719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1762941" y="0"/>
                <a:ext cx="1676657" cy="35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"/>
              <p:cNvSpPr txBox="1"/>
              <p:nvPr/>
            </p:nvSpPr>
            <p:spPr>
              <a:xfrm>
                <a:off x="1762941" y="0"/>
                <a:ext cx="1676657" cy="35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New tool X 1</a:t>
                </a:r>
                <a:endParaRPr/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762941" y="715544"/>
                <a:ext cx="123170" cy="12317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194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1880307" y="633574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"/>
              <p:cNvSpPr txBox="1"/>
              <p:nvPr/>
            </p:nvSpPr>
            <p:spPr>
              <a:xfrm>
                <a:off x="1880307" y="633574"/>
                <a:ext cx="1559291" cy="287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Power BI</a:t>
                </a:r>
                <a:endParaRPr/>
              </a:p>
            </p:txBody>
          </p:sp>
        </p:grpSp>
        <p:grpSp>
          <p:nvGrpSpPr>
            <p:cNvPr id="221" name="Google Shape;221;p1"/>
            <p:cNvGrpSpPr/>
            <p:nvPr/>
          </p:nvGrpSpPr>
          <p:grpSpPr>
            <a:xfrm>
              <a:off x="10145379" y="1360939"/>
              <a:ext cx="1674317" cy="2010608"/>
              <a:chOff x="1188612" y="0"/>
              <a:chExt cx="1674317" cy="2010608"/>
            </a:xfrm>
          </p:grpSpPr>
          <p:sp>
            <p:nvSpPr>
              <p:cNvPr id="222" name="Google Shape;222;p1"/>
              <p:cNvSpPr/>
              <p:nvPr/>
            </p:nvSpPr>
            <p:spPr>
              <a:xfrm>
                <a:off x="1188612" y="344329"/>
                <a:ext cx="1629240" cy="191675"/>
              </a:xfrm>
              <a:prstGeom prst="rect">
                <a:avLst/>
              </a:prstGeom>
              <a:gradFill>
                <a:gsLst>
                  <a:gs pos="0">
                    <a:srgbClr val="0A87DE"/>
                  </a:gs>
                  <a:gs pos="100000">
                    <a:srgbClr val="86C5FF"/>
                  </a:gs>
                </a:gsLst>
                <a:lin ang="16200000" scaled="0"/>
              </a:gra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2808982" y="124943"/>
                <a:ext cx="53947" cy="100830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188612" y="0"/>
                <a:ext cx="1629240" cy="344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"/>
              <p:cNvSpPr txBox="1"/>
              <p:nvPr/>
            </p:nvSpPr>
            <p:spPr>
              <a:xfrm>
                <a:off x="1188612" y="0"/>
                <a:ext cx="1629240" cy="344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Output format X 5</a:t>
                </a:r>
                <a:endParaRPr/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1188612" y="695308"/>
                <a:ext cx="119686" cy="1196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1302659" y="615656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"/>
              <p:cNvSpPr txBox="1"/>
              <p:nvPr/>
            </p:nvSpPr>
            <p:spPr>
              <a:xfrm>
                <a:off x="1302659" y="615656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Round()</a:t>
                </a:r>
                <a:endParaRPr/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1188612" y="974298"/>
                <a:ext cx="119686" cy="1196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1302659" y="894647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"/>
              <p:cNvSpPr txBox="1"/>
              <p:nvPr/>
            </p:nvSpPr>
            <p:spPr>
              <a:xfrm>
                <a:off x="1302659" y="894647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Remove duplication</a:t>
                </a:r>
                <a:endParaRPr/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1188612" y="1253289"/>
                <a:ext cx="119686" cy="1196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1302659" y="1173637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"/>
              <p:cNvSpPr txBox="1"/>
              <p:nvPr/>
            </p:nvSpPr>
            <p:spPr>
              <a:xfrm>
                <a:off x="1302659" y="1173637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DataFrame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1188612" y="1532279"/>
                <a:ext cx="119686" cy="1196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1302659" y="1452628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"/>
              <p:cNvSpPr txBox="1"/>
              <p:nvPr/>
            </p:nvSpPr>
            <p:spPr>
              <a:xfrm>
                <a:off x="1302659" y="1452628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Naming convention</a:t>
                </a:r>
                <a:endParaRPr/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1188612" y="1811270"/>
                <a:ext cx="119686" cy="1196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1302659" y="1731618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"/>
              <p:cNvSpPr txBox="1"/>
              <p:nvPr/>
            </p:nvSpPr>
            <p:spPr>
              <a:xfrm>
                <a:off x="1302659" y="1731618"/>
                <a:ext cx="1515193" cy="278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Timezone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1"/>
            <p:cNvGrpSpPr/>
            <p:nvPr/>
          </p:nvGrpSpPr>
          <p:grpSpPr>
            <a:xfrm>
              <a:off x="10133305" y="3809229"/>
              <a:ext cx="1863416" cy="1295379"/>
              <a:chOff x="180997" y="0"/>
              <a:chExt cx="1863416" cy="1295379"/>
            </a:xfrm>
          </p:grpSpPr>
          <p:sp>
            <p:nvSpPr>
              <p:cNvPr id="242" name="Google Shape;242;p1"/>
              <p:cNvSpPr/>
              <p:nvPr/>
            </p:nvSpPr>
            <p:spPr>
              <a:xfrm>
                <a:off x="180997" y="380047"/>
                <a:ext cx="1798243" cy="211558"/>
              </a:xfrm>
              <a:prstGeom prst="rect">
                <a:avLst/>
              </a:prstGeom>
              <a:gradFill>
                <a:gsLst>
                  <a:gs pos="0">
                    <a:srgbClr val="0A87DE"/>
                  </a:gs>
                  <a:gs pos="100000">
                    <a:srgbClr val="86C5FF"/>
                  </a:gs>
                </a:gsLst>
                <a:lin ang="16200000" scaled="0"/>
              </a:gra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 flipH="1">
                <a:off x="1980286" y="172492"/>
                <a:ext cx="64127" cy="45720"/>
              </a:xfrm>
              <a:prstGeom prst="rect">
                <a:avLst/>
              </a:prstGeom>
              <a:solidFill>
                <a:schemeClr val="dk1">
                  <a:alpha val="8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180997" y="0"/>
                <a:ext cx="1798243" cy="380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"/>
              <p:cNvSpPr txBox="1"/>
              <p:nvPr/>
            </p:nvSpPr>
            <p:spPr>
              <a:xfrm>
                <a:off x="180997" y="0"/>
                <a:ext cx="1798243" cy="380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9050" lIns="28575" spcFirstLastPara="1" rIns="28575" wrap="square" tIns="190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CA" sz="1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Error prevention X 6</a:t>
                </a:r>
                <a:endParaRPr/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180997" y="767433"/>
                <a:ext cx="132102" cy="13210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306874" y="679519"/>
                <a:ext cx="1672366" cy="307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 txBox="1"/>
              <p:nvPr/>
            </p:nvSpPr>
            <p:spPr>
              <a:xfrm>
                <a:off x="306874" y="679519"/>
                <a:ext cx="1672366" cy="307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Try/except X 2</a:t>
                </a: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180997" y="1075364"/>
                <a:ext cx="132102" cy="13210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383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306874" y="987449"/>
                <a:ext cx="1672366" cy="307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"/>
              <p:cNvSpPr txBox="1"/>
              <p:nvPr/>
            </p:nvSpPr>
            <p:spPr>
              <a:xfrm>
                <a:off x="306874" y="987449"/>
                <a:ext cx="1672366" cy="307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5325" lIns="85325" spcFirstLastPara="1" rIns="85325" wrap="square" tIns="853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CA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If/else X 4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d5cef918_0_422"/>
          <p:cNvSpPr txBox="1"/>
          <p:nvPr>
            <p:ph type="title"/>
          </p:nvPr>
        </p:nvSpPr>
        <p:spPr>
          <a:xfrm>
            <a:off x="685195" y="-30480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CA" sz="3600"/>
              <a:t>Scan/Parse </a:t>
            </a:r>
            <a:endParaRPr sz="4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7" name="Google Shape;257;g105d5cef918_0_422"/>
          <p:cNvSpPr txBox="1"/>
          <p:nvPr>
            <p:ph idx="2" type="body"/>
          </p:nvPr>
        </p:nvSpPr>
        <p:spPr>
          <a:xfrm>
            <a:off x="685200" y="1722074"/>
            <a:ext cx="3706800" cy="49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972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Importing the Libraries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Initializing the Constant values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WHILE Loop: For extracting pages from the BASE_URL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Fetching the content from the page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FOR Loop: For getting all the URLS from scraped page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58" name="Google Shape;258;g105d5cef918_0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103" y="762548"/>
            <a:ext cx="3845998" cy="12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05d5cef918_0_422"/>
          <p:cNvPicPr preferRelativeResize="0"/>
          <p:nvPr/>
        </p:nvPicPr>
        <p:blipFill rotWithShape="1">
          <a:blip r:embed="rId4">
            <a:alphaModFix/>
          </a:blip>
          <a:srcRect b="0" l="-1400" r="1400" t="0"/>
          <a:stretch/>
        </p:blipFill>
        <p:spPr>
          <a:xfrm>
            <a:off x="4902750" y="2659500"/>
            <a:ext cx="7108349" cy="307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105d5cef918_0_422"/>
          <p:cNvCxnSpPr/>
          <p:nvPr/>
        </p:nvCxnSpPr>
        <p:spPr>
          <a:xfrm flipH="1" rot="10800000">
            <a:off x="3353000" y="1054975"/>
            <a:ext cx="4721100" cy="71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1" name="Google Shape;261;g105d5cef918_0_422"/>
          <p:cNvCxnSpPr/>
          <p:nvPr/>
        </p:nvCxnSpPr>
        <p:spPr>
          <a:xfrm flipH="1" rot="10800000">
            <a:off x="4104075" y="1609575"/>
            <a:ext cx="4077300" cy="983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2" name="Google Shape;262;g105d5cef918_0_422"/>
          <p:cNvCxnSpPr/>
          <p:nvPr/>
        </p:nvCxnSpPr>
        <p:spPr>
          <a:xfrm flipH="1" rot="10800000">
            <a:off x="3845175" y="2807500"/>
            <a:ext cx="1108200" cy="52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3" name="Google Shape;263;g105d5cef918_0_422"/>
          <p:cNvCxnSpPr>
            <a:endCxn id="259" idx="1"/>
          </p:cNvCxnSpPr>
          <p:nvPr/>
        </p:nvCxnSpPr>
        <p:spPr>
          <a:xfrm flipH="1" rot="10800000">
            <a:off x="3996750" y="4198375"/>
            <a:ext cx="906000" cy="67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4" name="Google Shape;264;g105d5cef918_0_422"/>
          <p:cNvCxnSpPr/>
          <p:nvPr/>
        </p:nvCxnSpPr>
        <p:spPr>
          <a:xfrm flipH="1" rot="10800000">
            <a:off x="3946275" y="5123475"/>
            <a:ext cx="909000" cy="18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5" name="Google Shape;265;g105d5cef918_0_422"/>
          <p:cNvSpPr txBox="1"/>
          <p:nvPr/>
        </p:nvSpPr>
        <p:spPr>
          <a:xfrm>
            <a:off x="0" y="68722"/>
            <a:ext cx="439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Import: </a:t>
            </a:r>
            <a:r>
              <a:rPr i="1" lang="en-CA" sz="1000">
                <a:solidFill>
                  <a:schemeClr val="lt1"/>
                </a:solidFill>
              </a:rPr>
              <a:t>urllib, beautiful soup</a:t>
            </a:r>
            <a:endParaRPr b="0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5d5cef918_0_434"/>
          <p:cNvSpPr txBox="1"/>
          <p:nvPr>
            <p:ph type="title"/>
          </p:nvPr>
        </p:nvSpPr>
        <p:spPr>
          <a:xfrm>
            <a:off x="685195" y="-30480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3600"/>
              <a:t>Track/Store</a:t>
            </a:r>
            <a:endParaRPr sz="4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g105d5cef918_0_434"/>
          <p:cNvSpPr txBox="1"/>
          <p:nvPr>
            <p:ph idx="2" type="body"/>
          </p:nvPr>
        </p:nvSpPr>
        <p:spPr>
          <a:xfrm>
            <a:off x="685200" y="1722074"/>
            <a:ext cx="3706800" cy="49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972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Importing the Libraries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Creating Dictionary for storing the parameters with the headers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Writing the CSV file in append mode. If URL == 0 which acts as a flag to check whether the file has already any headers or not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72" name="Google Shape;272;g105d5cef918_0_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650" y="1616100"/>
            <a:ext cx="7151976" cy="226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g105d5cef918_0_434"/>
          <p:cNvCxnSpPr/>
          <p:nvPr/>
        </p:nvCxnSpPr>
        <p:spPr>
          <a:xfrm flipH="1" rot="10800000">
            <a:off x="3388725" y="1797125"/>
            <a:ext cx="1403700" cy="99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4" name="Google Shape;274;g105d5cef918_0_434"/>
          <p:cNvCxnSpPr/>
          <p:nvPr/>
        </p:nvCxnSpPr>
        <p:spPr>
          <a:xfrm flipH="1" rot="10800000">
            <a:off x="3886425" y="2786050"/>
            <a:ext cx="906000" cy="67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5" name="Google Shape;275;g105d5cef918_0_434"/>
          <p:cNvCxnSpPr/>
          <p:nvPr/>
        </p:nvCxnSpPr>
        <p:spPr>
          <a:xfrm flipH="1" rot="10800000">
            <a:off x="4381250" y="3743250"/>
            <a:ext cx="411300" cy="74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6" name="Google Shape;276;g105d5cef918_0_434"/>
          <p:cNvSpPr txBox="1"/>
          <p:nvPr/>
        </p:nvSpPr>
        <p:spPr>
          <a:xfrm>
            <a:off x="0" y="68722"/>
            <a:ext cx="439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Import: </a:t>
            </a:r>
            <a:r>
              <a:rPr i="1" lang="en-CA" sz="1000">
                <a:solidFill>
                  <a:schemeClr val="lt1"/>
                </a:solidFill>
              </a:rPr>
              <a:t>os, csv</a:t>
            </a:r>
            <a:endParaRPr b="0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"/>
          <p:cNvSpPr txBox="1"/>
          <p:nvPr/>
        </p:nvSpPr>
        <p:spPr>
          <a:xfrm>
            <a:off x="798739" y="2047652"/>
            <a:ext cx="47817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target industry tickers from excel, lists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tickers from web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 HTML </a:t>
            </a:r>
            <a:r>
              <a:rPr lang="en-CA">
                <a:solidFill>
                  <a:schemeClr val="lt1"/>
                </a:solidFill>
              </a:rPr>
              <a:t>to </a:t>
            </a: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keep format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 with target industries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prevention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processing time</a:t>
            </a:r>
            <a:b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"/>
          <p:cNvPicPr preferRelativeResize="0"/>
          <p:nvPr/>
        </p:nvPicPr>
        <p:blipFill rotWithShape="1">
          <a:blip r:embed="rId3">
            <a:alphaModFix/>
          </a:blip>
          <a:srcRect b="0" l="0" r="15918" t="0"/>
          <a:stretch/>
        </p:blipFill>
        <p:spPr>
          <a:xfrm>
            <a:off x="5100273" y="603536"/>
            <a:ext cx="5886451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"/>
          <p:cNvPicPr preferRelativeResize="0"/>
          <p:nvPr/>
        </p:nvPicPr>
        <p:blipFill rotWithShape="1">
          <a:blip r:embed="rId4">
            <a:alphaModFix/>
          </a:blip>
          <a:srcRect b="81986" l="0" r="0" t="0"/>
          <a:stretch/>
        </p:blipFill>
        <p:spPr>
          <a:xfrm>
            <a:off x="5100273" y="2159838"/>
            <a:ext cx="5886450" cy="79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"/>
          <p:cNvPicPr preferRelativeResize="0"/>
          <p:nvPr/>
        </p:nvPicPr>
        <p:blipFill rotWithShape="1">
          <a:blip r:embed="rId5">
            <a:alphaModFix/>
          </a:blip>
          <a:srcRect b="61910" l="0" r="0" t="20076"/>
          <a:stretch/>
        </p:blipFill>
        <p:spPr>
          <a:xfrm>
            <a:off x="5100273" y="3116199"/>
            <a:ext cx="5886450" cy="79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"/>
          <p:cNvPicPr preferRelativeResize="0"/>
          <p:nvPr/>
        </p:nvPicPr>
        <p:blipFill rotWithShape="1">
          <a:blip r:embed="rId6">
            <a:alphaModFix/>
          </a:blip>
          <a:srcRect b="33049" l="0" r="0" t="46601"/>
          <a:stretch/>
        </p:blipFill>
        <p:spPr>
          <a:xfrm>
            <a:off x="5100273" y="4077623"/>
            <a:ext cx="5886450" cy="8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"/>
          <p:cNvPicPr preferRelativeResize="0"/>
          <p:nvPr/>
        </p:nvPicPr>
        <p:blipFill rotWithShape="1">
          <a:blip r:embed="rId7">
            <a:alphaModFix/>
          </a:blip>
          <a:srcRect b="1308" l="0" r="0" t="78341"/>
          <a:stretch/>
        </p:blipFill>
        <p:spPr>
          <a:xfrm>
            <a:off x="5100275" y="5141676"/>
            <a:ext cx="5886450" cy="8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"/>
          <p:cNvPicPr preferRelativeResize="0"/>
          <p:nvPr/>
        </p:nvPicPr>
        <p:blipFill rotWithShape="1">
          <a:blip r:embed="rId8">
            <a:alphaModFix/>
          </a:blip>
          <a:srcRect b="0" l="0" r="803" t="0"/>
          <a:stretch/>
        </p:blipFill>
        <p:spPr>
          <a:xfrm>
            <a:off x="5100273" y="6205725"/>
            <a:ext cx="5886450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"/>
          <p:cNvCxnSpPr>
            <a:endCxn id="282" idx="1"/>
          </p:cNvCxnSpPr>
          <p:nvPr/>
        </p:nvCxnSpPr>
        <p:spPr>
          <a:xfrm flipH="1" rot="10800000">
            <a:off x="4686273" y="1298861"/>
            <a:ext cx="414000" cy="86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9" name="Google Shape;289;p3"/>
          <p:cNvCxnSpPr>
            <a:endCxn id="283" idx="1"/>
          </p:cNvCxnSpPr>
          <p:nvPr/>
        </p:nvCxnSpPr>
        <p:spPr>
          <a:xfrm flipH="1" rot="10800000">
            <a:off x="3105273" y="2555329"/>
            <a:ext cx="1995000" cy="321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0" name="Google Shape;290;p3"/>
          <p:cNvCxnSpPr/>
          <p:nvPr/>
        </p:nvCxnSpPr>
        <p:spPr>
          <a:xfrm>
            <a:off x="3552825" y="3514725"/>
            <a:ext cx="1547448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1" name="Google Shape;291;p3"/>
          <p:cNvCxnSpPr/>
          <p:nvPr/>
        </p:nvCxnSpPr>
        <p:spPr>
          <a:xfrm>
            <a:off x="3448050" y="4210050"/>
            <a:ext cx="1652223" cy="304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2" name="Google Shape;292;p3"/>
          <p:cNvCxnSpPr>
            <a:endCxn id="286" idx="1"/>
          </p:cNvCxnSpPr>
          <p:nvPr/>
        </p:nvCxnSpPr>
        <p:spPr>
          <a:xfrm>
            <a:off x="2552675" y="4817776"/>
            <a:ext cx="2547600" cy="7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3" name="Google Shape;293;p3"/>
          <p:cNvCxnSpPr>
            <a:endCxn id="287" idx="1"/>
          </p:cNvCxnSpPr>
          <p:nvPr/>
        </p:nvCxnSpPr>
        <p:spPr>
          <a:xfrm>
            <a:off x="3141273" y="5556338"/>
            <a:ext cx="1959000" cy="863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4" name="Google Shape;294;p3"/>
          <p:cNvSpPr txBox="1"/>
          <p:nvPr>
            <p:ph type="title"/>
          </p:nvPr>
        </p:nvSpPr>
        <p:spPr>
          <a:xfrm>
            <a:off x="685195" y="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CA" sz="3600"/>
              <a:t>Search Tickers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5" name="Google Shape;295;p3"/>
          <p:cNvSpPr txBox="1"/>
          <p:nvPr/>
        </p:nvSpPr>
        <p:spPr>
          <a:xfrm>
            <a:off x="0" y="68722"/>
            <a:ext cx="439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Import: </a:t>
            </a:r>
            <a:r>
              <a:rPr i="1" lang="en-CA" sz="1000">
                <a:solidFill>
                  <a:schemeClr val="lt1"/>
                </a:solidFill>
              </a:rPr>
              <a:t>pandas</a:t>
            </a:r>
            <a:endParaRPr b="0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88" y="4229100"/>
            <a:ext cx="90773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"/>
          <p:cNvSpPr txBox="1"/>
          <p:nvPr>
            <p:ph type="title"/>
          </p:nvPr>
        </p:nvSpPr>
        <p:spPr>
          <a:xfrm>
            <a:off x="-601900" y="199375"/>
            <a:ext cx="7560900" cy="1130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CA" sz="3600"/>
              <a:t>Retrieve Data (Web (API))</a:t>
            </a:r>
            <a:endParaRPr sz="3600"/>
          </a:p>
        </p:txBody>
      </p:sp>
      <p:sp>
        <p:nvSpPr>
          <p:cNvPr id="302" name="Google Shape;302;p5"/>
          <p:cNvSpPr txBox="1"/>
          <p:nvPr/>
        </p:nvSpPr>
        <p:spPr>
          <a:xfrm>
            <a:off x="0" y="68725"/>
            <a:ext cx="573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Import: yfinance, datetime, timedelta and pytz</a:t>
            </a:r>
            <a:endParaRPr b="0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91525" y="1244875"/>
            <a:ext cx="4497300" cy="2741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CA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Calls check_stock function with no return statement.</a:t>
            </a:r>
            <a:endParaRPr b="0" i="0" sz="2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CA" sz="2300">
                <a:solidFill>
                  <a:schemeClr val="lt2"/>
                </a:solidFill>
              </a:rPr>
              <a:t>Time stamp and conversion to Toronto time zone. </a:t>
            </a:r>
            <a:endParaRPr sz="2300">
              <a:solidFill>
                <a:schemeClr val="lt2"/>
              </a:solidFill>
            </a:endParaRPr>
          </a:p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CA" sz="2300">
                <a:solidFill>
                  <a:schemeClr val="lt2"/>
                </a:solidFill>
              </a:rPr>
              <a:t>Set the time to today</a:t>
            </a:r>
            <a:endParaRPr sz="2300">
              <a:solidFill>
                <a:schemeClr val="lt2"/>
              </a:solidFill>
            </a:endParaRPr>
          </a:p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CA" sz="2300">
                <a:solidFill>
                  <a:schemeClr val="lt2"/>
                </a:solidFill>
              </a:rPr>
              <a:t>Apply a 30 day time differential</a:t>
            </a:r>
            <a:endParaRPr sz="2300">
              <a:solidFill>
                <a:schemeClr val="lt2"/>
              </a:solidFill>
            </a:endParaRPr>
          </a:p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CA" sz="2300">
                <a:solidFill>
                  <a:schemeClr val="lt2"/>
                </a:solidFill>
              </a:rPr>
              <a:t>Retrieve data from the past 30 da</a:t>
            </a:r>
            <a:r>
              <a:rPr lang="en-CA" sz="2300">
                <a:solidFill>
                  <a:schemeClr val="lt2"/>
                </a:solidFill>
              </a:rPr>
              <a:t>ys</a:t>
            </a:r>
            <a:endParaRPr sz="2300">
              <a:solidFill>
                <a:schemeClr val="lt2"/>
              </a:solidFill>
            </a:endParaRPr>
          </a:p>
          <a:p>
            <a:pPr indent="-260015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CA" sz="2300">
                <a:solidFill>
                  <a:schemeClr val="lt2"/>
                </a:solidFill>
              </a:rPr>
              <a:t>The get_stock function using for loop with try/catch statement </a:t>
            </a:r>
            <a:endParaRPr sz="2300">
              <a:solidFill>
                <a:schemeClr val="lt2"/>
              </a:solidFill>
            </a:endParaRPr>
          </a:p>
        </p:txBody>
      </p:sp>
      <p:pic>
        <p:nvPicPr>
          <p:cNvPr id="304" name="Google Shape;30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8900" y="68725"/>
            <a:ext cx="27908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838" y="3039513"/>
            <a:ext cx="73818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550" y="1952325"/>
            <a:ext cx="5155170" cy="10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2625" y="848600"/>
            <a:ext cx="3467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9450" y="5353050"/>
            <a:ext cx="220027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5"/>
          <p:cNvCxnSpPr/>
          <p:nvPr/>
        </p:nvCxnSpPr>
        <p:spPr>
          <a:xfrm>
            <a:off x="2466223" y="3820817"/>
            <a:ext cx="927600" cy="346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0" name="Google Shape;310;p5"/>
          <p:cNvCxnSpPr/>
          <p:nvPr/>
        </p:nvCxnSpPr>
        <p:spPr>
          <a:xfrm>
            <a:off x="4064523" y="2053804"/>
            <a:ext cx="885600" cy="90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1" name="Google Shape;311;p5"/>
          <p:cNvCxnSpPr/>
          <p:nvPr/>
        </p:nvCxnSpPr>
        <p:spPr>
          <a:xfrm>
            <a:off x="3464150" y="3122750"/>
            <a:ext cx="1124700" cy="54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2" name="Google Shape;312;p5"/>
          <p:cNvCxnSpPr/>
          <p:nvPr/>
        </p:nvCxnSpPr>
        <p:spPr>
          <a:xfrm>
            <a:off x="2901850" y="2570500"/>
            <a:ext cx="1766100" cy="867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3" name="Google Shape;313;p5"/>
          <p:cNvSpPr txBox="1"/>
          <p:nvPr/>
        </p:nvSpPr>
        <p:spPr>
          <a:xfrm>
            <a:off x="5846063" y="199375"/>
            <a:ext cx="2622000" cy="176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0297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48"/>
              <a:buFont typeface="Noto Sans Symbols"/>
              <a:buChar char="◈"/>
            </a:pPr>
            <a:r>
              <a:rPr b="0" i="0" lang="en-CA" sz="1582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If-elif-else: statement</a:t>
            </a:r>
            <a:endParaRPr b="0" i="0" sz="88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297" lvl="0" marL="342900" marR="0" rtl="0" algn="l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chemeClr val="lt2"/>
              </a:buClr>
              <a:buSzPts val="1048"/>
              <a:buFont typeface="Noto Sans Symbols"/>
              <a:buChar char="◈"/>
            </a:pPr>
            <a:r>
              <a:rPr b="0" i="0" lang="en-CA" sz="1582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Calls get_stock function depending on oil gas match or bank financial match</a:t>
            </a:r>
            <a:endParaRPr sz="1582">
              <a:solidFill>
                <a:schemeClr val="lt2"/>
              </a:solidFill>
            </a:endParaRPr>
          </a:p>
        </p:txBody>
      </p:sp>
      <p:cxnSp>
        <p:nvCxnSpPr>
          <p:cNvPr id="314" name="Google Shape;314;p5"/>
          <p:cNvCxnSpPr/>
          <p:nvPr/>
        </p:nvCxnSpPr>
        <p:spPr>
          <a:xfrm>
            <a:off x="7761700" y="833400"/>
            <a:ext cx="662700" cy="10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-2972405" y="4572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CA" sz="3600"/>
              <a:t>Visualizations</a:t>
            </a:r>
            <a:endParaRPr sz="3600"/>
          </a:p>
        </p:txBody>
      </p:sp>
      <p:sp>
        <p:nvSpPr>
          <p:cNvPr id="320" name="Google Shape;320;p6"/>
          <p:cNvSpPr txBox="1"/>
          <p:nvPr>
            <p:ph idx="1" type="body"/>
          </p:nvPr>
        </p:nvSpPr>
        <p:spPr>
          <a:xfrm>
            <a:off x="331425" y="2128850"/>
            <a:ext cx="4899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2996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CA"/>
              <a:t>plt_chart_price( data_set, market_symbol )</a:t>
            </a:r>
            <a:endParaRPr/>
          </a:p>
          <a:p>
            <a:pPr indent="-282996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ct val="70000"/>
              <a:buChar char="◈"/>
            </a:pPr>
            <a:r>
              <a:rPr lang="en-CA"/>
              <a:t>plt_chart_volume( data_set, market_symbol )</a:t>
            </a:r>
            <a:endParaRPr/>
          </a:p>
          <a:p>
            <a:pPr indent="-265771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ct val="54782"/>
              <a:buChar char="◈"/>
            </a:pPr>
            <a:r>
              <a:rPr lang="en-CA"/>
              <a:t>Using data_set and targets the price or volume, compared by the date</a:t>
            </a:r>
            <a:endParaRPr/>
          </a:p>
          <a:p>
            <a:pPr indent="-265771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ct val="54782"/>
              <a:buChar char="◈"/>
            </a:pPr>
            <a:r>
              <a:rPr lang="en-CA"/>
              <a:t>Market_symbol parameter is used for title</a:t>
            </a:r>
            <a:endParaRPr/>
          </a:p>
          <a:p>
            <a:pPr indent="-265771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ct val="54782"/>
              <a:buChar char="◈"/>
            </a:pPr>
            <a:r>
              <a:rPr lang="en-CA"/>
              <a:t>Set’s the figure size, adds a legend, and title.</a:t>
            </a:r>
            <a:endParaRPr/>
          </a:p>
          <a:p>
            <a:pPr indent="-265771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ct val="54782"/>
              <a:buChar char="◈"/>
            </a:pPr>
            <a:r>
              <a:rPr lang="en-CA"/>
              <a:t>Populates graph via imbedded call in get_stock</a:t>
            </a:r>
            <a:endParaRPr/>
          </a:p>
          <a:p>
            <a:pPr indent="-176655" lvl="1" marL="72000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pic>
        <p:nvPicPr>
          <p:cNvPr id="321" name="Google Shape;3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000" y="1733525"/>
            <a:ext cx="54292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"/>
          <p:cNvSpPr txBox="1"/>
          <p:nvPr/>
        </p:nvSpPr>
        <p:spPr>
          <a:xfrm>
            <a:off x="0" y="68722"/>
            <a:ext cx="439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A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Import: matplotlib</a:t>
            </a:r>
            <a:endParaRPr b="0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0" y="5895425"/>
            <a:ext cx="4429125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6"/>
          <p:cNvCxnSpPr/>
          <p:nvPr/>
        </p:nvCxnSpPr>
        <p:spPr>
          <a:xfrm>
            <a:off x="3744600" y="2751500"/>
            <a:ext cx="2270100" cy="91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5" name="Google Shape;325;p6"/>
          <p:cNvCxnSpPr/>
          <p:nvPr/>
        </p:nvCxnSpPr>
        <p:spPr>
          <a:xfrm flipH="1" rot="10800000">
            <a:off x="5181150" y="2028075"/>
            <a:ext cx="883500" cy="24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6" name="Google Shape;326;p6"/>
          <p:cNvCxnSpPr/>
          <p:nvPr/>
        </p:nvCxnSpPr>
        <p:spPr>
          <a:xfrm>
            <a:off x="3744600" y="5233400"/>
            <a:ext cx="2270100" cy="91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5d5cef918_0_585"/>
          <p:cNvSpPr txBox="1"/>
          <p:nvPr>
            <p:ph type="title"/>
          </p:nvPr>
        </p:nvSpPr>
        <p:spPr>
          <a:xfrm>
            <a:off x="685203" y="-304800"/>
            <a:ext cx="56007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3600"/>
              <a:t>Stock Recommendation</a:t>
            </a:r>
            <a:endParaRPr sz="4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2" name="Google Shape;332;g105d5cef918_0_585"/>
          <p:cNvSpPr txBox="1"/>
          <p:nvPr>
            <p:ph idx="2" type="body"/>
          </p:nvPr>
        </p:nvSpPr>
        <p:spPr>
          <a:xfrm>
            <a:off x="685200" y="1722075"/>
            <a:ext cx="4375500" cy="49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972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Iterating over the stock_history object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Reversing the list so that it is in chronological order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-29972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●"/>
            </a:pPr>
            <a:r>
              <a:rPr lang="en-CA"/>
              <a:t>Checking the values of the list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en-CA"/>
              <a:t>If sorted -&gt; BUY STOCK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en-CA"/>
              <a:t>If reverse sorted -&gt; NOT BUY STOCK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en-CA"/>
              <a:t>Else -&gt; WAIT BEFORE BUYING STOCK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33" name="Google Shape;333;g105d5cef918_0_5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725" y="1940273"/>
            <a:ext cx="6424951" cy="27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g105d5cef918_0_585"/>
          <p:cNvCxnSpPr/>
          <p:nvPr/>
        </p:nvCxnSpPr>
        <p:spPr>
          <a:xfrm>
            <a:off x="4148375" y="2119100"/>
            <a:ext cx="1221000" cy="36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g105d5cef918_0_585"/>
          <p:cNvCxnSpPr/>
          <p:nvPr/>
        </p:nvCxnSpPr>
        <p:spPr>
          <a:xfrm flipH="1" rot="10800000">
            <a:off x="4113000" y="2888075"/>
            <a:ext cx="1287600" cy="17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6" name="Google Shape;336;g105d5cef918_0_585"/>
          <p:cNvCxnSpPr/>
          <p:nvPr/>
        </p:nvCxnSpPr>
        <p:spPr>
          <a:xfrm flipH="1" rot="10800000">
            <a:off x="4115075" y="3997175"/>
            <a:ext cx="1287600" cy="17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2021-11-30T14:33:36Z</dcterms:created>
  <dc:creator>Joseph Mendez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