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63" r:id="rId3"/>
    <p:sldId id="265" r:id="rId4"/>
    <p:sldId id="266" r:id="rId5"/>
    <p:sldId id="259" r:id="rId6"/>
    <p:sldId id="268" r:id="rId7"/>
    <p:sldId id="267" r:id="rId8"/>
    <p:sldId id="269" r:id="rId9"/>
    <p:sldId id="260" r:id="rId10"/>
    <p:sldId id="27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37C3F-1226-6DF7-008E-56058D21455A}" v="3" dt="2021-10-06T21:36:26.059"/>
    <p1510:client id="{34CE2ED0-C3AC-4FF0-B812-8CA8E2CD9D69}" v="913" dt="2021-10-06T16:41:47.285"/>
    <p1510:client id="{5CBAAECE-828D-EBA7-D018-B29636C60A91}" v="1594" dt="2021-10-06T22:31:41.256"/>
    <p1510:client id="{8115ED9E-B8B6-5129-4C5F-DC82435501AD}" v="929" dt="2021-10-06T21:10:50.823"/>
    <p1510:client id="{C7259F06-DF71-179F-70E4-A8F854A45BDB}" v="413" dt="2021-10-06T21:49:10.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078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757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6900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743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612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851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879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014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8638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040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1399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8058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6991A-856A-494F-B71A-45232D59BB92}"/>
              </a:ext>
            </a:extLst>
          </p:cNvPr>
          <p:cNvSpPr>
            <a:spLocks noGrp="1"/>
          </p:cNvSpPr>
          <p:nvPr>
            <p:ph type="ctrTitle"/>
          </p:nvPr>
        </p:nvSpPr>
        <p:spPr>
          <a:xfrm>
            <a:off x="796301" y="-1189242"/>
            <a:ext cx="8593017" cy="2860037"/>
          </a:xfrm>
        </p:spPr>
        <p:txBody>
          <a:bodyPr anchor="b">
            <a:normAutofit/>
          </a:bodyPr>
          <a:lstStyle/>
          <a:p>
            <a:pPr algn="l"/>
            <a:r>
              <a:rPr lang="en-US" sz="5100"/>
              <a:t>Music Recommendation System</a:t>
            </a:r>
            <a:r>
              <a:rPr lang="en-US" sz="5100" b="1"/>
              <a:t> </a:t>
            </a:r>
            <a:br>
              <a:rPr lang="en-US" sz="5100" b="1"/>
            </a:br>
            <a:r>
              <a:rPr lang="en-US" sz="5100" b="1"/>
              <a:t>(MusicForYou)</a:t>
            </a:r>
            <a:endParaRPr lang="en-US" sz="5100" b="1">
              <a:cs typeface="Calibri Light"/>
            </a:endParaRPr>
          </a:p>
        </p:txBody>
      </p:sp>
      <p:sp>
        <p:nvSpPr>
          <p:cNvPr id="3" name="Subtitle 2">
            <a:extLst>
              <a:ext uri="{FF2B5EF4-FFF2-40B4-BE49-F238E27FC236}">
                <a16:creationId xmlns:a16="http://schemas.microsoft.com/office/drawing/2014/main" id="{EDD85A86-FFEF-2B44-BEAA-0FCD87D686F9}"/>
              </a:ext>
            </a:extLst>
          </p:cNvPr>
          <p:cNvSpPr>
            <a:spLocks noGrp="1"/>
          </p:cNvSpPr>
          <p:nvPr>
            <p:ph type="subTitle" idx="1"/>
          </p:nvPr>
        </p:nvSpPr>
        <p:spPr>
          <a:xfrm>
            <a:off x="1094096" y="4298380"/>
            <a:ext cx="4167115" cy="2163551"/>
          </a:xfrm>
        </p:spPr>
        <p:txBody>
          <a:bodyPr vert="horz" lIns="91440" tIns="45720" rIns="91440" bIns="45720" rtlCol="0" anchor="t">
            <a:normAutofit/>
          </a:bodyPr>
          <a:lstStyle/>
          <a:p>
            <a:pPr algn="l"/>
            <a:r>
              <a:rPr lang="en-US" sz="1700" b="1" u="sng">
                <a:cs typeface="Calibri"/>
              </a:rPr>
              <a:t>Team Members :- </a:t>
            </a:r>
            <a:endParaRPr lang="en-US" sz="1700" b="1" u="sng"/>
          </a:p>
          <a:p>
            <a:pPr algn="l"/>
            <a:r>
              <a:rPr lang="en-US" sz="1700">
                <a:ea typeface="+mn-lt"/>
                <a:cs typeface="+mn-lt"/>
              </a:rPr>
              <a:t>Ronak Kumar - </a:t>
            </a:r>
            <a:r>
              <a:rPr lang="en-US" sz="1700">
                <a:cs typeface="Calibri"/>
              </a:rPr>
              <a:t>100846194</a:t>
            </a:r>
            <a:endParaRPr lang="en-US"/>
          </a:p>
          <a:p>
            <a:pPr algn="l"/>
            <a:r>
              <a:rPr lang="en-US" sz="1700">
                <a:cs typeface="Calibri"/>
              </a:rPr>
              <a:t>Krishna Bakshi - 100804293</a:t>
            </a:r>
            <a:endParaRPr lang="en-US"/>
          </a:p>
          <a:p>
            <a:pPr algn="l"/>
            <a:r>
              <a:rPr lang="en-US" sz="1700">
                <a:cs typeface="Calibri"/>
              </a:rPr>
              <a:t>Kartik Sharma - 100803803</a:t>
            </a:r>
          </a:p>
          <a:p>
            <a:pPr algn="l"/>
            <a:r>
              <a:rPr lang="en-US" sz="1700">
                <a:cs typeface="Calibri"/>
              </a:rPr>
              <a:t>Aniruddhsinh Sodha – 100801844</a:t>
            </a:r>
          </a:p>
          <a:p>
            <a:pPr algn="l"/>
            <a:r>
              <a:rPr lang="en-US" sz="1700">
                <a:cs typeface="Calibri"/>
              </a:rPr>
              <a:t>Krishnamohan Pingali - 100820336</a:t>
            </a:r>
          </a:p>
          <a:p>
            <a:pPr algn="l"/>
            <a:endParaRPr lang="en-US" sz="1700">
              <a:cs typeface="Calibri"/>
            </a:endParaRPr>
          </a:p>
          <a:p>
            <a:pPr algn="l"/>
            <a:endParaRPr lang="en-US" sz="1700">
              <a:cs typeface="Calibri"/>
            </a:endParaRPr>
          </a:p>
        </p:txBody>
      </p:sp>
      <p:sp>
        <p:nvSpPr>
          <p:cNvPr id="59" name="Freeform: Shape 5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Graphic 23" descr="Conductor">
            <a:extLst>
              <a:ext uri="{FF2B5EF4-FFF2-40B4-BE49-F238E27FC236}">
                <a16:creationId xmlns:a16="http://schemas.microsoft.com/office/drawing/2014/main" id="{002C779A-3300-425F-95B0-308B776842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20631337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B66C9-FAB0-4D7B-956E-90AADD23A525}"/>
              </a:ext>
            </a:extLst>
          </p:cNvPr>
          <p:cNvSpPr>
            <a:spLocks noGrp="1"/>
          </p:cNvSpPr>
          <p:nvPr>
            <p:ph type="title"/>
          </p:nvPr>
        </p:nvSpPr>
        <p:spPr>
          <a:xfrm>
            <a:off x="178942" y="963877"/>
            <a:ext cx="4222114" cy="4930246"/>
          </a:xfrm>
        </p:spPr>
        <p:txBody>
          <a:bodyPr>
            <a:normAutofit/>
          </a:bodyPr>
          <a:lstStyle/>
          <a:p>
            <a:pPr algn="r"/>
            <a:r>
              <a:rPr lang="en-US" b="1">
                <a:solidFill>
                  <a:schemeClr val="accent1"/>
                </a:solidFill>
                <a:cs typeface="Calibri Light"/>
              </a:rPr>
              <a:t>Some Use Cases</a:t>
            </a:r>
            <a:endParaRPr lang="en-US">
              <a:solidFill>
                <a:schemeClr val="accent1"/>
              </a:solidFill>
              <a:cs typeface="Calibri Light"/>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800640-74FA-47DB-AA30-C7E5CFCB872C}"/>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200">
                <a:cs typeface="Calibri" panose="020F0502020204030204"/>
              </a:rPr>
              <a:t>Based on the application that we aim to develop, below are some of the use cases for which our product could be a game changer : </a:t>
            </a:r>
          </a:p>
          <a:p>
            <a:pPr marL="0" indent="0">
              <a:buNone/>
            </a:pPr>
            <a:endParaRPr lang="en-US" sz="2200">
              <a:cs typeface="Calibri" panose="020F0502020204030204"/>
            </a:endParaRPr>
          </a:p>
          <a:p>
            <a:r>
              <a:rPr lang="en-US" sz="2200">
                <a:cs typeface="Calibri" panose="020F0502020204030204"/>
              </a:rPr>
              <a:t>Can look for the songs based on the artist preferences of the user.</a:t>
            </a:r>
          </a:p>
          <a:p>
            <a:r>
              <a:rPr lang="en-US" sz="2200">
                <a:cs typeface="Calibri" panose="020F0502020204030204"/>
              </a:rPr>
              <a:t>Can rely on the recommendation or suggestion provided by our product.</a:t>
            </a:r>
          </a:p>
          <a:p>
            <a:r>
              <a:rPr lang="en-US" sz="2200">
                <a:cs typeface="Calibri" panose="020F0502020204030204"/>
              </a:rPr>
              <a:t>Able to go back and check the song that was played previously.</a:t>
            </a:r>
          </a:p>
          <a:p>
            <a:r>
              <a:rPr lang="en-US" sz="2200">
                <a:cs typeface="Calibri" panose="020F0502020204030204"/>
              </a:rPr>
              <a:t>Able to select the songs based on the genre. </a:t>
            </a:r>
          </a:p>
          <a:p>
            <a:r>
              <a:rPr lang="en-US" sz="2200">
                <a:cs typeface="Calibri" panose="020F0502020204030204"/>
              </a:rPr>
              <a:t>The recommendations will continue to improve with the increase in customer usage.</a:t>
            </a:r>
          </a:p>
        </p:txBody>
      </p:sp>
    </p:spTree>
    <p:extLst>
      <p:ext uri="{BB962C8B-B14F-4D97-AF65-F5344CB8AC3E}">
        <p14:creationId xmlns:p14="http://schemas.microsoft.com/office/powerpoint/2010/main" val="166401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71D01-5399-4F08-8761-3998A6E67538}"/>
              </a:ext>
            </a:extLst>
          </p:cNvPr>
          <p:cNvSpPr>
            <a:spLocks noGrp="1"/>
          </p:cNvSpPr>
          <p:nvPr>
            <p:ph idx="1"/>
          </p:nvPr>
        </p:nvSpPr>
        <p:spPr>
          <a:xfrm>
            <a:off x="2032899" y="2278173"/>
            <a:ext cx="6669573" cy="3450613"/>
          </a:xfrm>
        </p:spPr>
        <p:txBody>
          <a:bodyPr vert="horz" lIns="91440" tIns="45720" rIns="91440" bIns="45720" rtlCol="0" anchor="ctr">
            <a:normAutofit/>
          </a:bodyPr>
          <a:lstStyle/>
          <a:p>
            <a:pPr marL="0" indent="0">
              <a:buNone/>
            </a:pPr>
            <a:r>
              <a:rPr lang="en-US" sz="5000" b="1" u="sng">
                <a:cs typeface="Calibri"/>
              </a:rPr>
              <a:t>THANK YOU</a:t>
            </a:r>
            <a:endParaRPr lang="en-US" sz="500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ccept">
            <a:extLst>
              <a:ext uri="{FF2B5EF4-FFF2-40B4-BE49-F238E27FC236}">
                <a16:creationId xmlns:a16="http://schemas.microsoft.com/office/drawing/2014/main" id="{6E140884-DE5E-4C7A-8C0C-F460C2F2D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11648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81242-C6DE-8F41-B1A0-4DCBF630AE16}"/>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cs typeface="Calibri Light"/>
              </a:rPr>
              <a:t>About</a:t>
            </a:r>
          </a:p>
        </p:txBody>
      </p:sp>
      <p:sp>
        <p:nvSpPr>
          <p:cNvPr id="3" name="Content Placeholder 2">
            <a:extLst>
              <a:ext uri="{FF2B5EF4-FFF2-40B4-BE49-F238E27FC236}">
                <a16:creationId xmlns:a16="http://schemas.microsoft.com/office/drawing/2014/main" id="{1FD3153D-F7C9-7243-A175-02F5023ED741}"/>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gn="just">
              <a:buNone/>
            </a:pPr>
            <a:r>
              <a:rPr lang="en-US" sz="2000">
                <a:cs typeface="Calibri" panose="020F0502020204030204"/>
              </a:rPr>
              <a:t>Our team will work on developing a music recommendation system. As music streaming applications are used excessively by all age groups across the globe, an advanced music recommendation website seems to be a potential idea for the market as well as the project.</a:t>
            </a:r>
            <a:endParaRPr lang="en-US"/>
          </a:p>
          <a:p>
            <a:pPr marL="0" indent="0" algn="just">
              <a:buNone/>
            </a:pPr>
            <a:endParaRPr lang="en-US" sz="2000">
              <a:cs typeface="Calibri" panose="020F0502020204030204"/>
            </a:endParaRPr>
          </a:p>
          <a:p>
            <a:pPr marL="0" indent="0" algn="just">
              <a:buNone/>
            </a:pPr>
            <a:r>
              <a:rPr lang="en-US" sz="2000">
                <a:cs typeface="Calibri" panose="020F0502020204030204"/>
              </a:rPr>
              <a:t>The end target would be to develop an Artificially Intelligent Music System which will provide the user recommendations for songs based upon their listening preferences and patterns. The goal of this project includes development of a user-friendly webapp with AI algorithms running the backend to derive the best accuracy and possible outputs.</a:t>
            </a:r>
          </a:p>
          <a:p>
            <a:pPr marL="0" indent="0" algn="just">
              <a:buNone/>
            </a:pPr>
            <a:endParaRPr lang="en-US" sz="2000">
              <a:cs typeface="Calibri" panose="020F0502020204030204"/>
            </a:endParaRPr>
          </a:p>
          <a:p>
            <a:pPr marL="0" indent="0" algn="just">
              <a:buNone/>
            </a:pPr>
            <a:r>
              <a:rPr lang="en-US" sz="2000">
                <a:cs typeface="Calibri" panose="020F0502020204030204"/>
              </a:rPr>
              <a:t>Post this, we will be pushing the webapp for its deployment on GitHub</a:t>
            </a:r>
            <a:endParaRPr lang="en-US"/>
          </a:p>
          <a:p>
            <a:pPr marL="0" indent="0" algn="just">
              <a:buNone/>
            </a:pPr>
            <a:endParaRPr lang="en-US" sz="2000">
              <a:cs typeface="Calibri" panose="020F0502020204030204"/>
            </a:endParaRPr>
          </a:p>
        </p:txBody>
      </p:sp>
    </p:spTree>
    <p:extLst>
      <p:ext uri="{BB962C8B-B14F-4D97-AF65-F5344CB8AC3E}">
        <p14:creationId xmlns:p14="http://schemas.microsoft.com/office/powerpoint/2010/main" val="205630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D7428-BEC2-4750-A63E-D7888C8CC9AA}"/>
              </a:ext>
            </a:extLst>
          </p:cNvPr>
          <p:cNvSpPr>
            <a:spLocks noGrp="1"/>
          </p:cNvSpPr>
          <p:nvPr>
            <p:ph type="title"/>
          </p:nvPr>
        </p:nvSpPr>
        <p:spPr>
          <a:xfrm>
            <a:off x="466722" y="586855"/>
            <a:ext cx="3201366" cy="3387497"/>
          </a:xfrm>
        </p:spPr>
        <p:txBody>
          <a:bodyPr anchor="b">
            <a:normAutofit/>
          </a:bodyPr>
          <a:lstStyle/>
          <a:p>
            <a:pPr algn="ctr"/>
            <a:r>
              <a:rPr lang="en-US" sz="4000" b="1">
                <a:solidFill>
                  <a:srgbClr val="FFFFFF"/>
                </a:solidFill>
                <a:cs typeface="Calibri Light"/>
              </a:rPr>
              <a:t>Technologies to be used</a:t>
            </a:r>
            <a:endParaRPr lang="en-US"/>
          </a:p>
        </p:txBody>
      </p:sp>
      <p:sp>
        <p:nvSpPr>
          <p:cNvPr id="3" name="Content Placeholder 2">
            <a:extLst>
              <a:ext uri="{FF2B5EF4-FFF2-40B4-BE49-F238E27FC236}">
                <a16:creationId xmlns:a16="http://schemas.microsoft.com/office/drawing/2014/main" id="{95B9FB11-37F3-4230-9537-C6F2334FCDBB}"/>
              </a:ext>
            </a:extLst>
          </p:cNvPr>
          <p:cNvSpPr>
            <a:spLocks noGrp="1"/>
          </p:cNvSpPr>
          <p:nvPr>
            <p:ph idx="1"/>
          </p:nvPr>
        </p:nvSpPr>
        <p:spPr>
          <a:xfrm>
            <a:off x="4810259" y="649480"/>
            <a:ext cx="6555347" cy="5546047"/>
          </a:xfrm>
        </p:spPr>
        <p:txBody>
          <a:bodyPr vert="horz" lIns="91440" tIns="45720" rIns="91440" bIns="45720" rtlCol="0" anchor="ctr">
            <a:normAutofit lnSpcReduction="10000"/>
          </a:bodyPr>
          <a:lstStyle/>
          <a:p>
            <a:pPr marL="0" indent="0">
              <a:buNone/>
            </a:pPr>
            <a:r>
              <a:rPr lang="en-US" sz="2000">
                <a:ea typeface="+mn-lt"/>
                <a:cs typeface="+mn-lt"/>
              </a:rPr>
              <a:t>In order to develop the webapp, we have used </a:t>
            </a:r>
          </a:p>
          <a:p>
            <a:pPr marL="0" indent="0">
              <a:buNone/>
            </a:pPr>
            <a:endParaRPr lang="en-US" sz="2000">
              <a:ea typeface="+mn-lt"/>
              <a:cs typeface="+mn-lt"/>
            </a:endParaRPr>
          </a:p>
          <a:p>
            <a:pPr marL="342900" indent="-342900"/>
            <a:r>
              <a:rPr lang="en-US" sz="2000">
                <a:ea typeface="+mn-lt"/>
                <a:cs typeface="+mn-lt"/>
              </a:rPr>
              <a:t>Python3</a:t>
            </a:r>
          </a:p>
          <a:p>
            <a:pPr marL="342900" indent="-342900"/>
            <a:r>
              <a:rPr lang="en-US" sz="2000">
                <a:ea typeface="+mn-lt"/>
                <a:cs typeface="+mn-lt"/>
              </a:rPr>
              <a:t>Flask (For Building REST API's)</a:t>
            </a:r>
          </a:p>
          <a:p>
            <a:pPr marL="342900" indent="-342900"/>
            <a:r>
              <a:rPr lang="en-US" sz="2000">
                <a:ea typeface="+mn-lt"/>
                <a:cs typeface="+mn-lt"/>
              </a:rPr>
              <a:t>MongoDB as NoSQL Database</a:t>
            </a:r>
          </a:p>
          <a:p>
            <a:pPr marL="342900" indent="-342900"/>
            <a:r>
              <a:rPr lang="en-US" sz="2000">
                <a:ea typeface="+mn-lt"/>
                <a:cs typeface="+mn-lt"/>
              </a:rPr>
              <a:t>Spotify API (For Fetching information about tracks)</a:t>
            </a:r>
          </a:p>
          <a:p>
            <a:pPr marL="342900" indent="-342900"/>
            <a:r>
              <a:rPr lang="en-US" sz="2000">
                <a:ea typeface="+mn-lt"/>
                <a:cs typeface="+mn-lt"/>
              </a:rPr>
              <a:t>PyCharm</a:t>
            </a:r>
          </a:p>
          <a:p>
            <a:pPr marL="342900" indent="-342900"/>
            <a:r>
              <a:rPr lang="en-US" sz="2000">
                <a:ea typeface="+mn-lt"/>
                <a:cs typeface="+mn-lt"/>
              </a:rPr>
              <a:t>GitHub</a:t>
            </a:r>
          </a:p>
          <a:p>
            <a:pPr marL="0" indent="0">
              <a:buNone/>
            </a:pPr>
            <a:endParaRPr lang="en-US" sz="2000">
              <a:ea typeface="+mn-lt"/>
              <a:cs typeface="+mn-lt"/>
            </a:endParaRPr>
          </a:p>
          <a:p>
            <a:pPr marL="0" indent="0">
              <a:buNone/>
            </a:pPr>
            <a:r>
              <a:rPr lang="en-US" sz="2000">
                <a:ea typeface="+mn-lt"/>
                <a:cs typeface="+mn-lt"/>
              </a:rPr>
              <a:t>Further, model development and visualization would be performed using :-</a:t>
            </a:r>
          </a:p>
          <a:p>
            <a:pPr marL="342900" indent="-342900">
              <a:buFont typeface="Arial"/>
              <a:buChar char="•"/>
            </a:pPr>
            <a:r>
              <a:rPr lang="en-US" sz="2000">
                <a:ea typeface="+mn-lt"/>
                <a:cs typeface="+mn-lt"/>
              </a:rPr>
              <a:t>Jupyter Notebook (Python3)</a:t>
            </a:r>
          </a:p>
          <a:p>
            <a:pPr marL="342900" indent="-342900">
              <a:buFont typeface="Arial"/>
              <a:buChar char="•"/>
            </a:pPr>
            <a:r>
              <a:rPr lang="en-US" sz="2000">
                <a:cs typeface="Calibri"/>
              </a:rPr>
              <a:t>Spotify Dataset </a:t>
            </a:r>
          </a:p>
          <a:p>
            <a:pPr marL="342900" indent="-342900">
              <a:buFont typeface="Arial"/>
              <a:buChar char="•"/>
            </a:pPr>
            <a:r>
              <a:rPr lang="en-US" sz="2000">
                <a:cs typeface="Calibri"/>
              </a:rPr>
              <a:t>Tableau</a:t>
            </a:r>
          </a:p>
          <a:p>
            <a:pPr marL="342900" indent="-342900">
              <a:buFont typeface="Arial"/>
              <a:buChar char="•"/>
            </a:pPr>
            <a:r>
              <a:rPr lang="en-US" sz="2000">
                <a:ea typeface="+mn-lt"/>
                <a:cs typeface="+mn-lt"/>
              </a:rPr>
              <a:t>MongoDB </a:t>
            </a:r>
          </a:p>
        </p:txBody>
      </p:sp>
    </p:spTree>
    <p:extLst>
      <p:ext uri="{BB962C8B-B14F-4D97-AF65-F5344CB8AC3E}">
        <p14:creationId xmlns:p14="http://schemas.microsoft.com/office/powerpoint/2010/main" val="417530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D7428-BEC2-4750-A63E-D7888C8CC9AA}"/>
              </a:ext>
            </a:extLst>
          </p:cNvPr>
          <p:cNvSpPr>
            <a:spLocks noGrp="1"/>
          </p:cNvSpPr>
          <p:nvPr>
            <p:ph type="title"/>
          </p:nvPr>
        </p:nvSpPr>
        <p:spPr>
          <a:xfrm>
            <a:off x="466722" y="586855"/>
            <a:ext cx="3201366" cy="3387497"/>
          </a:xfrm>
        </p:spPr>
        <p:txBody>
          <a:bodyPr anchor="b">
            <a:normAutofit/>
          </a:bodyPr>
          <a:lstStyle/>
          <a:p>
            <a:pPr algn="ctr"/>
            <a:r>
              <a:rPr lang="en-US" sz="4000" b="1">
                <a:solidFill>
                  <a:srgbClr val="FFFFFF"/>
                </a:solidFill>
                <a:cs typeface="Calibri Light"/>
              </a:rPr>
              <a:t>Development RoadMap</a:t>
            </a:r>
          </a:p>
        </p:txBody>
      </p:sp>
      <p:sp>
        <p:nvSpPr>
          <p:cNvPr id="3" name="Content Placeholder 2">
            <a:extLst>
              <a:ext uri="{FF2B5EF4-FFF2-40B4-BE49-F238E27FC236}">
                <a16:creationId xmlns:a16="http://schemas.microsoft.com/office/drawing/2014/main" id="{95B9FB11-37F3-4230-9537-C6F2334FCDBB}"/>
              </a:ext>
            </a:extLst>
          </p:cNvPr>
          <p:cNvSpPr>
            <a:spLocks noGrp="1"/>
          </p:cNvSpPr>
          <p:nvPr>
            <p:ph idx="1"/>
          </p:nvPr>
        </p:nvSpPr>
        <p:spPr>
          <a:xfrm>
            <a:off x="4844506" y="469682"/>
            <a:ext cx="6555347" cy="5546047"/>
          </a:xfrm>
        </p:spPr>
        <p:txBody>
          <a:bodyPr vert="horz" lIns="91440" tIns="45720" rIns="91440" bIns="45720" rtlCol="0" anchor="ctr">
            <a:normAutofit/>
          </a:bodyPr>
          <a:lstStyle/>
          <a:p>
            <a:pPr marL="0" indent="0" algn="just">
              <a:buNone/>
            </a:pPr>
            <a:r>
              <a:rPr lang="en-US" sz="2000">
                <a:ea typeface="+mn-lt"/>
                <a:cs typeface="+mn-lt"/>
              </a:rPr>
              <a:t>Given, below is a roadmap we intent to follow during the project development process :-</a:t>
            </a:r>
          </a:p>
          <a:p>
            <a:pPr marL="0" indent="0" algn="just">
              <a:buNone/>
            </a:pPr>
            <a:endParaRPr lang="en-US" sz="2000">
              <a:ea typeface="+mn-lt"/>
              <a:cs typeface="+mn-lt"/>
            </a:endParaRPr>
          </a:p>
          <a:p>
            <a:pPr marL="0" indent="0" algn="just">
              <a:buNone/>
            </a:pPr>
            <a:r>
              <a:rPr lang="en-US" sz="2000">
                <a:ea typeface="+mn-lt"/>
                <a:cs typeface="+mn-lt"/>
              </a:rPr>
              <a:t>1. Firstly, a Login/Register feature would be built using Flask and MongoDB for users to signup for the app. Initially they would be asked about some listening preferences with personal data</a:t>
            </a:r>
          </a:p>
          <a:p>
            <a:pPr marL="0" indent="0" algn="just">
              <a:buNone/>
            </a:pPr>
            <a:r>
              <a:rPr lang="en-US" sz="2000">
                <a:ea typeface="+mn-lt"/>
                <a:cs typeface="+mn-lt"/>
              </a:rPr>
              <a:t>2. Once the account is registered, users can start searching for music </a:t>
            </a:r>
          </a:p>
          <a:p>
            <a:pPr marL="0" indent="0" algn="just">
              <a:buNone/>
            </a:pPr>
            <a:r>
              <a:rPr lang="en-US" sz="2000">
                <a:ea typeface="+mn-lt"/>
                <a:cs typeface="+mn-lt"/>
              </a:rPr>
              <a:t>3. From MongoDB and chosen dataset, data would be imported in Python for performing our data transformations, exploratory data analysis, statistical analysis &amp; AI implementation</a:t>
            </a:r>
            <a:endParaRPr lang="en-US">
              <a:ea typeface="+mn-lt"/>
              <a:cs typeface="+mn-lt"/>
            </a:endParaRPr>
          </a:p>
          <a:p>
            <a:pPr marL="0" indent="0" algn="just">
              <a:buNone/>
            </a:pPr>
            <a:r>
              <a:rPr lang="en-US" sz="2000">
                <a:ea typeface="+mn-lt"/>
                <a:cs typeface="+mn-lt"/>
              </a:rPr>
              <a:t>4. Finally, with Tableau, we plan to perform some analytics to visualize the data from different perspectives for better understanding. </a:t>
            </a:r>
            <a:endParaRPr lang="en-US">
              <a:cs typeface="Calibri" panose="020F0502020204030204"/>
            </a:endParaRPr>
          </a:p>
        </p:txBody>
      </p:sp>
    </p:spTree>
    <p:extLst>
      <p:ext uri="{BB962C8B-B14F-4D97-AF65-F5344CB8AC3E}">
        <p14:creationId xmlns:p14="http://schemas.microsoft.com/office/powerpoint/2010/main" val="168804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742E5-6CC6-4054-8DDF-BC0EC7603CDF}"/>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cs typeface="Calibri Light"/>
              </a:rPr>
              <a:t>Data Elements</a:t>
            </a:r>
          </a:p>
        </p:txBody>
      </p:sp>
      <p:sp>
        <p:nvSpPr>
          <p:cNvPr id="3" name="Content Placeholder 2">
            <a:extLst>
              <a:ext uri="{FF2B5EF4-FFF2-40B4-BE49-F238E27FC236}">
                <a16:creationId xmlns:a16="http://schemas.microsoft.com/office/drawing/2014/main" id="{2E8602B3-A535-4A38-816B-58284249E09A}"/>
              </a:ext>
            </a:extLst>
          </p:cNvPr>
          <p:cNvSpPr>
            <a:spLocks noGrp="1"/>
          </p:cNvSpPr>
          <p:nvPr>
            <p:ph idx="1"/>
          </p:nvPr>
        </p:nvSpPr>
        <p:spPr>
          <a:xfrm>
            <a:off x="4810259" y="649480"/>
            <a:ext cx="6555347" cy="5546047"/>
          </a:xfrm>
        </p:spPr>
        <p:txBody>
          <a:bodyPr anchor="ctr">
            <a:normAutofit fontScale="92500" lnSpcReduction="10000"/>
          </a:bodyPr>
          <a:lstStyle/>
          <a:p>
            <a:pPr marL="0" indent="0" algn="just">
              <a:buNone/>
            </a:pPr>
            <a:r>
              <a:rPr lang="en-US" sz="2000">
                <a:cs typeface="Calibri"/>
              </a:rPr>
              <a:t>As of now, we are storing the below mentioned personal information of the user :-</a:t>
            </a:r>
            <a:endParaRPr lang="en-US">
              <a:cs typeface="Calibri" panose="020F0502020204030204"/>
            </a:endParaRPr>
          </a:p>
          <a:p>
            <a:pPr marL="0" indent="0" algn="just">
              <a:buNone/>
            </a:pPr>
            <a:endParaRPr lang="en-US" sz="2000">
              <a:cs typeface="Calibri"/>
            </a:endParaRPr>
          </a:p>
          <a:p>
            <a:pPr marL="342900" indent="-342900" algn="just"/>
            <a:r>
              <a:rPr lang="en-US" sz="2000" b="1">
                <a:cs typeface="Calibri"/>
              </a:rPr>
              <a:t>Name</a:t>
            </a:r>
          </a:p>
          <a:p>
            <a:pPr marL="342900" indent="-342900" algn="just"/>
            <a:r>
              <a:rPr lang="en-US" sz="2000" b="1">
                <a:cs typeface="Calibri"/>
              </a:rPr>
              <a:t>Age</a:t>
            </a:r>
          </a:p>
          <a:p>
            <a:pPr marL="342900" indent="-342900" algn="just"/>
            <a:r>
              <a:rPr lang="en-US" sz="2000" b="1">
                <a:cs typeface="Calibri"/>
              </a:rPr>
              <a:t>Email ID/Encrypted Password</a:t>
            </a:r>
          </a:p>
          <a:p>
            <a:pPr marL="342900" indent="-342900" algn="just"/>
            <a:r>
              <a:rPr lang="en-US" sz="2000" b="1">
                <a:cs typeface="Calibri"/>
              </a:rPr>
              <a:t>Gender</a:t>
            </a:r>
          </a:p>
          <a:p>
            <a:pPr marL="342900" indent="-342900" algn="just"/>
            <a:r>
              <a:rPr lang="en-US" sz="2000" b="1">
                <a:cs typeface="Calibri"/>
              </a:rPr>
              <a:t>Location/Country</a:t>
            </a:r>
          </a:p>
          <a:p>
            <a:pPr marL="342900" indent="-342900" algn="just"/>
            <a:r>
              <a:rPr lang="en-US" sz="2000" b="1">
                <a:cs typeface="Calibri"/>
              </a:rPr>
              <a:t>Artist Preference</a:t>
            </a:r>
            <a:endParaRPr lang="en-US">
              <a:cs typeface="Calibri" panose="020F0502020204030204"/>
            </a:endParaRPr>
          </a:p>
          <a:p>
            <a:pPr marL="342900" indent="-342900" algn="just"/>
            <a:r>
              <a:rPr lang="en-US" sz="2000" b="1">
                <a:cs typeface="Calibri"/>
              </a:rPr>
              <a:t>Genre Preference</a:t>
            </a:r>
          </a:p>
          <a:p>
            <a:pPr marL="342900" indent="-342900" algn="just"/>
            <a:r>
              <a:rPr lang="en-US" sz="2000" b="1">
                <a:cs typeface="Calibri"/>
              </a:rPr>
              <a:t>Language Preference</a:t>
            </a:r>
          </a:p>
          <a:p>
            <a:pPr marL="0" indent="0" algn="just">
              <a:buNone/>
            </a:pPr>
            <a:endParaRPr lang="en-US" sz="2000">
              <a:cs typeface="Calibri"/>
            </a:endParaRPr>
          </a:p>
          <a:p>
            <a:pPr marL="0" indent="0" algn="just">
              <a:buNone/>
            </a:pPr>
            <a:r>
              <a:rPr lang="en-US" sz="2000">
                <a:cs typeface="Calibri"/>
              </a:rPr>
              <a:t>In addition to this, we will also be storing the history of the suggestions that our algorithm will make in order to train our suggestion(s). Also, we plan to add more data elements to our dataset as and when we progress with our analysis.</a:t>
            </a:r>
          </a:p>
          <a:p>
            <a:pPr marL="0" indent="0" algn="just">
              <a:buNone/>
            </a:pPr>
            <a:endParaRPr lang="en-US" sz="2000">
              <a:cs typeface="Calibri"/>
            </a:endParaRPr>
          </a:p>
        </p:txBody>
      </p:sp>
    </p:spTree>
    <p:extLst>
      <p:ext uri="{BB962C8B-B14F-4D97-AF65-F5344CB8AC3E}">
        <p14:creationId xmlns:p14="http://schemas.microsoft.com/office/powerpoint/2010/main" val="297463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742E5-6CC6-4054-8DDF-BC0EC7603CDF}"/>
              </a:ext>
            </a:extLst>
          </p:cNvPr>
          <p:cNvSpPr>
            <a:spLocks noGrp="1"/>
          </p:cNvSpPr>
          <p:nvPr>
            <p:ph type="title"/>
          </p:nvPr>
        </p:nvSpPr>
        <p:spPr>
          <a:xfrm>
            <a:off x="-4176" y="586855"/>
            <a:ext cx="3672264" cy="3387497"/>
          </a:xfrm>
        </p:spPr>
        <p:txBody>
          <a:bodyPr anchor="b">
            <a:normAutofit/>
          </a:bodyPr>
          <a:lstStyle/>
          <a:p>
            <a:pPr algn="r"/>
            <a:r>
              <a:rPr lang="en-US" sz="4000" b="1">
                <a:solidFill>
                  <a:srgbClr val="FFFFFF"/>
                </a:solidFill>
                <a:cs typeface="Calibri Light"/>
              </a:rPr>
              <a:t>Database Design</a:t>
            </a:r>
          </a:p>
        </p:txBody>
      </p:sp>
      <p:sp>
        <p:nvSpPr>
          <p:cNvPr id="3" name="Content Placeholder 2">
            <a:extLst>
              <a:ext uri="{FF2B5EF4-FFF2-40B4-BE49-F238E27FC236}">
                <a16:creationId xmlns:a16="http://schemas.microsoft.com/office/drawing/2014/main" id="{2E8602B3-A535-4A38-816B-58284249E09A}"/>
              </a:ext>
            </a:extLst>
          </p:cNvPr>
          <p:cNvSpPr>
            <a:spLocks noGrp="1"/>
          </p:cNvSpPr>
          <p:nvPr>
            <p:ph idx="1"/>
          </p:nvPr>
        </p:nvSpPr>
        <p:spPr>
          <a:xfrm>
            <a:off x="4810259" y="649480"/>
            <a:ext cx="6555347" cy="5546047"/>
          </a:xfrm>
        </p:spPr>
        <p:txBody>
          <a:bodyPr anchor="ctr">
            <a:normAutofit/>
          </a:bodyPr>
          <a:lstStyle/>
          <a:p>
            <a:pPr marL="0" indent="0" algn="just">
              <a:buNone/>
            </a:pPr>
            <a:r>
              <a:rPr lang="en-US" sz="2000">
                <a:cs typeface="Calibri"/>
              </a:rPr>
              <a:t>As of now, we are storing data in a single database named "music-project" with these collections inside it:-</a:t>
            </a:r>
            <a:endParaRPr lang="en-US">
              <a:cs typeface="Calibri" panose="020F0502020204030204"/>
            </a:endParaRPr>
          </a:p>
          <a:p>
            <a:pPr marL="0" indent="0" algn="just">
              <a:buNone/>
            </a:pPr>
            <a:endParaRPr lang="en-US" sz="2000">
              <a:cs typeface="Calibri"/>
            </a:endParaRPr>
          </a:p>
          <a:p>
            <a:pPr marL="342900" indent="-342900" algn="just"/>
            <a:r>
              <a:rPr lang="en-US" sz="2000" b="1">
                <a:cs typeface="Calibri"/>
              </a:rPr>
              <a:t>users</a:t>
            </a:r>
          </a:p>
          <a:p>
            <a:pPr marL="342900" indent="-342900" algn="just"/>
            <a:r>
              <a:rPr lang="en-US" sz="2000" b="1">
                <a:cs typeface="Calibri"/>
              </a:rPr>
              <a:t>preferences</a:t>
            </a:r>
          </a:p>
          <a:p>
            <a:pPr marL="342900" indent="-342900" algn="just"/>
            <a:r>
              <a:rPr lang="en-US" sz="2000" b="1">
                <a:cs typeface="Calibri"/>
              </a:rPr>
              <a:t>history</a:t>
            </a:r>
          </a:p>
          <a:p>
            <a:pPr marL="342900" indent="-342900" algn="just"/>
            <a:r>
              <a:rPr lang="en-US" sz="2000" b="1">
                <a:cs typeface="Calibri"/>
              </a:rPr>
              <a:t>recommendations</a:t>
            </a:r>
          </a:p>
          <a:p>
            <a:pPr marL="342900" indent="-342900" algn="just"/>
            <a:endParaRPr lang="en-US" sz="2000" b="1">
              <a:cs typeface="Calibri"/>
            </a:endParaRPr>
          </a:p>
          <a:p>
            <a:pPr marL="342900" indent="-342900" algn="just"/>
            <a:endParaRPr lang="en-US" sz="2000">
              <a:cs typeface="Calibri"/>
            </a:endParaRPr>
          </a:p>
        </p:txBody>
      </p:sp>
    </p:spTree>
    <p:extLst>
      <p:ext uri="{BB962C8B-B14F-4D97-AF65-F5344CB8AC3E}">
        <p14:creationId xmlns:p14="http://schemas.microsoft.com/office/powerpoint/2010/main" val="226011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742E5-6CC6-4054-8DDF-BC0EC7603CDF}"/>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cs typeface="Calibri Light"/>
              </a:rPr>
              <a:t>Deployment</a:t>
            </a:r>
            <a:endParaRPr lang="en-US"/>
          </a:p>
        </p:txBody>
      </p:sp>
      <p:sp>
        <p:nvSpPr>
          <p:cNvPr id="3" name="Content Placeholder 2">
            <a:extLst>
              <a:ext uri="{FF2B5EF4-FFF2-40B4-BE49-F238E27FC236}">
                <a16:creationId xmlns:a16="http://schemas.microsoft.com/office/drawing/2014/main" id="{2E8602B3-A535-4A38-816B-58284249E09A}"/>
              </a:ext>
            </a:extLst>
          </p:cNvPr>
          <p:cNvSpPr>
            <a:spLocks noGrp="1"/>
          </p:cNvSpPr>
          <p:nvPr>
            <p:ph idx="1"/>
          </p:nvPr>
        </p:nvSpPr>
        <p:spPr>
          <a:xfrm>
            <a:off x="4810259" y="649480"/>
            <a:ext cx="6555347" cy="5546047"/>
          </a:xfrm>
        </p:spPr>
        <p:txBody>
          <a:bodyPr anchor="ctr">
            <a:normAutofit fontScale="92500" lnSpcReduction="10000"/>
          </a:bodyPr>
          <a:lstStyle/>
          <a:p>
            <a:pPr algn="just">
              <a:buFont typeface="Arial"/>
              <a:buChar char="•"/>
            </a:pPr>
            <a:r>
              <a:rPr lang="en-US" sz="2000">
                <a:ea typeface="+mn-lt"/>
                <a:cs typeface="+mn-lt"/>
              </a:rPr>
              <a:t>In order to deploy our product, we will be looking for the technology that has ease of use and compatibility with most of the platforms. From </a:t>
            </a:r>
            <a:r>
              <a:rPr lang="en-US" sz="2000">
                <a:cs typeface="Calibri"/>
              </a:rPr>
              <a:t>long term </a:t>
            </a:r>
            <a:r>
              <a:rPr lang="en-US" sz="2000">
                <a:ea typeface="+mn-lt"/>
                <a:cs typeface="+mn-lt"/>
              </a:rPr>
              <a:t>perspective, keeping in mind the robust nature of the product, we would want a technology that can handle modifications and changes in future.</a:t>
            </a:r>
          </a:p>
          <a:p>
            <a:pPr algn="just">
              <a:buFont typeface="Arial"/>
              <a:buChar char="•"/>
            </a:pPr>
            <a:endParaRPr lang="en-US" sz="2000">
              <a:ea typeface="+mn-lt"/>
              <a:cs typeface="+mn-lt"/>
            </a:endParaRPr>
          </a:p>
          <a:p>
            <a:pPr algn="just">
              <a:buFont typeface="Arial"/>
              <a:buChar char="•"/>
            </a:pPr>
            <a:r>
              <a:rPr lang="en-US" sz="2000">
                <a:ea typeface="+mn-lt"/>
                <a:cs typeface="+mn-lt"/>
              </a:rPr>
              <a:t>In addition to this, we would look for the technology that will perform effectively and efficiently with big data and can perform high level analysis. Based on these requirements, we find </a:t>
            </a:r>
            <a:r>
              <a:rPr lang="en-US" sz="2000" b="1">
                <a:cs typeface="Calibri"/>
              </a:rPr>
              <a:t>AWS, GCP and Azure</a:t>
            </a:r>
            <a:r>
              <a:rPr lang="en-US" sz="2000">
                <a:cs typeface="Calibri"/>
              </a:rPr>
              <a:t> as the potential cloud options.</a:t>
            </a:r>
            <a:endParaRPr lang="en-US" sz="2000">
              <a:ea typeface="+mn-lt"/>
              <a:cs typeface="+mn-lt"/>
            </a:endParaRPr>
          </a:p>
          <a:p>
            <a:pPr algn="just">
              <a:buFont typeface="Arial"/>
              <a:buChar char="•"/>
            </a:pPr>
            <a:endParaRPr lang="en-US" sz="2000">
              <a:ea typeface="+mn-lt"/>
              <a:cs typeface="+mn-lt"/>
            </a:endParaRPr>
          </a:p>
          <a:p>
            <a:pPr algn="just">
              <a:buFont typeface="Arial"/>
              <a:buChar char="•"/>
            </a:pPr>
            <a:r>
              <a:rPr lang="en-US" sz="2000">
                <a:cs typeface="Calibri"/>
              </a:rPr>
              <a:t>However, these will depend upon the performance and requirement of the product, once it is developed. </a:t>
            </a:r>
            <a:r>
              <a:rPr lang="en-US" sz="2000" b="1">
                <a:cs typeface="Calibri"/>
              </a:rPr>
              <a:t>We plan to keep the code commit in mind at each stage of our development and analysis. </a:t>
            </a:r>
            <a:r>
              <a:rPr lang="en-US" sz="2000">
                <a:cs typeface="Calibri"/>
              </a:rPr>
              <a:t>Also, all the product and analysis related code and documents are stored on </a:t>
            </a:r>
            <a:r>
              <a:rPr lang="en-US" sz="2000" b="1">
                <a:cs typeface="Calibri"/>
              </a:rPr>
              <a:t>Github </a:t>
            </a:r>
            <a:r>
              <a:rPr lang="en-US" sz="2000">
                <a:cs typeface="Calibri"/>
              </a:rPr>
              <a:t>for everyone to access.</a:t>
            </a:r>
            <a:endParaRPr lang="en-US" sz="2000">
              <a:ea typeface="+mn-lt"/>
              <a:cs typeface="+mn-lt"/>
            </a:endParaRPr>
          </a:p>
          <a:p>
            <a:pPr marL="0" indent="0" algn="just">
              <a:buNone/>
            </a:pPr>
            <a:endParaRPr lang="en-US" sz="2000">
              <a:cs typeface="Calibri"/>
            </a:endParaRPr>
          </a:p>
        </p:txBody>
      </p:sp>
    </p:spTree>
    <p:extLst>
      <p:ext uri="{BB962C8B-B14F-4D97-AF65-F5344CB8AC3E}">
        <p14:creationId xmlns:p14="http://schemas.microsoft.com/office/powerpoint/2010/main" val="220511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742E5-6CC6-4054-8DDF-BC0EC7603CDF}"/>
              </a:ext>
            </a:extLst>
          </p:cNvPr>
          <p:cNvSpPr>
            <a:spLocks noGrp="1"/>
          </p:cNvSpPr>
          <p:nvPr>
            <p:ph type="title"/>
          </p:nvPr>
        </p:nvSpPr>
        <p:spPr>
          <a:xfrm>
            <a:off x="167060" y="586855"/>
            <a:ext cx="3501028" cy="3387497"/>
          </a:xfrm>
        </p:spPr>
        <p:txBody>
          <a:bodyPr anchor="b">
            <a:normAutofit/>
          </a:bodyPr>
          <a:lstStyle/>
          <a:p>
            <a:pPr algn="r"/>
            <a:r>
              <a:rPr lang="en-US" sz="4000" b="1">
                <a:solidFill>
                  <a:srgbClr val="FFFFFF"/>
                </a:solidFill>
                <a:cs typeface="Calibri Light"/>
              </a:rPr>
              <a:t>Few Challenges</a:t>
            </a:r>
            <a:endParaRPr lang="en-US"/>
          </a:p>
        </p:txBody>
      </p:sp>
      <p:sp>
        <p:nvSpPr>
          <p:cNvPr id="3" name="Content Placeholder 2">
            <a:extLst>
              <a:ext uri="{FF2B5EF4-FFF2-40B4-BE49-F238E27FC236}">
                <a16:creationId xmlns:a16="http://schemas.microsoft.com/office/drawing/2014/main" id="{2E8602B3-A535-4A38-816B-58284249E09A}"/>
              </a:ext>
            </a:extLst>
          </p:cNvPr>
          <p:cNvSpPr>
            <a:spLocks noGrp="1"/>
          </p:cNvSpPr>
          <p:nvPr>
            <p:ph idx="1"/>
          </p:nvPr>
        </p:nvSpPr>
        <p:spPr>
          <a:xfrm>
            <a:off x="4810259" y="649480"/>
            <a:ext cx="6555347" cy="5546047"/>
          </a:xfrm>
        </p:spPr>
        <p:txBody>
          <a:bodyPr anchor="ctr">
            <a:normAutofit/>
          </a:bodyPr>
          <a:lstStyle/>
          <a:p>
            <a:pPr algn="just">
              <a:buFont typeface="Arial"/>
              <a:buChar char="•"/>
            </a:pPr>
            <a:r>
              <a:rPr lang="en-US" sz="2000">
                <a:ea typeface="+mn-lt"/>
                <a:cs typeface="+mn-lt"/>
              </a:rPr>
              <a:t>Spotify API doesn't provide us entire songs so we have only the previews to present to the user.</a:t>
            </a:r>
          </a:p>
          <a:p>
            <a:pPr algn="just">
              <a:buFont typeface="Arial"/>
              <a:buChar char="•"/>
            </a:pPr>
            <a:endParaRPr lang="en-US" sz="2000">
              <a:ea typeface="+mn-lt"/>
              <a:cs typeface="+mn-lt"/>
            </a:endParaRPr>
          </a:p>
          <a:p>
            <a:pPr algn="just">
              <a:buFont typeface="Arial"/>
              <a:buChar char="•"/>
            </a:pPr>
            <a:r>
              <a:rPr lang="en-US" sz="2000">
                <a:ea typeface="+mn-lt"/>
                <a:cs typeface="+mn-lt"/>
              </a:rPr>
              <a:t>Also, some licensed music with DRM doesn't have playback_url field so user's won't be able to listen to them.</a:t>
            </a:r>
          </a:p>
          <a:p>
            <a:pPr algn="just">
              <a:buFont typeface="Arial"/>
              <a:buChar char="•"/>
            </a:pPr>
            <a:endParaRPr lang="en-US" sz="2000">
              <a:ea typeface="+mn-lt"/>
              <a:cs typeface="+mn-lt"/>
            </a:endParaRPr>
          </a:p>
          <a:p>
            <a:pPr algn="just">
              <a:buFont typeface="Arial"/>
              <a:buChar char="•"/>
            </a:pPr>
            <a:r>
              <a:rPr lang="en-US" sz="2000">
                <a:ea typeface="+mn-lt"/>
                <a:cs typeface="+mn-lt"/>
              </a:rPr>
              <a:t>Spotify API has rate limiting where the Bearer Token expires in some minutes.</a:t>
            </a:r>
          </a:p>
          <a:p>
            <a:pPr algn="just">
              <a:buFont typeface="Arial"/>
              <a:buChar char="•"/>
            </a:pPr>
            <a:endParaRPr lang="en-US" sz="2000">
              <a:ea typeface="+mn-lt"/>
              <a:cs typeface="+mn-lt"/>
            </a:endParaRPr>
          </a:p>
        </p:txBody>
      </p:sp>
    </p:spTree>
    <p:extLst>
      <p:ext uri="{BB962C8B-B14F-4D97-AF65-F5344CB8AC3E}">
        <p14:creationId xmlns:p14="http://schemas.microsoft.com/office/powerpoint/2010/main" val="119299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A3957-00C0-410E-89CB-B4B8DE1D6FC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cs typeface="Calibri Light"/>
              </a:rPr>
              <a:t>Next Steps</a:t>
            </a:r>
          </a:p>
        </p:txBody>
      </p:sp>
      <p:sp>
        <p:nvSpPr>
          <p:cNvPr id="3" name="Content Placeholder 2">
            <a:extLst>
              <a:ext uri="{FF2B5EF4-FFF2-40B4-BE49-F238E27FC236}">
                <a16:creationId xmlns:a16="http://schemas.microsoft.com/office/drawing/2014/main" id="{80C275EA-AC01-4302-A556-C7E444628B2B}"/>
              </a:ext>
            </a:extLst>
          </p:cNvPr>
          <p:cNvSpPr>
            <a:spLocks noGrp="1"/>
          </p:cNvSpPr>
          <p:nvPr>
            <p:ph idx="1"/>
          </p:nvPr>
        </p:nvSpPr>
        <p:spPr>
          <a:xfrm>
            <a:off x="4810259" y="649480"/>
            <a:ext cx="6555347" cy="5546047"/>
          </a:xfrm>
        </p:spPr>
        <p:txBody>
          <a:bodyPr anchor="ctr">
            <a:normAutofit/>
          </a:bodyPr>
          <a:lstStyle/>
          <a:p>
            <a:pPr marL="0" indent="0" algn="just">
              <a:buNone/>
            </a:pPr>
            <a:r>
              <a:rPr lang="en-US" sz="2000">
                <a:cs typeface="Calibri"/>
              </a:rPr>
              <a:t>Now when we have our basic app ready, we plan to perform the following steps in the near future : </a:t>
            </a:r>
            <a:endParaRPr lang="en-US"/>
          </a:p>
          <a:p>
            <a:pPr marL="0" indent="0" algn="just">
              <a:buNone/>
            </a:pPr>
            <a:endParaRPr lang="en-US" sz="2000">
              <a:cs typeface="Calibri"/>
            </a:endParaRPr>
          </a:p>
          <a:p>
            <a:pPr marL="342900" indent="-342900" algn="just"/>
            <a:r>
              <a:rPr lang="en-US" sz="2000">
                <a:cs typeface="Calibri"/>
              </a:rPr>
              <a:t>Make modifications in the app for better functioning, such as addition of more features that will help us gather more and more data.</a:t>
            </a:r>
          </a:p>
          <a:p>
            <a:pPr marL="342900" indent="-342900" algn="just"/>
            <a:r>
              <a:rPr lang="en-US" sz="2000">
                <a:cs typeface="Calibri"/>
              </a:rPr>
              <a:t>Start working on the data collected and perform EDA</a:t>
            </a:r>
          </a:p>
          <a:p>
            <a:pPr marL="342900" indent="-342900" algn="just"/>
            <a:r>
              <a:rPr lang="en-US" sz="2000">
                <a:cs typeface="Calibri"/>
              </a:rPr>
              <a:t>Data manipulations (if necessary) in order to make the data usable for the analysis in future</a:t>
            </a:r>
          </a:p>
          <a:p>
            <a:pPr marL="342900" indent="-342900" algn="just"/>
            <a:r>
              <a:rPr lang="en-US" sz="2000">
                <a:cs typeface="Calibri"/>
              </a:rPr>
              <a:t>Perform research and development on various AI algorithms that can help us achieve our goal </a:t>
            </a:r>
            <a:r>
              <a:rPr lang="en-US" sz="2000" err="1">
                <a:cs typeface="Calibri"/>
              </a:rPr>
              <a:t>i.e."</a:t>
            </a:r>
            <a:r>
              <a:rPr lang="en-US" sz="2000" b="1" err="1">
                <a:cs typeface="Calibri"/>
              </a:rPr>
              <a:t>Provide</a:t>
            </a:r>
            <a:r>
              <a:rPr lang="en-US" sz="2000" b="1">
                <a:cs typeface="Calibri"/>
              </a:rPr>
              <a:t> the user with the best music recommendations on the basis of their taste</a:t>
            </a:r>
            <a:r>
              <a:rPr lang="en-US" sz="2000">
                <a:cs typeface="Calibri"/>
              </a:rPr>
              <a:t>"</a:t>
            </a:r>
          </a:p>
        </p:txBody>
      </p:sp>
    </p:spTree>
    <p:extLst>
      <p:ext uri="{BB962C8B-B14F-4D97-AF65-F5344CB8AC3E}">
        <p14:creationId xmlns:p14="http://schemas.microsoft.com/office/powerpoint/2010/main" val="2459953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Music Recommendation System  (MusicForYou)</vt:lpstr>
      <vt:lpstr>About</vt:lpstr>
      <vt:lpstr>Technologies to be used</vt:lpstr>
      <vt:lpstr>Development RoadMap</vt:lpstr>
      <vt:lpstr>Data Elements</vt:lpstr>
      <vt:lpstr>Database Design</vt:lpstr>
      <vt:lpstr>Deployment</vt:lpstr>
      <vt:lpstr>Few Challenges</vt:lpstr>
      <vt:lpstr>Next Steps</vt:lpstr>
      <vt:lpstr>Some Use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2021-10-06T16:15:17Z</dcterms:created>
  <dcterms:modified xsi:type="dcterms:W3CDTF">2021-10-06T22:32:32Z</dcterms:modified>
</cp:coreProperties>
</file>