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56C88-5EB0-71E6-C45D-7F2CF88A0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SELLER TAT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36DB6F-E258-C33D-0C4A-04A46A4C3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949194" y="3407395"/>
            <a:ext cx="9755187" cy="550333"/>
          </a:xfrm>
        </p:spPr>
        <p:txBody>
          <a:bodyPr/>
          <a:lstStyle/>
          <a:p>
            <a:r>
              <a:rPr lang="es-ES" dirty="0"/>
              <a:t>Usuario:________________</a:t>
            </a:r>
            <a:endParaRPr lang="es-CO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E9298DB-13A0-AF42-E7B0-EE41F3241050}"/>
              </a:ext>
            </a:extLst>
          </p:cNvPr>
          <p:cNvSpPr txBox="1">
            <a:spLocks/>
          </p:cNvSpPr>
          <p:nvPr/>
        </p:nvSpPr>
        <p:spPr>
          <a:xfrm rot="21420000">
            <a:off x="949194" y="3804344"/>
            <a:ext cx="9755187" cy="550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contraseña:________________</a:t>
            </a:r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7DF733B-7BD1-2455-D9F2-7C88CD43FD76}"/>
              </a:ext>
            </a:extLst>
          </p:cNvPr>
          <p:cNvSpPr/>
          <p:nvPr/>
        </p:nvSpPr>
        <p:spPr>
          <a:xfrm rot="21392473">
            <a:off x="7666074" y="4859079"/>
            <a:ext cx="2296633" cy="6166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Ingresar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8828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2664BA7-B4D5-2D2E-4B50-02EF3306FEE3}"/>
              </a:ext>
            </a:extLst>
          </p:cNvPr>
          <p:cNvSpPr/>
          <p:nvPr/>
        </p:nvSpPr>
        <p:spPr>
          <a:xfrm>
            <a:off x="1743739" y="1541720"/>
            <a:ext cx="1733107" cy="988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9B1E3C1-C4B3-8882-4B02-88B3FA8866F8}"/>
              </a:ext>
            </a:extLst>
          </p:cNvPr>
          <p:cNvSpPr/>
          <p:nvPr/>
        </p:nvSpPr>
        <p:spPr>
          <a:xfrm>
            <a:off x="5021225" y="1541720"/>
            <a:ext cx="1733107" cy="988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Clientes</a:t>
            </a:r>
            <a:endParaRPr lang="es-CO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C2E4DA4-0DB1-7499-B552-EE7D1087AF8F}"/>
              </a:ext>
            </a:extLst>
          </p:cNvPr>
          <p:cNvSpPr/>
          <p:nvPr/>
        </p:nvSpPr>
        <p:spPr>
          <a:xfrm>
            <a:off x="6957237" y="3429000"/>
            <a:ext cx="1733107" cy="988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Pedidos</a:t>
            </a:r>
            <a:endParaRPr lang="es-CO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800AE2E-E229-2E98-770F-FA6E7F03FED7}"/>
              </a:ext>
            </a:extLst>
          </p:cNvPr>
          <p:cNvSpPr/>
          <p:nvPr/>
        </p:nvSpPr>
        <p:spPr>
          <a:xfrm>
            <a:off x="2977116" y="3429000"/>
            <a:ext cx="1733107" cy="988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  <a:endParaRPr lang="es-CO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ED157DA-8F74-A721-0AEC-D1C3D0A1B83C}"/>
              </a:ext>
            </a:extLst>
          </p:cNvPr>
          <p:cNvSpPr/>
          <p:nvPr/>
        </p:nvSpPr>
        <p:spPr>
          <a:xfrm>
            <a:off x="8298712" y="1531087"/>
            <a:ext cx="1733107" cy="988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Proveedores</a:t>
            </a:r>
            <a:endParaRPr lang="es-CO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9B075D7-7E30-DDDB-A757-9E7ECE0BE862}"/>
              </a:ext>
            </a:extLst>
          </p:cNvPr>
          <p:cNvSpPr/>
          <p:nvPr/>
        </p:nvSpPr>
        <p:spPr>
          <a:xfrm>
            <a:off x="10031819" y="5649430"/>
            <a:ext cx="1132368" cy="613146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salir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819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34C29-8AEC-55B0-D749-2BEDBF0A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814" y="368805"/>
            <a:ext cx="10396882" cy="1151965"/>
          </a:xfrm>
        </p:spPr>
        <p:txBody>
          <a:bodyPr/>
          <a:lstStyle/>
          <a:p>
            <a:pPr algn="ctr"/>
            <a:r>
              <a:rPr lang="es-ES" dirty="0"/>
              <a:t>Gestión de usuarios</a:t>
            </a:r>
            <a:endParaRPr lang="es-CO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D4F19C5-5D07-B0A9-2A6D-A2713CA15843}"/>
              </a:ext>
            </a:extLst>
          </p:cNvPr>
          <p:cNvSpPr/>
          <p:nvPr/>
        </p:nvSpPr>
        <p:spPr>
          <a:xfrm>
            <a:off x="2627571" y="1848398"/>
            <a:ext cx="1537284" cy="56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Crear</a:t>
            </a:r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CA8463A-7C38-5917-B97D-117A82698659}"/>
              </a:ext>
            </a:extLst>
          </p:cNvPr>
          <p:cNvSpPr/>
          <p:nvPr/>
        </p:nvSpPr>
        <p:spPr>
          <a:xfrm>
            <a:off x="2627571" y="2728919"/>
            <a:ext cx="1537284" cy="56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Modificar</a:t>
            </a:r>
            <a:endParaRPr lang="es-CO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68A88D3-AF6D-E85E-C446-FF63ADE39602}"/>
              </a:ext>
            </a:extLst>
          </p:cNvPr>
          <p:cNvSpPr/>
          <p:nvPr/>
        </p:nvSpPr>
        <p:spPr>
          <a:xfrm>
            <a:off x="4767824" y="2728919"/>
            <a:ext cx="1537284" cy="56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Eliminar </a:t>
            </a:r>
            <a:endParaRPr lang="es-CO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10D5312-991B-EA48-B509-B5AC2755A7FA}"/>
              </a:ext>
            </a:extLst>
          </p:cNvPr>
          <p:cNvSpPr/>
          <p:nvPr/>
        </p:nvSpPr>
        <p:spPr>
          <a:xfrm>
            <a:off x="4767824" y="1848398"/>
            <a:ext cx="1537284" cy="56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Consultar</a:t>
            </a:r>
            <a:endParaRPr lang="es-CO" dirty="0"/>
          </a:p>
        </p:txBody>
      </p:sp>
      <p:graphicFrame>
        <p:nvGraphicFramePr>
          <p:cNvPr id="10" name="Tabla 4">
            <a:extLst>
              <a:ext uri="{FF2B5EF4-FFF2-40B4-BE49-F238E27FC236}">
                <a16:creationId xmlns:a16="http://schemas.microsoft.com/office/drawing/2014/main" id="{548C08CB-E253-4934-FAB3-E153A5E2F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212497"/>
              </p:ext>
            </p:extLst>
          </p:nvPr>
        </p:nvGraphicFramePr>
        <p:xfrm>
          <a:off x="2032000" y="3771210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585399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473948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89730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0" dirty="0"/>
                        <a:t>Numero documento</a:t>
                      </a:r>
                      <a:endParaRPr lang="es-CO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Cargo</a:t>
                      </a:r>
                      <a:endParaRPr lang="es-CO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Email</a:t>
                      </a:r>
                      <a:endParaRPr lang="es-CO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6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4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282186"/>
                  </a:ext>
                </a:extLst>
              </a:tr>
            </a:tbl>
          </a:graphicData>
        </a:graphic>
      </p:graphicFrame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7414839-601C-94A2-02FE-D8AA88DA8C58}"/>
              </a:ext>
            </a:extLst>
          </p:cNvPr>
          <p:cNvSpPr/>
          <p:nvPr/>
        </p:nvSpPr>
        <p:spPr>
          <a:xfrm>
            <a:off x="10031819" y="5649430"/>
            <a:ext cx="1132368" cy="613146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salir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543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34C29-8AEC-55B0-D749-2BEDBF0A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814" y="368805"/>
            <a:ext cx="10396882" cy="1151965"/>
          </a:xfrm>
        </p:spPr>
        <p:txBody>
          <a:bodyPr/>
          <a:lstStyle/>
          <a:p>
            <a:pPr algn="ctr"/>
            <a:r>
              <a:rPr lang="es-ES" dirty="0"/>
              <a:t>Gestión de productos</a:t>
            </a:r>
            <a:endParaRPr lang="es-CO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D4F19C5-5D07-B0A9-2A6D-A2713CA15843}"/>
              </a:ext>
            </a:extLst>
          </p:cNvPr>
          <p:cNvSpPr/>
          <p:nvPr/>
        </p:nvSpPr>
        <p:spPr>
          <a:xfrm>
            <a:off x="2627571" y="1848398"/>
            <a:ext cx="1537284" cy="56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Crear</a:t>
            </a:r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CA8463A-7C38-5917-B97D-117A82698659}"/>
              </a:ext>
            </a:extLst>
          </p:cNvPr>
          <p:cNvSpPr/>
          <p:nvPr/>
        </p:nvSpPr>
        <p:spPr>
          <a:xfrm>
            <a:off x="2627571" y="2728919"/>
            <a:ext cx="1537284" cy="56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Modificar</a:t>
            </a:r>
            <a:endParaRPr lang="es-CO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68A88D3-AF6D-E85E-C446-FF63ADE39602}"/>
              </a:ext>
            </a:extLst>
          </p:cNvPr>
          <p:cNvSpPr/>
          <p:nvPr/>
        </p:nvSpPr>
        <p:spPr>
          <a:xfrm>
            <a:off x="4767824" y="2728919"/>
            <a:ext cx="1537284" cy="56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Eliminar </a:t>
            </a:r>
            <a:endParaRPr lang="es-CO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10D5312-991B-EA48-B509-B5AC2755A7FA}"/>
              </a:ext>
            </a:extLst>
          </p:cNvPr>
          <p:cNvSpPr/>
          <p:nvPr/>
        </p:nvSpPr>
        <p:spPr>
          <a:xfrm>
            <a:off x="4767824" y="1848398"/>
            <a:ext cx="1537284" cy="56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Consultar</a:t>
            </a:r>
            <a:endParaRPr lang="es-CO" dirty="0"/>
          </a:p>
        </p:txBody>
      </p:sp>
      <p:graphicFrame>
        <p:nvGraphicFramePr>
          <p:cNvPr id="9" name="Tabla 4">
            <a:extLst>
              <a:ext uri="{FF2B5EF4-FFF2-40B4-BE49-F238E27FC236}">
                <a16:creationId xmlns:a16="http://schemas.microsoft.com/office/drawing/2014/main" id="{354EF088-E47B-E845-7A59-F63DA7B30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739284"/>
              </p:ext>
            </p:extLst>
          </p:nvPr>
        </p:nvGraphicFramePr>
        <p:xfrm>
          <a:off x="2241108" y="3886169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9753348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967471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585399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473948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97305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12865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0" dirty="0"/>
                        <a:t>Id producto</a:t>
                      </a:r>
                      <a:endParaRPr lang="es-CO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referencia</a:t>
                      </a:r>
                      <a:endParaRPr lang="es-CO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Detalle</a:t>
                      </a:r>
                      <a:endParaRPr lang="es-CO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Marca </a:t>
                      </a:r>
                      <a:endParaRPr lang="es-CO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err="1"/>
                        <a:t>Und</a:t>
                      </a:r>
                      <a:r>
                        <a:rPr lang="es-ES" b="0" dirty="0"/>
                        <a:t> medida</a:t>
                      </a:r>
                      <a:endParaRPr lang="es-CO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Bodega</a:t>
                      </a:r>
                      <a:endParaRPr lang="es-CO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6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4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282186"/>
                  </a:ext>
                </a:extLst>
              </a:tr>
            </a:tbl>
          </a:graphicData>
        </a:graphic>
      </p:graphicFrame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6A4CC7A-CA46-02F9-8C22-C8D90F72540F}"/>
              </a:ext>
            </a:extLst>
          </p:cNvPr>
          <p:cNvSpPr/>
          <p:nvPr/>
        </p:nvSpPr>
        <p:spPr>
          <a:xfrm>
            <a:off x="10031819" y="5649430"/>
            <a:ext cx="1132368" cy="613146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salir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5501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34C29-8AEC-55B0-D749-2BEDBF0A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05" y="265673"/>
            <a:ext cx="10396882" cy="1151965"/>
          </a:xfrm>
        </p:spPr>
        <p:txBody>
          <a:bodyPr/>
          <a:lstStyle/>
          <a:p>
            <a:pPr algn="ctr"/>
            <a:r>
              <a:rPr lang="es-ES" dirty="0"/>
              <a:t>Gestión de INENTARIOS</a:t>
            </a:r>
            <a:endParaRPr lang="es-CO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D4F19C5-5D07-B0A9-2A6D-A2713CA15843}"/>
              </a:ext>
            </a:extLst>
          </p:cNvPr>
          <p:cNvSpPr/>
          <p:nvPr/>
        </p:nvSpPr>
        <p:spPr>
          <a:xfrm>
            <a:off x="2042780" y="1512685"/>
            <a:ext cx="1537284" cy="56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Registrar ingreso</a:t>
            </a:r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CA8463A-7C38-5917-B97D-117A82698659}"/>
              </a:ext>
            </a:extLst>
          </p:cNvPr>
          <p:cNvSpPr/>
          <p:nvPr/>
        </p:nvSpPr>
        <p:spPr>
          <a:xfrm>
            <a:off x="2042780" y="2393206"/>
            <a:ext cx="1537284" cy="56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Modificar</a:t>
            </a:r>
            <a:endParaRPr lang="es-CO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68A88D3-AF6D-E85E-C446-FF63ADE39602}"/>
              </a:ext>
            </a:extLst>
          </p:cNvPr>
          <p:cNvSpPr/>
          <p:nvPr/>
        </p:nvSpPr>
        <p:spPr>
          <a:xfrm>
            <a:off x="4183033" y="2393206"/>
            <a:ext cx="1537284" cy="56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Eliminar </a:t>
            </a:r>
            <a:endParaRPr lang="es-CO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10D5312-991B-EA48-B509-B5AC2755A7FA}"/>
              </a:ext>
            </a:extLst>
          </p:cNvPr>
          <p:cNvSpPr/>
          <p:nvPr/>
        </p:nvSpPr>
        <p:spPr>
          <a:xfrm>
            <a:off x="4183033" y="1512685"/>
            <a:ext cx="1537284" cy="56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Consultar ingreso</a:t>
            </a:r>
            <a:endParaRPr lang="es-CO" dirty="0"/>
          </a:p>
        </p:txBody>
      </p:sp>
      <p:graphicFrame>
        <p:nvGraphicFramePr>
          <p:cNvPr id="9" name="Tabla 4">
            <a:extLst>
              <a:ext uri="{FF2B5EF4-FFF2-40B4-BE49-F238E27FC236}">
                <a16:creationId xmlns:a16="http://schemas.microsoft.com/office/drawing/2014/main" id="{354EF088-E47B-E845-7A59-F63DA7B30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27122"/>
              </p:ext>
            </p:extLst>
          </p:nvPr>
        </p:nvGraphicFramePr>
        <p:xfrm>
          <a:off x="767305" y="3916651"/>
          <a:ext cx="9601803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67">
                  <a:extLst>
                    <a:ext uri="{9D8B030D-6E8A-4147-A177-3AD203B41FA5}">
                      <a16:colId xmlns:a16="http://schemas.microsoft.com/office/drawing/2014/main" val="868155448"/>
                    </a:ext>
                  </a:extLst>
                </a:gridCol>
                <a:gridCol w="1066867">
                  <a:extLst>
                    <a:ext uri="{9D8B030D-6E8A-4147-A177-3AD203B41FA5}">
                      <a16:colId xmlns:a16="http://schemas.microsoft.com/office/drawing/2014/main" val="834651964"/>
                    </a:ext>
                  </a:extLst>
                </a:gridCol>
                <a:gridCol w="1066867">
                  <a:extLst>
                    <a:ext uri="{9D8B030D-6E8A-4147-A177-3AD203B41FA5}">
                      <a16:colId xmlns:a16="http://schemas.microsoft.com/office/drawing/2014/main" val="1997533483"/>
                    </a:ext>
                  </a:extLst>
                </a:gridCol>
                <a:gridCol w="1066867">
                  <a:extLst>
                    <a:ext uri="{9D8B030D-6E8A-4147-A177-3AD203B41FA5}">
                      <a16:colId xmlns:a16="http://schemas.microsoft.com/office/drawing/2014/main" val="3296747102"/>
                    </a:ext>
                  </a:extLst>
                </a:gridCol>
                <a:gridCol w="1066867">
                  <a:extLst>
                    <a:ext uri="{9D8B030D-6E8A-4147-A177-3AD203B41FA5}">
                      <a16:colId xmlns:a16="http://schemas.microsoft.com/office/drawing/2014/main" val="3058539917"/>
                    </a:ext>
                  </a:extLst>
                </a:gridCol>
                <a:gridCol w="1066867">
                  <a:extLst>
                    <a:ext uri="{9D8B030D-6E8A-4147-A177-3AD203B41FA5}">
                      <a16:colId xmlns:a16="http://schemas.microsoft.com/office/drawing/2014/main" val="1047394879"/>
                    </a:ext>
                  </a:extLst>
                </a:gridCol>
                <a:gridCol w="1066867">
                  <a:extLst>
                    <a:ext uri="{9D8B030D-6E8A-4147-A177-3AD203B41FA5}">
                      <a16:colId xmlns:a16="http://schemas.microsoft.com/office/drawing/2014/main" val="2589730545"/>
                    </a:ext>
                  </a:extLst>
                </a:gridCol>
                <a:gridCol w="1066867">
                  <a:extLst>
                    <a:ext uri="{9D8B030D-6E8A-4147-A177-3AD203B41FA5}">
                      <a16:colId xmlns:a16="http://schemas.microsoft.com/office/drawing/2014/main" val="2012865000"/>
                    </a:ext>
                  </a:extLst>
                </a:gridCol>
                <a:gridCol w="1066867">
                  <a:extLst>
                    <a:ext uri="{9D8B030D-6E8A-4147-A177-3AD203B41FA5}">
                      <a16:colId xmlns:a16="http://schemas.microsoft.com/office/drawing/2014/main" val="679048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/>
                        <a:t>Id producto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/>
                        <a:t>referencia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/>
                        <a:t>Detalle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/>
                        <a:t>Marca 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err="1"/>
                        <a:t>cant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/>
                        <a:t>Und medida</a:t>
                      </a:r>
                      <a:endParaRPr lang="es-CO" sz="1200" b="0"/>
                    </a:p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/>
                        <a:t>Valor </a:t>
                      </a:r>
                      <a:r>
                        <a:rPr lang="es-ES" sz="1200" b="0" dirty="0" err="1"/>
                        <a:t>unt</a:t>
                      </a:r>
                      <a:r>
                        <a:rPr lang="es-ES" sz="1200" b="0" dirty="0"/>
                        <a:t> 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/>
                        <a:t>iva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/>
                        <a:t>Total</a:t>
                      </a:r>
                      <a:endParaRPr lang="es-CO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6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4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282186"/>
                  </a:ext>
                </a:extLst>
              </a:tr>
            </a:tbl>
          </a:graphicData>
        </a:graphic>
      </p:graphicFrame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6E8E51A-94F7-CB1E-DB76-4056BF3FE7E6}"/>
              </a:ext>
            </a:extLst>
          </p:cNvPr>
          <p:cNvSpPr/>
          <p:nvPr/>
        </p:nvSpPr>
        <p:spPr>
          <a:xfrm>
            <a:off x="10031819" y="5649430"/>
            <a:ext cx="1132368" cy="613146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salir</a:t>
            </a:r>
            <a:endParaRPr lang="es-C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48C6B4E-D9AC-9859-B74C-A239EB3D7C51}"/>
              </a:ext>
            </a:extLst>
          </p:cNvPr>
          <p:cNvSpPr/>
          <p:nvPr/>
        </p:nvSpPr>
        <p:spPr>
          <a:xfrm>
            <a:off x="6070743" y="1524136"/>
            <a:ext cx="1537284" cy="56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Registrar salida</a:t>
            </a:r>
            <a:endParaRPr lang="es-CO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BDB4823-9D4C-ED29-F9C1-11174891C81B}"/>
              </a:ext>
            </a:extLst>
          </p:cNvPr>
          <p:cNvSpPr/>
          <p:nvPr/>
        </p:nvSpPr>
        <p:spPr>
          <a:xfrm>
            <a:off x="8210996" y="1524136"/>
            <a:ext cx="1537284" cy="56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Consultar salida</a:t>
            </a:r>
            <a:endParaRPr lang="es-CO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42A87FF-53FF-7212-440E-7426C4EA9CBC}"/>
              </a:ext>
            </a:extLst>
          </p:cNvPr>
          <p:cNvSpPr/>
          <p:nvPr/>
        </p:nvSpPr>
        <p:spPr>
          <a:xfrm>
            <a:off x="6070743" y="2404657"/>
            <a:ext cx="1537284" cy="56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Modificar</a:t>
            </a:r>
            <a:endParaRPr lang="es-CO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CB45C39-995F-606B-5CB2-2D0188915B6A}"/>
              </a:ext>
            </a:extLst>
          </p:cNvPr>
          <p:cNvSpPr/>
          <p:nvPr/>
        </p:nvSpPr>
        <p:spPr>
          <a:xfrm>
            <a:off x="8210996" y="2404657"/>
            <a:ext cx="1537284" cy="56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Eliminar </a:t>
            </a:r>
            <a:endParaRPr lang="es-CO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16BE9AF-2E9B-7FAC-108E-122B29FC353C}"/>
              </a:ext>
            </a:extLst>
          </p:cNvPr>
          <p:cNvSpPr/>
          <p:nvPr/>
        </p:nvSpPr>
        <p:spPr>
          <a:xfrm>
            <a:off x="5327358" y="3249144"/>
            <a:ext cx="1537284" cy="56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r>
              <a:rPr lang="es-ES" dirty="0" err="1"/>
              <a:t>Conultar</a:t>
            </a:r>
            <a:r>
              <a:rPr lang="es-ES" dirty="0"/>
              <a:t> saldo</a:t>
            </a:r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4356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34C29-8AEC-55B0-D749-2BEDBF0A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05" y="265673"/>
            <a:ext cx="10396882" cy="1151965"/>
          </a:xfrm>
        </p:spPr>
        <p:txBody>
          <a:bodyPr/>
          <a:lstStyle/>
          <a:p>
            <a:pPr algn="ctr"/>
            <a:r>
              <a:rPr lang="es-ES" dirty="0"/>
              <a:t>Gestión de </a:t>
            </a:r>
            <a:r>
              <a:rPr lang="es-ES" dirty="0" err="1"/>
              <a:t>proeedores</a:t>
            </a:r>
            <a:endParaRPr lang="es-CO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D4F19C5-5D07-B0A9-2A6D-A2713CA15843}"/>
              </a:ext>
            </a:extLst>
          </p:cNvPr>
          <p:cNvSpPr/>
          <p:nvPr/>
        </p:nvSpPr>
        <p:spPr>
          <a:xfrm>
            <a:off x="2042780" y="1512685"/>
            <a:ext cx="1537284" cy="56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Nuevo</a:t>
            </a:r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CA8463A-7C38-5917-B97D-117A82698659}"/>
              </a:ext>
            </a:extLst>
          </p:cNvPr>
          <p:cNvSpPr/>
          <p:nvPr/>
        </p:nvSpPr>
        <p:spPr>
          <a:xfrm>
            <a:off x="2042780" y="2393206"/>
            <a:ext cx="1537284" cy="56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Modificar</a:t>
            </a:r>
            <a:endParaRPr lang="es-CO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68A88D3-AF6D-E85E-C446-FF63ADE39602}"/>
              </a:ext>
            </a:extLst>
          </p:cNvPr>
          <p:cNvSpPr/>
          <p:nvPr/>
        </p:nvSpPr>
        <p:spPr>
          <a:xfrm>
            <a:off x="4183033" y="2393206"/>
            <a:ext cx="1537284" cy="56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Eliminar </a:t>
            </a:r>
            <a:endParaRPr lang="es-CO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10D5312-991B-EA48-B509-B5AC2755A7FA}"/>
              </a:ext>
            </a:extLst>
          </p:cNvPr>
          <p:cNvSpPr/>
          <p:nvPr/>
        </p:nvSpPr>
        <p:spPr>
          <a:xfrm>
            <a:off x="4183033" y="1512685"/>
            <a:ext cx="1537284" cy="56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Consultar</a:t>
            </a:r>
            <a:endParaRPr lang="es-CO" dirty="0"/>
          </a:p>
        </p:txBody>
      </p:sp>
      <p:graphicFrame>
        <p:nvGraphicFramePr>
          <p:cNvPr id="9" name="Tabla 4">
            <a:extLst>
              <a:ext uri="{FF2B5EF4-FFF2-40B4-BE49-F238E27FC236}">
                <a16:creationId xmlns:a16="http://schemas.microsoft.com/office/drawing/2014/main" id="{354EF088-E47B-E845-7A59-F63DA7B30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18422"/>
              </p:ext>
            </p:extLst>
          </p:nvPr>
        </p:nvGraphicFramePr>
        <p:xfrm>
          <a:off x="1496883" y="3576409"/>
          <a:ext cx="8534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67">
                  <a:extLst>
                    <a:ext uri="{9D8B030D-6E8A-4147-A177-3AD203B41FA5}">
                      <a16:colId xmlns:a16="http://schemas.microsoft.com/office/drawing/2014/main" val="868155448"/>
                    </a:ext>
                  </a:extLst>
                </a:gridCol>
                <a:gridCol w="1066867">
                  <a:extLst>
                    <a:ext uri="{9D8B030D-6E8A-4147-A177-3AD203B41FA5}">
                      <a16:colId xmlns:a16="http://schemas.microsoft.com/office/drawing/2014/main" val="834651964"/>
                    </a:ext>
                  </a:extLst>
                </a:gridCol>
                <a:gridCol w="1066867">
                  <a:extLst>
                    <a:ext uri="{9D8B030D-6E8A-4147-A177-3AD203B41FA5}">
                      <a16:colId xmlns:a16="http://schemas.microsoft.com/office/drawing/2014/main" val="1997533483"/>
                    </a:ext>
                  </a:extLst>
                </a:gridCol>
                <a:gridCol w="1066867">
                  <a:extLst>
                    <a:ext uri="{9D8B030D-6E8A-4147-A177-3AD203B41FA5}">
                      <a16:colId xmlns:a16="http://schemas.microsoft.com/office/drawing/2014/main" val="3296747102"/>
                    </a:ext>
                  </a:extLst>
                </a:gridCol>
                <a:gridCol w="1066867">
                  <a:extLst>
                    <a:ext uri="{9D8B030D-6E8A-4147-A177-3AD203B41FA5}">
                      <a16:colId xmlns:a16="http://schemas.microsoft.com/office/drawing/2014/main" val="3058539917"/>
                    </a:ext>
                  </a:extLst>
                </a:gridCol>
                <a:gridCol w="1066867">
                  <a:extLst>
                    <a:ext uri="{9D8B030D-6E8A-4147-A177-3AD203B41FA5}">
                      <a16:colId xmlns:a16="http://schemas.microsoft.com/office/drawing/2014/main" val="1047394879"/>
                    </a:ext>
                  </a:extLst>
                </a:gridCol>
                <a:gridCol w="1066867">
                  <a:extLst>
                    <a:ext uri="{9D8B030D-6E8A-4147-A177-3AD203B41FA5}">
                      <a16:colId xmlns:a16="http://schemas.microsoft.com/office/drawing/2014/main" val="2589730545"/>
                    </a:ext>
                  </a:extLst>
                </a:gridCol>
                <a:gridCol w="1066867">
                  <a:extLst>
                    <a:ext uri="{9D8B030D-6E8A-4147-A177-3AD203B41FA5}">
                      <a16:colId xmlns:a16="http://schemas.microsoft.com/office/drawing/2014/main" val="2012865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/>
                        <a:t>Id producto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/>
                        <a:t>Razón social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err="1"/>
                        <a:t>Direccion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/>
                        <a:t>Cuidad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/>
                        <a:t>Contacto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err="1"/>
                        <a:t>DIreccion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/>
                        <a:t>email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err="1"/>
                        <a:t>Telefono</a:t>
                      </a:r>
                      <a:endParaRPr lang="es-CO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6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4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282186"/>
                  </a:ext>
                </a:extLst>
              </a:tr>
            </a:tbl>
          </a:graphicData>
        </a:graphic>
      </p:graphicFrame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6E8E51A-94F7-CB1E-DB76-4056BF3FE7E6}"/>
              </a:ext>
            </a:extLst>
          </p:cNvPr>
          <p:cNvSpPr/>
          <p:nvPr/>
        </p:nvSpPr>
        <p:spPr>
          <a:xfrm>
            <a:off x="10031819" y="5649430"/>
            <a:ext cx="1132368" cy="613146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salir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1906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34C29-8AEC-55B0-D749-2BEDBF0A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05" y="265673"/>
            <a:ext cx="10396882" cy="1151965"/>
          </a:xfrm>
        </p:spPr>
        <p:txBody>
          <a:bodyPr/>
          <a:lstStyle/>
          <a:p>
            <a:pPr algn="ctr"/>
            <a:r>
              <a:rPr lang="es-ES" dirty="0"/>
              <a:t>Gestión de clientes</a:t>
            </a:r>
            <a:endParaRPr lang="es-CO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D4F19C5-5D07-B0A9-2A6D-A2713CA15843}"/>
              </a:ext>
            </a:extLst>
          </p:cNvPr>
          <p:cNvSpPr/>
          <p:nvPr/>
        </p:nvSpPr>
        <p:spPr>
          <a:xfrm>
            <a:off x="2042780" y="1512685"/>
            <a:ext cx="1537284" cy="56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Nuevo</a:t>
            </a:r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CA8463A-7C38-5917-B97D-117A82698659}"/>
              </a:ext>
            </a:extLst>
          </p:cNvPr>
          <p:cNvSpPr/>
          <p:nvPr/>
        </p:nvSpPr>
        <p:spPr>
          <a:xfrm>
            <a:off x="2042780" y="2393206"/>
            <a:ext cx="1537284" cy="56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Modificar</a:t>
            </a:r>
            <a:endParaRPr lang="es-CO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68A88D3-AF6D-E85E-C446-FF63ADE39602}"/>
              </a:ext>
            </a:extLst>
          </p:cNvPr>
          <p:cNvSpPr/>
          <p:nvPr/>
        </p:nvSpPr>
        <p:spPr>
          <a:xfrm>
            <a:off x="4183033" y="2393206"/>
            <a:ext cx="1537284" cy="56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Eliminar </a:t>
            </a:r>
            <a:endParaRPr lang="es-CO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10D5312-991B-EA48-B509-B5AC2755A7FA}"/>
              </a:ext>
            </a:extLst>
          </p:cNvPr>
          <p:cNvSpPr/>
          <p:nvPr/>
        </p:nvSpPr>
        <p:spPr>
          <a:xfrm>
            <a:off x="4183033" y="1512685"/>
            <a:ext cx="1537284" cy="56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Consultar</a:t>
            </a:r>
            <a:endParaRPr lang="es-CO" dirty="0"/>
          </a:p>
        </p:txBody>
      </p:sp>
      <p:graphicFrame>
        <p:nvGraphicFramePr>
          <p:cNvPr id="9" name="Tabla 4">
            <a:extLst>
              <a:ext uri="{FF2B5EF4-FFF2-40B4-BE49-F238E27FC236}">
                <a16:creationId xmlns:a16="http://schemas.microsoft.com/office/drawing/2014/main" id="{354EF088-E47B-E845-7A59-F63DA7B30786}"/>
              </a:ext>
            </a:extLst>
          </p:cNvPr>
          <p:cNvGraphicFramePr>
            <a:graphicFrameLocks noGrp="1"/>
          </p:cNvGraphicFramePr>
          <p:nvPr/>
        </p:nvGraphicFramePr>
        <p:xfrm>
          <a:off x="1496883" y="3576409"/>
          <a:ext cx="8534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67">
                  <a:extLst>
                    <a:ext uri="{9D8B030D-6E8A-4147-A177-3AD203B41FA5}">
                      <a16:colId xmlns:a16="http://schemas.microsoft.com/office/drawing/2014/main" val="868155448"/>
                    </a:ext>
                  </a:extLst>
                </a:gridCol>
                <a:gridCol w="1066867">
                  <a:extLst>
                    <a:ext uri="{9D8B030D-6E8A-4147-A177-3AD203B41FA5}">
                      <a16:colId xmlns:a16="http://schemas.microsoft.com/office/drawing/2014/main" val="834651964"/>
                    </a:ext>
                  </a:extLst>
                </a:gridCol>
                <a:gridCol w="1066867">
                  <a:extLst>
                    <a:ext uri="{9D8B030D-6E8A-4147-A177-3AD203B41FA5}">
                      <a16:colId xmlns:a16="http://schemas.microsoft.com/office/drawing/2014/main" val="1997533483"/>
                    </a:ext>
                  </a:extLst>
                </a:gridCol>
                <a:gridCol w="1066867">
                  <a:extLst>
                    <a:ext uri="{9D8B030D-6E8A-4147-A177-3AD203B41FA5}">
                      <a16:colId xmlns:a16="http://schemas.microsoft.com/office/drawing/2014/main" val="3296747102"/>
                    </a:ext>
                  </a:extLst>
                </a:gridCol>
                <a:gridCol w="1066867">
                  <a:extLst>
                    <a:ext uri="{9D8B030D-6E8A-4147-A177-3AD203B41FA5}">
                      <a16:colId xmlns:a16="http://schemas.microsoft.com/office/drawing/2014/main" val="3058539917"/>
                    </a:ext>
                  </a:extLst>
                </a:gridCol>
                <a:gridCol w="1066867">
                  <a:extLst>
                    <a:ext uri="{9D8B030D-6E8A-4147-A177-3AD203B41FA5}">
                      <a16:colId xmlns:a16="http://schemas.microsoft.com/office/drawing/2014/main" val="1047394879"/>
                    </a:ext>
                  </a:extLst>
                </a:gridCol>
                <a:gridCol w="1066867">
                  <a:extLst>
                    <a:ext uri="{9D8B030D-6E8A-4147-A177-3AD203B41FA5}">
                      <a16:colId xmlns:a16="http://schemas.microsoft.com/office/drawing/2014/main" val="2589730545"/>
                    </a:ext>
                  </a:extLst>
                </a:gridCol>
                <a:gridCol w="1066867">
                  <a:extLst>
                    <a:ext uri="{9D8B030D-6E8A-4147-A177-3AD203B41FA5}">
                      <a16:colId xmlns:a16="http://schemas.microsoft.com/office/drawing/2014/main" val="2012865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/>
                        <a:t>Id producto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/>
                        <a:t>Razón social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err="1"/>
                        <a:t>Direccion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/>
                        <a:t>Cuidad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/>
                        <a:t>Contacto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err="1"/>
                        <a:t>DIreccion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/>
                        <a:t>email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err="1"/>
                        <a:t>Telefono</a:t>
                      </a:r>
                      <a:endParaRPr lang="es-CO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6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4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282186"/>
                  </a:ext>
                </a:extLst>
              </a:tr>
            </a:tbl>
          </a:graphicData>
        </a:graphic>
      </p:graphicFrame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6E8E51A-94F7-CB1E-DB76-4056BF3FE7E6}"/>
              </a:ext>
            </a:extLst>
          </p:cNvPr>
          <p:cNvSpPr/>
          <p:nvPr/>
        </p:nvSpPr>
        <p:spPr>
          <a:xfrm>
            <a:off x="10031819" y="5649430"/>
            <a:ext cx="1132368" cy="613146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salir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8384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34C29-8AEC-55B0-D749-2BEDBF0A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05" y="265673"/>
            <a:ext cx="10396882" cy="1151965"/>
          </a:xfrm>
        </p:spPr>
        <p:txBody>
          <a:bodyPr/>
          <a:lstStyle/>
          <a:p>
            <a:pPr algn="ctr"/>
            <a:r>
              <a:rPr lang="es-ES" dirty="0"/>
              <a:t>Gestión de pedidos</a:t>
            </a:r>
            <a:endParaRPr lang="es-CO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D4F19C5-5D07-B0A9-2A6D-A2713CA15843}"/>
              </a:ext>
            </a:extLst>
          </p:cNvPr>
          <p:cNvSpPr/>
          <p:nvPr/>
        </p:nvSpPr>
        <p:spPr>
          <a:xfrm>
            <a:off x="2042780" y="1512685"/>
            <a:ext cx="1537284" cy="56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Nuevo pedido</a:t>
            </a:r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CA8463A-7C38-5917-B97D-117A82698659}"/>
              </a:ext>
            </a:extLst>
          </p:cNvPr>
          <p:cNvSpPr/>
          <p:nvPr/>
        </p:nvSpPr>
        <p:spPr>
          <a:xfrm>
            <a:off x="3701459" y="2600338"/>
            <a:ext cx="1537284" cy="56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Imprimir</a:t>
            </a:r>
            <a:endParaRPr lang="es-CO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68A88D3-AF6D-E85E-C446-FF63ADE39602}"/>
              </a:ext>
            </a:extLst>
          </p:cNvPr>
          <p:cNvSpPr/>
          <p:nvPr/>
        </p:nvSpPr>
        <p:spPr>
          <a:xfrm>
            <a:off x="6184617" y="2596375"/>
            <a:ext cx="1537284" cy="56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Enviar </a:t>
            </a:r>
            <a:endParaRPr lang="es-CO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10D5312-991B-EA48-B509-B5AC2755A7FA}"/>
              </a:ext>
            </a:extLst>
          </p:cNvPr>
          <p:cNvSpPr/>
          <p:nvPr/>
        </p:nvSpPr>
        <p:spPr>
          <a:xfrm>
            <a:off x="4183033" y="1512685"/>
            <a:ext cx="1537284" cy="56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Consultar pedido</a:t>
            </a:r>
            <a:endParaRPr lang="es-CO" dirty="0"/>
          </a:p>
        </p:txBody>
      </p:sp>
      <p:graphicFrame>
        <p:nvGraphicFramePr>
          <p:cNvPr id="9" name="Tabla 4">
            <a:extLst>
              <a:ext uri="{FF2B5EF4-FFF2-40B4-BE49-F238E27FC236}">
                <a16:creationId xmlns:a16="http://schemas.microsoft.com/office/drawing/2014/main" id="{354EF088-E47B-E845-7A59-F63DA7B30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07331"/>
              </p:ext>
            </p:extLst>
          </p:nvPr>
        </p:nvGraphicFramePr>
        <p:xfrm>
          <a:off x="767305" y="3916651"/>
          <a:ext cx="960181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81">
                  <a:extLst>
                    <a:ext uri="{9D8B030D-6E8A-4147-A177-3AD203B41FA5}">
                      <a16:colId xmlns:a16="http://schemas.microsoft.com/office/drawing/2014/main" val="3234703985"/>
                    </a:ext>
                  </a:extLst>
                </a:gridCol>
                <a:gridCol w="960181">
                  <a:extLst>
                    <a:ext uri="{9D8B030D-6E8A-4147-A177-3AD203B41FA5}">
                      <a16:colId xmlns:a16="http://schemas.microsoft.com/office/drawing/2014/main" val="868155448"/>
                    </a:ext>
                  </a:extLst>
                </a:gridCol>
                <a:gridCol w="960181">
                  <a:extLst>
                    <a:ext uri="{9D8B030D-6E8A-4147-A177-3AD203B41FA5}">
                      <a16:colId xmlns:a16="http://schemas.microsoft.com/office/drawing/2014/main" val="834651964"/>
                    </a:ext>
                  </a:extLst>
                </a:gridCol>
                <a:gridCol w="960181">
                  <a:extLst>
                    <a:ext uri="{9D8B030D-6E8A-4147-A177-3AD203B41FA5}">
                      <a16:colId xmlns:a16="http://schemas.microsoft.com/office/drawing/2014/main" val="1997533483"/>
                    </a:ext>
                  </a:extLst>
                </a:gridCol>
                <a:gridCol w="960181">
                  <a:extLst>
                    <a:ext uri="{9D8B030D-6E8A-4147-A177-3AD203B41FA5}">
                      <a16:colId xmlns:a16="http://schemas.microsoft.com/office/drawing/2014/main" val="3296747102"/>
                    </a:ext>
                  </a:extLst>
                </a:gridCol>
                <a:gridCol w="960181">
                  <a:extLst>
                    <a:ext uri="{9D8B030D-6E8A-4147-A177-3AD203B41FA5}">
                      <a16:colId xmlns:a16="http://schemas.microsoft.com/office/drawing/2014/main" val="3058539917"/>
                    </a:ext>
                  </a:extLst>
                </a:gridCol>
                <a:gridCol w="960181">
                  <a:extLst>
                    <a:ext uri="{9D8B030D-6E8A-4147-A177-3AD203B41FA5}">
                      <a16:colId xmlns:a16="http://schemas.microsoft.com/office/drawing/2014/main" val="1047394879"/>
                    </a:ext>
                  </a:extLst>
                </a:gridCol>
                <a:gridCol w="960181">
                  <a:extLst>
                    <a:ext uri="{9D8B030D-6E8A-4147-A177-3AD203B41FA5}">
                      <a16:colId xmlns:a16="http://schemas.microsoft.com/office/drawing/2014/main" val="2589730545"/>
                    </a:ext>
                  </a:extLst>
                </a:gridCol>
                <a:gridCol w="960181">
                  <a:extLst>
                    <a:ext uri="{9D8B030D-6E8A-4147-A177-3AD203B41FA5}">
                      <a16:colId xmlns:a16="http://schemas.microsoft.com/office/drawing/2014/main" val="2012865000"/>
                    </a:ext>
                  </a:extLst>
                </a:gridCol>
                <a:gridCol w="960181">
                  <a:extLst>
                    <a:ext uri="{9D8B030D-6E8A-4147-A177-3AD203B41FA5}">
                      <a16:colId xmlns:a16="http://schemas.microsoft.com/office/drawing/2014/main" val="679048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/>
                        <a:t>Fecha 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/>
                        <a:t>Id cliente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/>
                        <a:t>Id producto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/>
                        <a:t>Detalle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/>
                        <a:t>Marca 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err="1"/>
                        <a:t>cant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/>
                        <a:t>Und medida</a:t>
                      </a:r>
                      <a:endParaRPr lang="es-CO" sz="1200" b="0"/>
                    </a:p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/>
                        <a:t>Valor </a:t>
                      </a:r>
                      <a:r>
                        <a:rPr lang="es-ES" sz="1200" b="0" dirty="0" err="1"/>
                        <a:t>unt</a:t>
                      </a:r>
                      <a:r>
                        <a:rPr lang="es-ES" sz="1200" b="0" dirty="0"/>
                        <a:t> 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/>
                        <a:t>iva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/>
                        <a:t>Total</a:t>
                      </a:r>
                      <a:endParaRPr lang="es-CO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6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4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282186"/>
                  </a:ext>
                </a:extLst>
              </a:tr>
            </a:tbl>
          </a:graphicData>
        </a:graphic>
      </p:graphicFrame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6E8E51A-94F7-CB1E-DB76-4056BF3FE7E6}"/>
              </a:ext>
            </a:extLst>
          </p:cNvPr>
          <p:cNvSpPr/>
          <p:nvPr/>
        </p:nvSpPr>
        <p:spPr>
          <a:xfrm>
            <a:off x="10031819" y="5649430"/>
            <a:ext cx="1132368" cy="613146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salir</a:t>
            </a:r>
            <a:endParaRPr lang="es-C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48C6B4E-D9AC-9859-B74C-A239EB3D7C51}"/>
              </a:ext>
            </a:extLst>
          </p:cNvPr>
          <p:cNvSpPr/>
          <p:nvPr/>
        </p:nvSpPr>
        <p:spPr>
          <a:xfrm>
            <a:off x="6070743" y="1524136"/>
            <a:ext cx="1537284" cy="56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Modificar pedido</a:t>
            </a:r>
            <a:endParaRPr lang="es-CO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BDB4823-9D4C-ED29-F9C1-11174891C81B}"/>
              </a:ext>
            </a:extLst>
          </p:cNvPr>
          <p:cNvSpPr/>
          <p:nvPr/>
        </p:nvSpPr>
        <p:spPr>
          <a:xfrm>
            <a:off x="8210996" y="1524136"/>
            <a:ext cx="1537284" cy="56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Eliminar </a:t>
            </a:r>
            <a:r>
              <a:rPr lang="es-ES" dirty="0" err="1"/>
              <a:t>pediso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1821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29</TotalTime>
  <Words>135</Words>
  <Application>Microsoft Office PowerPoint</Application>
  <PresentationFormat>Panorámica</PresentationFormat>
  <Paragraphs>98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Impact</vt:lpstr>
      <vt:lpstr>Evento principal</vt:lpstr>
      <vt:lpstr>SELLER TAT</vt:lpstr>
      <vt:lpstr>Presentación de PowerPoint</vt:lpstr>
      <vt:lpstr>Gestión de usuarios</vt:lpstr>
      <vt:lpstr>Gestión de productos</vt:lpstr>
      <vt:lpstr>Gestión de INENTARIOS</vt:lpstr>
      <vt:lpstr>Gestión de proeedores</vt:lpstr>
      <vt:lpstr>Gestión de clientes</vt:lpstr>
      <vt:lpstr>Gestión de pedidos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SELLER TAT</dc:title>
  <dc:creator>Edgar Augusto Vasquez Ibañez</dc:creator>
  <cp:lastModifiedBy>Edgar Augusto Vasquez Ibañez</cp:lastModifiedBy>
  <cp:revision>1</cp:revision>
  <dcterms:created xsi:type="dcterms:W3CDTF">2023-04-11T00:23:53Z</dcterms:created>
  <dcterms:modified xsi:type="dcterms:W3CDTF">2023-04-11T00:53:17Z</dcterms:modified>
</cp:coreProperties>
</file>