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60" r:id="rId3"/>
    <p:sldId id="307" r:id="rId4"/>
    <p:sldId id="266" r:id="rId5"/>
    <p:sldId id="318" r:id="rId6"/>
    <p:sldId id="309" r:id="rId7"/>
    <p:sldId id="324" r:id="rId8"/>
    <p:sldId id="325" r:id="rId9"/>
    <p:sldId id="319" r:id="rId10"/>
    <p:sldId id="326" r:id="rId11"/>
    <p:sldId id="320" r:id="rId12"/>
    <p:sldId id="327" r:id="rId13"/>
    <p:sldId id="328" r:id="rId14"/>
    <p:sldId id="322" r:id="rId15"/>
    <p:sldId id="330" r:id="rId16"/>
    <p:sldId id="331" r:id="rId17"/>
    <p:sldId id="321" r:id="rId18"/>
    <p:sldId id="329" r:id="rId19"/>
    <p:sldId id="313" r:id="rId20"/>
    <p:sldId id="314" r:id="rId21"/>
    <p:sldId id="315" r:id="rId22"/>
    <p:sldId id="311" r:id="rId23"/>
    <p:sldId id="262" r:id="rId24"/>
    <p:sldId id="310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B0604020202020204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D1AC-A66D-499A-9486-A001D68A853D}">
  <a:tblStyle styleId="{E5AAD1AC-A66D-499A-9486-A001D68A8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80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9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32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49660" y="1911267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</a:rPr>
              <a:t>O</a:t>
            </a:r>
            <a:r>
              <a:rPr lang="es-AR" sz="8000" dirty="0">
                <a:solidFill>
                  <a:schemeClr val="dk2"/>
                </a:solidFill>
              </a:rPr>
              <a:t>l</a:t>
            </a:r>
            <a:r>
              <a:rPr lang="en" sz="8000" dirty="0">
                <a:solidFill>
                  <a:schemeClr val="dk2"/>
                </a:solidFill>
              </a:rPr>
              <a:t>ist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4966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 dirty="0">
                <a:solidFill>
                  <a:schemeClr val="accent1"/>
                </a:solidFill>
              </a:rPr>
              <a:t>Semana 1</a:t>
            </a:r>
            <a:endParaRPr lang="es-AR" sz="4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960879" y="145768"/>
            <a:ext cx="5222242" cy="162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Objetivo: </a:t>
            </a:r>
            <a:r>
              <a:rPr lang="es-ES" dirty="0"/>
              <a:t>Incrementar la cantidad de clientes en un 30% en el periodo de un año.</a:t>
            </a:r>
            <a:endParaRPr lang="es-AR" dirty="0"/>
          </a:p>
          <a:p>
            <a:pPr lvl="0" algn="l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es-ES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ES" dirty="0"/>
              <a:t>Crecimiento % de </a:t>
            </a:r>
            <a:r>
              <a:rPr lang="es-ES" dirty="0" err="1"/>
              <a:t>nº</a:t>
            </a:r>
            <a:r>
              <a:rPr lang="es-ES" dirty="0"/>
              <a:t> de clientes mensual/anual = (Cantidad_Clientes_Periodo_2 - Cantidad_Clientes_Periodo_1) / Cantidad_Clientes_Periodo_1 * 100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7E90AB-9B1C-4DF0-AA75-E68AA2C3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9" y="1647371"/>
            <a:ext cx="5055489" cy="335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1109" y="600503"/>
            <a:ext cx="2821781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Reviews (calificaciones)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692856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del total por cada tipo de calificación.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Calificación media por categoría y región.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tiempos de entrega (demoras).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calificaciones con clientes inactivos.</a:t>
            </a:r>
          </a:p>
        </p:txBody>
      </p:sp>
    </p:spTree>
    <p:extLst>
      <p:ext uri="{BB962C8B-B14F-4D97-AF65-F5344CB8AC3E}">
        <p14:creationId xmlns:p14="http://schemas.microsoft.com/office/powerpoint/2010/main" val="281990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340238-116E-46AD-BC50-F33F54CF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31" y="256551"/>
            <a:ext cx="6529614" cy="23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6E169F-FE06-48D7-839E-DBC4A2BD0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27" y="2645492"/>
            <a:ext cx="6459970" cy="2281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6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C148E9-4C55-46EA-865D-26C77B9C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11003"/>
            <a:ext cx="3768994" cy="250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D8351B-8909-4710-8FC9-8DF0C93D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03" y="2571750"/>
            <a:ext cx="3768994" cy="2512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40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57353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Envíos/Entregas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55244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demoras sobre envíos totales.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zona geográfica.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Relación entre demoras y categoría de producto.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Tiempo de aprobación de la orden, de despacho y de tránsito desde el despachante.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Coste de flete por región</a:t>
            </a:r>
          </a:p>
        </p:txBody>
      </p:sp>
    </p:spTree>
    <p:extLst>
      <p:ext uri="{BB962C8B-B14F-4D97-AF65-F5344CB8AC3E}">
        <p14:creationId xmlns:p14="http://schemas.microsoft.com/office/powerpoint/2010/main" val="30549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738809C2-EF82-428A-AD47-CE8C94590E6A}"/>
              </a:ext>
            </a:extLst>
          </p:cNvPr>
          <p:cNvSpPr txBox="1"/>
          <p:nvPr/>
        </p:nvSpPr>
        <p:spPr>
          <a:xfrm>
            <a:off x="1473198" y="3520569"/>
            <a:ext cx="5900057" cy="27699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s-MX" sz="1200" i="1" dirty="0">
                <a:solidFill>
                  <a:schemeClr val="dk2"/>
                </a:solidFill>
                <a:latin typeface="Barlow Semi Condensed"/>
                <a:sym typeface="Barlow Semi Condensed"/>
              </a:rPr>
              <a:t>* También se utilizan los dos KPIs anteriores para medir en qué punto se mejoró o se puede mejorar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12C61D-AC1F-4BA4-82F0-C25FEF241076}"/>
              </a:ext>
            </a:extLst>
          </p:cNvPr>
          <p:cNvSpPr txBox="1"/>
          <p:nvPr/>
        </p:nvSpPr>
        <p:spPr>
          <a:xfrm>
            <a:off x="1055914" y="177801"/>
            <a:ext cx="71555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30% el promedio de tiempo (por categoría de producto) entre que se hace efectiva la compra y el momento en que se envía la compra al repartidor,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Tiempo_Promedio_Despacho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Total_Ordenes_Entregadas_al_Reparto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DF385B-75B9-4175-A2AB-AE11D8AF5C0D}"/>
              </a:ext>
            </a:extLst>
          </p:cNvPr>
          <p:cNvSpPr txBox="1"/>
          <p:nvPr/>
        </p:nvSpPr>
        <p:spPr>
          <a:xfrm>
            <a:off x="1055913" y="1341353"/>
            <a:ext cx="71555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un 30% el promedio de tiempo (por categoría de producto) entre que llega la compra al repartidor y el momento en el cliente la recibe,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Tiempo_Promedio_Recepción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Fecha_Entrega_Repartidor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D257C3-08DF-487C-AD57-5B654AB2C719}"/>
              </a:ext>
            </a:extLst>
          </p:cNvPr>
          <p:cNvSpPr txBox="1"/>
          <p:nvPr/>
        </p:nvSpPr>
        <p:spPr>
          <a:xfrm>
            <a:off x="1055913" y="2521732"/>
            <a:ext cx="6952343" cy="101566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Mejorar en un 30% todo el ciclo (por categoría de producto) que va desde la compra hasta que llega el producto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Tiempo_Promedio_Ciclo_Compra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(Sumatoria(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Fecha_Compra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-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Fecha_Entrega_Comprador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))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Total_Ordenes_Entregadas</a:t>
            </a:r>
            <a:endParaRPr lang="es-MX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9BE770-C937-464A-ABE7-0F18D2B146A5}"/>
              </a:ext>
            </a:extLst>
          </p:cNvPr>
          <p:cNvSpPr txBox="1"/>
          <p:nvPr/>
        </p:nvSpPr>
        <p:spPr>
          <a:xfrm>
            <a:off x="1055913" y="3962284"/>
            <a:ext cx="695234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Objetivos: 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Lograr que un mínimo de 90% de todas las compras (por categoría de producto)  lleguen dentro del plazo estimado al comprador, en el periodo de un año.</a:t>
            </a:r>
          </a:p>
          <a:p>
            <a:endParaRPr lang="es-MX" sz="4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"/>
              </a:rPr>
              <a:t>KPI: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Entregas_a_Tiempo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=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Cantidad_Entregas_en_Plazo_Estimado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/ </a:t>
            </a:r>
            <a:r>
              <a:rPr lang="es-MX" dirty="0" err="1">
                <a:solidFill>
                  <a:schemeClr val="dk2"/>
                </a:solidFill>
                <a:latin typeface="Barlow Semi Condensed"/>
                <a:sym typeface="Barlow Semi Condensed"/>
              </a:rPr>
              <a:t>Total_Entregas_Realizadas</a:t>
            </a:r>
            <a:r>
              <a:rPr lang="es-MX" dirty="0">
                <a:solidFill>
                  <a:schemeClr val="dk2"/>
                </a:solidFill>
                <a:latin typeface="Barlow Semi Condensed"/>
                <a:sym typeface="Barlow Semi Condensed"/>
              </a:rPr>
              <a:t> * 100</a:t>
            </a:r>
          </a:p>
        </p:txBody>
      </p:sp>
    </p:spTree>
    <p:extLst>
      <p:ext uri="{BB962C8B-B14F-4D97-AF65-F5344CB8AC3E}">
        <p14:creationId xmlns:p14="http://schemas.microsoft.com/office/powerpoint/2010/main" val="93022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D9A6E68-8A63-40C4-9117-314258DCE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/>
          <a:stretch/>
        </p:blipFill>
        <p:spPr bwMode="auto">
          <a:xfrm>
            <a:off x="1252410" y="655138"/>
            <a:ext cx="6639180" cy="3833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5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2111" y="740915"/>
            <a:ext cx="3789759" cy="70944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Categorías y Productos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7647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de productos vendidos, y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Relacionar cantidad de productos vendidos con la calidad de la descripción del mismo (longitud de la descripción del producto y la cantidad de fotos que posee).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Rango de precios por categoría.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Composición por categoría en cantidad de productos.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Categorías más vendidas y menos vendidas.</a:t>
            </a:r>
          </a:p>
        </p:txBody>
      </p:sp>
    </p:spTree>
    <p:extLst>
      <p:ext uri="{BB962C8B-B14F-4D97-AF65-F5344CB8AC3E}">
        <p14:creationId xmlns:p14="http://schemas.microsoft.com/office/powerpoint/2010/main" val="239789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89" y="1077491"/>
            <a:ext cx="7236619" cy="2988518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4E86E1-9814-4C62-A4A2-3545C227E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4" y="1451720"/>
            <a:ext cx="3923348" cy="23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008132-EFB5-49AA-84B7-608D51943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83" y="1451720"/>
            <a:ext cx="3300663" cy="2445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43350" y="2252379"/>
            <a:ext cx="334441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dirty="0"/>
              <a:t>STACK tecnológico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38" y="3241657"/>
            <a:ext cx="4810125" cy="9945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Realizar un producto que permita a los usuarios (sellers) vender más y a un mayor número de clientes.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 general</a:t>
            </a: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03041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3041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3041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503041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Diario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35602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Dailies con el Henry Mentor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35602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Google Meet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35602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Discord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35602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Reuniones, debates, consultas de código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35602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435602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Organización del proyecto, asignación de tareas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35602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GitHub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435602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Administración y control del código del proyecto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85210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85210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85210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85210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87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53173" y="38697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53173" y="131384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53173" y="224877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3173" y="314859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5734" y="52663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Programación, ETL, EDA, Machine Learning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5734" y="2431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PYTHON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385734" y="125073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MySQL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385734" y="153419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base de datos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385734" y="220827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Docker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385734" y="249173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Containerizacion de la app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5734" y="311582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Airflow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5734" y="339928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Gestión de flujos de trabajo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5342" y="53578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35342" y="146475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35342" y="240086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5342" y="33012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2130;p37">
            <a:extLst>
              <a:ext uri="{FF2B5EF4-FFF2-40B4-BE49-F238E27FC236}">
                <a16:creationId xmlns:a16="http://schemas.microsoft.com/office/drawing/2014/main" id="{F32968D0-5450-4EA0-BE30-1E1D31258BDE}"/>
              </a:ext>
            </a:extLst>
          </p:cNvPr>
          <p:cNvGrpSpPr/>
          <p:nvPr/>
        </p:nvGrpSpPr>
        <p:grpSpPr>
          <a:xfrm>
            <a:off x="440523" y="4051015"/>
            <a:ext cx="635100" cy="734704"/>
            <a:chOff x="731647" y="3806675"/>
            <a:chExt cx="635100" cy="734704"/>
          </a:xfrm>
        </p:grpSpPr>
        <p:grpSp>
          <p:nvGrpSpPr>
            <p:cNvPr id="258" name="Google Shape;2131;p37">
              <a:extLst>
                <a:ext uri="{FF2B5EF4-FFF2-40B4-BE49-F238E27FC236}">
                  <a16:creationId xmlns:a16="http://schemas.microsoft.com/office/drawing/2014/main" id="{4EEA7548-98C2-4985-A344-791CC02E221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3" name="Google Shape;2132;p37">
                <a:extLst>
                  <a:ext uri="{FF2B5EF4-FFF2-40B4-BE49-F238E27FC236}">
                    <a16:creationId xmlns:a16="http://schemas.microsoft.com/office/drawing/2014/main" id="{C98E6DC9-F12C-41BB-A289-2421D2AE05D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133;p37">
                <a:extLst>
                  <a:ext uri="{FF2B5EF4-FFF2-40B4-BE49-F238E27FC236}">
                    <a16:creationId xmlns:a16="http://schemas.microsoft.com/office/drawing/2014/main" id="{D583A067-5A58-43CA-95B8-4B60FB8C0F9D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134;p37">
              <a:extLst>
                <a:ext uri="{FF2B5EF4-FFF2-40B4-BE49-F238E27FC236}">
                  <a16:creationId xmlns:a16="http://schemas.microsoft.com/office/drawing/2014/main" id="{56699063-080B-4957-B6D8-D54D7E97A37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135;p37">
                <a:extLst>
                  <a:ext uri="{FF2B5EF4-FFF2-40B4-BE49-F238E27FC236}">
                    <a16:creationId xmlns:a16="http://schemas.microsoft.com/office/drawing/2014/main" id="{21A39E0F-A8FE-4A25-8BB9-B4E74B783F1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1" name="Google Shape;2136;p37">
                <a:extLst>
                  <a:ext uri="{FF2B5EF4-FFF2-40B4-BE49-F238E27FC236}">
                    <a16:creationId xmlns:a16="http://schemas.microsoft.com/office/drawing/2014/main" id="{39B25482-B125-4322-9CD0-D920624F8DF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2" name="Google Shape;2137;p37">
                <a:extLst>
                  <a:ext uri="{FF2B5EF4-FFF2-40B4-BE49-F238E27FC236}">
                    <a16:creationId xmlns:a16="http://schemas.microsoft.com/office/drawing/2014/main" id="{82936692-295A-4540-87F2-0660F1BEA39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5" name="Google Shape;2145;p37">
            <a:extLst>
              <a:ext uri="{FF2B5EF4-FFF2-40B4-BE49-F238E27FC236}">
                <a16:creationId xmlns:a16="http://schemas.microsoft.com/office/drawing/2014/main" id="{4989AE9A-D7CB-43CB-9FF7-96B081421954}"/>
              </a:ext>
            </a:extLst>
          </p:cNvPr>
          <p:cNvSpPr txBox="1">
            <a:spLocks/>
          </p:cNvSpPr>
          <p:nvPr/>
        </p:nvSpPr>
        <p:spPr>
          <a:xfrm>
            <a:off x="1373084" y="391108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AR" dirty="0"/>
              <a:t>PowerBI</a:t>
            </a:r>
          </a:p>
        </p:txBody>
      </p:sp>
      <p:sp>
        <p:nvSpPr>
          <p:cNvPr id="266" name="Google Shape;2146;p37">
            <a:extLst>
              <a:ext uri="{FF2B5EF4-FFF2-40B4-BE49-F238E27FC236}">
                <a16:creationId xmlns:a16="http://schemas.microsoft.com/office/drawing/2014/main" id="{71A8CA76-709E-477D-888E-C51907975882}"/>
              </a:ext>
            </a:extLst>
          </p:cNvPr>
          <p:cNvSpPr txBox="1">
            <a:spLocks/>
          </p:cNvSpPr>
          <p:nvPr/>
        </p:nvSpPr>
        <p:spPr>
          <a:xfrm>
            <a:off x="1373084" y="419454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Análisis de datos, informes, dashboards</a:t>
            </a:r>
          </a:p>
        </p:txBody>
      </p: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C518719C-2A4F-4263-9937-AB8B35AA7AA3}"/>
              </a:ext>
            </a:extLst>
          </p:cNvPr>
          <p:cNvSpPr txBox="1">
            <a:spLocks/>
          </p:cNvSpPr>
          <p:nvPr/>
        </p:nvSpPr>
        <p:spPr>
          <a:xfrm>
            <a:off x="522692" y="420369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861880" y="251917"/>
            <a:ext cx="5420238" cy="48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579B03-7AB1-4DA9-8D86-0C71FEDE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5" y="801444"/>
            <a:ext cx="6150769" cy="40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9A3698A-6835-4D1D-9D55-5818D0BC2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"/>
          <a:stretch/>
        </p:blipFill>
        <p:spPr>
          <a:xfrm>
            <a:off x="57592" y="1421606"/>
            <a:ext cx="9028815" cy="3157537"/>
          </a:xfrm>
          <a:prstGeom prst="rect">
            <a:avLst/>
          </a:prstGeom>
        </p:spPr>
      </p:pic>
      <p:sp>
        <p:nvSpPr>
          <p:cNvPr id="37" name="Google Shape;1890;p36">
            <a:extLst>
              <a:ext uri="{FF2B5EF4-FFF2-40B4-BE49-F238E27FC236}">
                <a16:creationId xmlns:a16="http://schemas.microsoft.com/office/drawing/2014/main" id="{7334D034-6352-4C8F-8122-4A22B3158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2425" y="509778"/>
            <a:ext cx="2839150" cy="59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Gantt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BDC3DD-644C-431C-B3A0-6F4071AE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200" y="2194396"/>
            <a:ext cx="4809600" cy="754707"/>
          </a:xfrm>
        </p:spPr>
        <p:txBody>
          <a:bodyPr/>
          <a:lstStyle/>
          <a:p>
            <a:r>
              <a:rPr lang="es-MX" sz="3600" dirty="0"/>
              <a:t>Muchas gracias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7515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57715" y="3054024"/>
            <a:ext cx="4810125" cy="124651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>
                <a:sym typeface="Barlow Semi Condensed"/>
              </a:rPr>
              <a:t>La finalidad de este trabajo es que nuestro equipo pueda generar información, a través de procesos de ingeniería y análisis de datos, que le permita al cliente disponer de fundamentos o de soporte para la toma de decisiones orientados a alcanzar los objetivos últimos de negocios de su empresa.</a:t>
            </a:r>
            <a:endParaRPr lang="en-US" dirty="0">
              <a:sym typeface="Barlow Semi Condensed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Alcance del proyecto: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961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br>
              <a:rPr lang="en" dirty="0"/>
            </a:br>
            <a:r>
              <a:rPr lang="en" dirty="0"/>
              <a:t>propuesta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49293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40734" y="3117633"/>
            <a:ext cx="6150769" cy="162594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Aclaración: todos los gráficos que se expondrán a continuación son a modo ejemplificativo y se usaron datos crudos para realizarlos. Los porcentajes planteados en los objetivos específicos también están sujetos a análisis. </a:t>
            </a:r>
          </a:p>
          <a:p>
            <a:endParaRPr lang="es-MX" dirty="0"/>
          </a:p>
          <a:p>
            <a:r>
              <a:rPr lang="es-MX" dirty="0"/>
              <a:t>Hemos decido separar los objetivos específicos y todo el análisis del proyecto de acuerdo a 5 factores claves para la empresa. En posteriores entregas se profundizará en el análisis de los mismos ayudados de un dashboard para su visualización.</a:t>
            </a: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682342" y="2541633"/>
            <a:ext cx="5633703" cy="576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Objetivos específicos y KPIs asociados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4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706" y="745660"/>
            <a:ext cx="2150269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Ventas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305024"/>
            <a:ext cx="7236619" cy="30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 Ingresos Totales (por mes, año, categoría de producto, zona geográfica, medios de pago,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Cantidades vendidas.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Top 5 (mayor y menor) de ventas por categoría y ciudad.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Tendencia de ventas.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Ventas promedio por comprador.</a:t>
            </a:r>
          </a:p>
        </p:txBody>
      </p:sp>
    </p:spTree>
    <p:extLst>
      <p:ext uri="{BB962C8B-B14F-4D97-AF65-F5344CB8AC3E}">
        <p14:creationId xmlns:p14="http://schemas.microsoft.com/office/powerpoint/2010/main" val="4457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890485" y="152162"/>
            <a:ext cx="536302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la cantidad de ventas en un 30%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/>
              <a:t>Crecimiento % del volumen de ventas mensual/anual = (Cantidad_Ventas_Periodo_2 - Cantidad_Ventas_Periodo_1) / Cantidad_Ventas_Periodo_1 * 100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1CA850-21E7-4A6C-BF9A-D8838B8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5" y="1825945"/>
            <a:ext cx="5327819" cy="323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438728" y="186872"/>
            <a:ext cx="62665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Objetivo: </a:t>
            </a:r>
            <a:r>
              <a:rPr lang="es-MX" dirty="0"/>
              <a:t>Incrementar el promedio de ventas por cliente en un 30% en el periodo de un año.</a:t>
            </a:r>
          </a:p>
          <a:p>
            <a:pPr algn="l"/>
            <a:endParaRPr lang="es-MX" dirty="0"/>
          </a:p>
          <a:p>
            <a:pPr algn="l"/>
            <a:r>
              <a:rPr lang="es-MX" dirty="0">
                <a:solidFill>
                  <a:schemeClr val="accent1"/>
                </a:solidFill>
                <a:latin typeface="Barlow Semi Condensed Medium"/>
              </a:rPr>
              <a:t>KPI: </a:t>
            </a:r>
            <a:r>
              <a:rPr lang="es-MX" dirty="0" err="1"/>
              <a:t>Ventas_Promedio_x_Cliente</a:t>
            </a:r>
            <a:r>
              <a:rPr lang="es-MX" dirty="0"/>
              <a:t> = </a:t>
            </a:r>
            <a:r>
              <a:rPr lang="es-MX" dirty="0" err="1"/>
              <a:t>Total_Cantidad_Ventas</a:t>
            </a:r>
            <a:r>
              <a:rPr lang="es-MX" dirty="0"/>
              <a:t> / </a:t>
            </a:r>
            <a:r>
              <a:rPr lang="es-MX" dirty="0" err="1"/>
              <a:t>Cantidad_Clientes_Únicos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A970F4-CD8C-4AD2-A459-0BD64B33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58" y="1430036"/>
            <a:ext cx="512108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5ED9B14-B674-449B-8078-0722A934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32" y="1197720"/>
            <a:ext cx="7236619" cy="1909811"/>
          </a:xfrm>
        </p:spPr>
        <p:txBody>
          <a:bodyPr/>
          <a:lstStyle/>
          <a:p>
            <a:endParaRPr lang="es-MX" dirty="0"/>
          </a:p>
          <a:p>
            <a:endParaRPr lang="es-AR" dirty="0"/>
          </a:p>
        </p:txBody>
      </p:sp>
      <p:sp>
        <p:nvSpPr>
          <p:cNvPr id="7" name="Google Shape;2177;p39">
            <a:extLst>
              <a:ext uri="{FF2B5EF4-FFF2-40B4-BE49-F238E27FC236}">
                <a16:creationId xmlns:a16="http://schemas.microsoft.com/office/drawing/2014/main" id="{DB093331-306E-4D8D-AFE8-78FE0A717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0406" y="747877"/>
            <a:ext cx="2643188" cy="44984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/>
              <a:t>Análisis de Compradores</a:t>
            </a:r>
            <a:endParaRPr lang="es-AR" sz="2000" dirty="0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89EF46B-6418-48B2-8A01-2AE5370901D5}"/>
              </a:ext>
            </a:extLst>
          </p:cNvPr>
          <p:cNvSpPr txBox="1">
            <a:spLocks/>
          </p:cNvSpPr>
          <p:nvPr/>
        </p:nvSpPr>
        <p:spPr>
          <a:xfrm>
            <a:off x="1085849" y="1455044"/>
            <a:ext cx="7236619" cy="264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s-MX" dirty="0"/>
              <a:t>Tendremos en cuenta algunos aspectos importantes, como:</a:t>
            </a:r>
          </a:p>
          <a:p>
            <a:pPr algn="l"/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Cantidad de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geográfica de los clientes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entre clientes activos e inactivos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Segmentación por recurrencia en las compras (¿Compraron más de una vez?)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/>
              <a:t>Porcentaje de clientes activos e inactivos</a:t>
            </a:r>
          </a:p>
        </p:txBody>
      </p:sp>
    </p:spTree>
    <p:extLst>
      <p:ext uri="{BB962C8B-B14F-4D97-AF65-F5344CB8AC3E}">
        <p14:creationId xmlns:p14="http://schemas.microsoft.com/office/powerpoint/2010/main" val="50562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971</Words>
  <Application>Microsoft Office PowerPoint</Application>
  <PresentationFormat>Presentación en pantalla (16:9)</PresentationFormat>
  <Paragraphs>124</Paragraphs>
  <Slides>24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Barlow Semi Condensed Medium</vt:lpstr>
      <vt:lpstr>Arial</vt:lpstr>
      <vt:lpstr>Roboto Condensed Light</vt:lpstr>
      <vt:lpstr>Barlow Semi Condensed</vt:lpstr>
      <vt:lpstr>Fjalla One</vt:lpstr>
      <vt:lpstr>Technology Consulting by Slidesgo</vt:lpstr>
      <vt:lpstr>Olist</vt:lpstr>
      <vt:lpstr>Objetivo general</vt:lpstr>
      <vt:lpstr>Alcance del proyecto:</vt:lpstr>
      <vt:lpstr>Solución propuesta</vt:lpstr>
      <vt:lpstr>Objetivos específicos y KPIs asociados</vt:lpstr>
      <vt:lpstr>Análisis de Ventas</vt:lpstr>
      <vt:lpstr>Presentación de PowerPoint</vt:lpstr>
      <vt:lpstr>Presentación de PowerPoint</vt:lpstr>
      <vt:lpstr>Análisis de Compradores</vt:lpstr>
      <vt:lpstr>Presentación de PowerPoint</vt:lpstr>
      <vt:lpstr>Análisis de Reviews (calificaciones)</vt:lpstr>
      <vt:lpstr>Presentación de PowerPoint</vt:lpstr>
      <vt:lpstr>Presentación de PowerPoint</vt:lpstr>
      <vt:lpstr>Análisis de Envíos/Entregas</vt:lpstr>
      <vt:lpstr>Presentación de PowerPoint</vt:lpstr>
      <vt:lpstr>Presentación de PowerPoint</vt:lpstr>
      <vt:lpstr>Análisis de Categorías y Productos</vt:lpstr>
      <vt:lpstr>Presentación de PowerPoint</vt:lpstr>
      <vt:lpstr>STACK tecnológico</vt:lpstr>
      <vt:lpstr>Diario</vt:lpstr>
      <vt:lpstr>Principal</vt:lpstr>
      <vt:lpstr>Planificación</vt:lpstr>
      <vt:lpstr>Diagrama de Gantt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MATIAS</dc:creator>
  <cp:lastModifiedBy>MATIAS</cp:lastModifiedBy>
  <cp:revision>36</cp:revision>
  <dcterms:modified xsi:type="dcterms:W3CDTF">2023-01-13T18:40:09Z</dcterms:modified>
</cp:coreProperties>
</file>