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6"/>
  </p:notesMasterIdLst>
  <p:sldIdLst>
    <p:sldId id="256" r:id="rId2"/>
    <p:sldId id="260" r:id="rId3"/>
    <p:sldId id="307" r:id="rId4"/>
    <p:sldId id="266" r:id="rId5"/>
    <p:sldId id="318" r:id="rId6"/>
    <p:sldId id="309" r:id="rId7"/>
    <p:sldId id="324" r:id="rId8"/>
    <p:sldId id="325" r:id="rId9"/>
    <p:sldId id="319" r:id="rId10"/>
    <p:sldId id="326" r:id="rId11"/>
    <p:sldId id="320" r:id="rId12"/>
    <p:sldId id="327" r:id="rId13"/>
    <p:sldId id="328" r:id="rId14"/>
    <p:sldId id="322" r:id="rId15"/>
    <p:sldId id="330" r:id="rId16"/>
    <p:sldId id="331" r:id="rId17"/>
    <p:sldId id="321" r:id="rId18"/>
    <p:sldId id="329" r:id="rId19"/>
    <p:sldId id="313" r:id="rId20"/>
    <p:sldId id="314" r:id="rId21"/>
    <p:sldId id="315" r:id="rId22"/>
    <p:sldId id="311" r:id="rId23"/>
    <p:sldId id="262" r:id="rId24"/>
    <p:sldId id="310" r:id="rId25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27"/>
      <p:bold r:id="rId28"/>
      <p:italic r:id="rId29"/>
      <p:boldItalic r:id="rId30"/>
    </p:embeddedFont>
    <p:embeddedFont>
      <p:font typeface="Barlow Semi Condensed Medium" panose="00000606000000000000" pitchFamily="2" charset="0"/>
      <p:regular r:id="rId31"/>
      <p:bold r:id="rId32"/>
      <p:italic r:id="rId33"/>
      <p:boldItalic r:id="rId34"/>
    </p:embeddedFont>
    <p:embeddedFont>
      <p:font typeface="Fjalla One" panose="020B0604020202020204" charset="0"/>
      <p:regular r:id="rId35"/>
    </p:embeddedFont>
    <p:embeddedFont>
      <p:font typeface="Roboto Condensed Light" panose="02000000000000000000" pitchFamily="2" charset="0"/>
      <p:regular r:id="rId36"/>
      <p: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5AAD1AC-A66D-499A-9486-A001D68A853D}">
  <a:tblStyle styleId="{E5AAD1AC-A66D-499A-9486-A001D68A85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8806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3" name="Google Shape;2333;g8728718f4e_1_1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4" name="Google Shape;2334;g8728718f4e_1_1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8495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43242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0342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8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8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5" r:id="rId4"/>
    <p:sldLayoutId id="2147483658" r:id="rId5"/>
    <p:sldLayoutId id="2147483659" r:id="rId6"/>
    <p:sldLayoutId id="2147483661" r:id="rId7"/>
    <p:sldLayoutId id="2147483669" r:id="rId8"/>
    <p:sldLayoutId id="2147483673" r:id="rId9"/>
    <p:sldLayoutId id="2147483674" r:id="rId10"/>
    <p:sldLayoutId id="2147483675" r:id="rId11"/>
    <p:sldLayoutId id="2147483676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4849660" y="1911267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>
                <a:solidFill>
                  <a:schemeClr val="dk2"/>
                </a:solidFill>
              </a:rPr>
              <a:t>O</a:t>
            </a:r>
            <a:r>
              <a:rPr lang="es-AR" sz="8000" dirty="0">
                <a:solidFill>
                  <a:schemeClr val="dk2"/>
                </a:solidFill>
              </a:rPr>
              <a:t>l</a:t>
            </a:r>
            <a:r>
              <a:rPr lang="en" sz="8000" dirty="0">
                <a:solidFill>
                  <a:schemeClr val="dk2"/>
                </a:solidFill>
              </a:rPr>
              <a:t>ist</a:t>
            </a:r>
            <a:endParaRPr sz="8000" dirty="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4849660" y="3630339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4000" dirty="0">
                <a:solidFill>
                  <a:schemeClr val="accent1"/>
                </a:solidFill>
              </a:rPr>
              <a:t>Semana 1</a:t>
            </a:r>
            <a:endParaRPr lang="es-AR" sz="40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3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5">
            <a:extLst>
              <a:ext uri="{FF2B5EF4-FFF2-40B4-BE49-F238E27FC236}">
                <a16:creationId xmlns:a16="http://schemas.microsoft.com/office/drawing/2014/main" id="{A89EF46B-6418-48B2-8A01-2AE5370901D5}"/>
              </a:ext>
            </a:extLst>
          </p:cNvPr>
          <p:cNvSpPr txBox="1">
            <a:spLocks/>
          </p:cNvSpPr>
          <p:nvPr/>
        </p:nvSpPr>
        <p:spPr>
          <a:xfrm>
            <a:off x="1960879" y="145768"/>
            <a:ext cx="5222242" cy="1628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lvl="0" algn="l">
              <a:lnSpc>
                <a:spcPct val="115000"/>
              </a:lnSpc>
              <a:spcAft>
                <a:spcPts val="800"/>
              </a:spcAft>
              <a:buClr>
                <a:srgbClr val="000000"/>
              </a:buClr>
              <a:buSzPts val="1100"/>
            </a:pPr>
            <a:r>
              <a:rPr lang="es-ES" dirty="0">
                <a:solidFill>
                  <a:schemeClr val="accent1"/>
                </a:solidFill>
                <a:latin typeface="Barlow Semi Condensed Medium"/>
              </a:rPr>
              <a:t>Objetivo: </a:t>
            </a:r>
            <a:r>
              <a:rPr lang="es-ES" dirty="0"/>
              <a:t>Incrementar la cantidad de clientes en un 30% en el periodo de un año.</a:t>
            </a:r>
            <a:endParaRPr lang="es-AR" dirty="0"/>
          </a:p>
          <a:p>
            <a:pPr lvl="0" algn="l">
              <a:lnSpc>
                <a:spcPct val="115000"/>
              </a:lnSpc>
              <a:spcAft>
                <a:spcPts val="800"/>
              </a:spcAft>
              <a:buClr>
                <a:srgbClr val="000000"/>
              </a:buClr>
              <a:buSzPts val="1100"/>
            </a:pPr>
            <a:r>
              <a:rPr lang="es-ES" dirty="0">
                <a:solidFill>
                  <a:schemeClr val="accent1"/>
                </a:solidFill>
                <a:latin typeface="Barlow Semi Condensed Medium"/>
              </a:rPr>
              <a:t>KPI: </a:t>
            </a:r>
            <a:r>
              <a:rPr lang="es-ES" dirty="0"/>
              <a:t>Crecimiento % de </a:t>
            </a:r>
            <a:r>
              <a:rPr lang="es-ES" dirty="0" err="1"/>
              <a:t>nº</a:t>
            </a:r>
            <a:r>
              <a:rPr lang="es-ES" dirty="0"/>
              <a:t> de clientes mensual/anual = (Cantidad_Clientes_Periodo_2 - Cantidad_Clientes_Periodo_1) / Cantidad_Clientes_Periodo_1 * 100</a:t>
            </a:r>
            <a:endParaRPr lang="es-AR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37E90AB-9B1C-4DF0-AA75-E68AA2C33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879" y="1647371"/>
            <a:ext cx="5055489" cy="33503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63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5">
            <a:extLst>
              <a:ext uri="{FF2B5EF4-FFF2-40B4-BE49-F238E27FC236}">
                <a16:creationId xmlns:a16="http://schemas.microsoft.com/office/drawing/2014/main" id="{95ED9B14-B674-449B-8078-0722A93493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1532" y="1197720"/>
            <a:ext cx="7236619" cy="2988518"/>
          </a:xfrm>
        </p:spPr>
        <p:txBody>
          <a:bodyPr/>
          <a:lstStyle/>
          <a:p>
            <a:endParaRPr lang="es-MX" dirty="0"/>
          </a:p>
          <a:p>
            <a:endParaRPr lang="es-AR" dirty="0"/>
          </a:p>
        </p:txBody>
      </p:sp>
      <p:sp>
        <p:nvSpPr>
          <p:cNvPr id="7" name="Google Shape;2177;p39">
            <a:extLst>
              <a:ext uri="{FF2B5EF4-FFF2-40B4-BE49-F238E27FC236}">
                <a16:creationId xmlns:a16="http://schemas.microsoft.com/office/drawing/2014/main" id="{DB093331-306E-4D8D-AFE8-78FE0A717B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61109" y="600503"/>
            <a:ext cx="2821781" cy="709448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MX" sz="2000" dirty="0"/>
              <a:t>Análisis de Reviews (calificaciones)</a:t>
            </a:r>
            <a:endParaRPr lang="es-AR" sz="2000" dirty="0"/>
          </a:p>
        </p:txBody>
      </p:sp>
      <p:sp>
        <p:nvSpPr>
          <p:cNvPr id="8" name="Subtítulo 5">
            <a:extLst>
              <a:ext uri="{FF2B5EF4-FFF2-40B4-BE49-F238E27FC236}">
                <a16:creationId xmlns:a16="http://schemas.microsoft.com/office/drawing/2014/main" id="{A89EF46B-6418-48B2-8A01-2AE5370901D5}"/>
              </a:ext>
            </a:extLst>
          </p:cNvPr>
          <p:cNvSpPr txBox="1">
            <a:spLocks/>
          </p:cNvSpPr>
          <p:nvPr/>
        </p:nvSpPr>
        <p:spPr>
          <a:xfrm>
            <a:off x="1085849" y="1692856"/>
            <a:ext cx="7236619" cy="30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l"/>
            <a:r>
              <a:rPr lang="es-MX" dirty="0"/>
              <a:t>Tendremos en cuenta algunos aspectos importantes, como:</a:t>
            </a:r>
          </a:p>
          <a:p>
            <a:pPr algn="l"/>
            <a:endParaRPr lang="es-MX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dirty="0"/>
              <a:t>Porcentaje del total por cada tipo de calificación.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dirty="0"/>
              <a:t>Calificación media por categoría y región.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dirty="0"/>
              <a:t>Relacionar calificaciones con tiempos de entrega (demoras).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dirty="0"/>
              <a:t>Relacionar calificaciones con clientes inactivos.</a:t>
            </a:r>
          </a:p>
        </p:txBody>
      </p:sp>
    </p:spTree>
    <p:extLst>
      <p:ext uri="{BB962C8B-B14F-4D97-AF65-F5344CB8AC3E}">
        <p14:creationId xmlns:p14="http://schemas.microsoft.com/office/powerpoint/2010/main" val="2819906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6340238-116E-46AD-BC50-F33F54CF8D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331" y="256551"/>
            <a:ext cx="6529614" cy="2315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16E169F-FE06-48D7-839E-DBC4A2BD01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227" y="2645492"/>
            <a:ext cx="6459970" cy="22813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4619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6FC148E9-4C55-46EA-865D-26C77B9C3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503" y="11003"/>
            <a:ext cx="3768994" cy="2501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DD8351B-8909-4710-8FC9-8DF0C93D66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503" y="2571750"/>
            <a:ext cx="3768994" cy="25126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1402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5">
            <a:extLst>
              <a:ext uri="{FF2B5EF4-FFF2-40B4-BE49-F238E27FC236}">
                <a16:creationId xmlns:a16="http://schemas.microsoft.com/office/drawing/2014/main" id="{95ED9B14-B674-449B-8078-0722A93493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1532" y="1197720"/>
            <a:ext cx="7236619" cy="2988518"/>
          </a:xfrm>
        </p:spPr>
        <p:txBody>
          <a:bodyPr/>
          <a:lstStyle/>
          <a:p>
            <a:endParaRPr lang="es-MX" dirty="0"/>
          </a:p>
          <a:p>
            <a:endParaRPr lang="es-AR" dirty="0"/>
          </a:p>
        </p:txBody>
      </p:sp>
      <p:sp>
        <p:nvSpPr>
          <p:cNvPr id="7" name="Google Shape;2177;p39">
            <a:extLst>
              <a:ext uri="{FF2B5EF4-FFF2-40B4-BE49-F238E27FC236}">
                <a16:creationId xmlns:a16="http://schemas.microsoft.com/office/drawing/2014/main" id="{DB093331-306E-4D8D-AFE8-78FE0A717B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02111" y="740915"/>
            <a:ext cx="3789759" cy="573535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MX" sz="2000" dirty="0"/>
              <a:t>Análisis de Envíos/Entregas</a:t>
            </a:r>
            <a:endParaRPr lang="es-AR" sz="2000" dirty="0"/>
          </a:p>
        </p:txBody>
      </p:sp>
      <p:sp>
        <p:nvSpPr>
          <p:cNvPr id="8" name="Subtítulo 5">
            <a:extLst>
              <a:ext uri="{FF2B5EF4-FFF2-40B4-BE49-F238E27FC236}">
                <a16:creationId xmlns:a16="http://schemas.microsoft.com/office/drawing/2014/main" id="{A89EF46B-6418-48B2-8A01-2AE5370901D5}"/>
              </a:ext>
            </a:extLst>
          </p:cNvPr>
          <p:cNvSpPr txBox="1">
            <a:spLocks/>
          </p:cNvSpPr>
          <p:nvPr/>
        </p:nvSpPr>
        <p:spPr>
          <a:xfrm>
            <a:off x="1085849" y="1552444"/>
            <a:ext cx="7236619" cy="30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l"/>
            <a:r>
              <a:rPr lang="es-MX" dirty="0"/>
              <a:t>Tendremos en cuenta algunos aspectos importantes, como:</a:t>
            </a:r>
          </a:p>
          <a:p>
            <a:pPr algn="l"/>
            <a:endParaRPr lang="es-MX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dirty="0"/>
              <a:t>Porcentaje de demoras sobre envíos totales.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dirty="0"/>
              <a:t>Relación entre demoras y zona geográfica.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dirty="0"/>
              <a:t>Relación entre demoras y categoría de producto.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dirty="0"/>
              <a:t>Tiempo de aprobación de la orden, de despacho y de tránsito desde el despachante.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dirty="0"/>
              <a:t>Coste de flete por región</a:t>
            </a:r>
          </a:p>
        </p:txBody>
      </p:sp>
    </p:spTree>
    <p:extLst>
      <p:ext uri="{BB962C8B-B14F-4D97-AF65-F5344CB8AC3E}">
        <p14:creationId xmlns:p14="http://schemas.microsoft.com/office/powerpoint/2010/main" val="3054910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738809C2-EF82-428A-AD47-CE8C94590E6A}"/>
              </a:ext>
            </a:extLst>
          </p:cNvPr>
          <p:cNvSpPr txBox="1"/>
          <p:nvPr/>
        </p:nvSpPr>
        <p:spPr>
          <a:xfrm>
            <a:off x="1473198" y="3520569"/>
            <a:ext cx="5900057" cy="276999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lstStyle/>
          <a:p>
            <a:r>
              <a:rPr lang="es-MX" sz="1200" i="1" dirty="0">
                <a:solidFill>
                  <a:schemeClr val="dk2"/>
                </a:solidFill>
                <a:latin typeface="Barlow Semi Condensed"/>
                <a:sym typeface="Barlow Semi Condensed"/>
              </a:rPr>
              <a:t>* También se utilizan los dos KPIs anteriores para medir en qué punto se mejoró o se puede mejorar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F12C61D-AC1F-4BA4-82F0-C25FEF241076}"/>
              </a:ext>
            </a:extLst>
          </p:cNvPr>
          <p:cNvSpPr txBox="1"/>
          <p:nvPr/>
        </p:nvSpPr>
        <p:spPr>
          <a:xfrm>
            <a:off x="1055914" y="177801"/>
            <a:ext cx="7155542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36000" rIns="36000">
            <a:spAutoFit/>
          </a:bodyPr>
          <a:lstStyle/>
          <a:p>
            <a:r>
              <a:rPr lang="es-MX" dirty="0">
                <a:solidFill>
                  <a:schemeClr val="accent1"/>
                </a:solidFill>
                <a:latin typeface="Barlow Semi Condensed Medium"/>
                <a:sym typeface="Barlow Semi Condensed"/>
              </a:rPr>
              <a:t>Objetivo: </a:t>
            </a:r>
            <a:r>
              <a:rPr lang="es-MX" dirty="0">
                <a:solidFill>
                  <a:schemeClr val="dk2"/>
                </a:solidFill>
                <a:latin typeface="Barlow Semi Condensed"/>
                <a:sym typeface="Barlow Semi Condensed"/>
              </a:rPr>
              <a:t>Mejorar un 30% el promedio de tiempo (por categoría de producto) entre que se hace efectiva la compra y el momento en que se envía la compra al repartidor, en el periodo de un año.</a:t>
            </a:r>
          </a:p>
          <a:p>
            <a:endParaRPr lang="es-MX" sz="400" dirty="0">
              <a:solidFill>
                <a:schemeClr val="dk2"/>
              </a:solidFill>
              <a:latin typeface="Barlow Semi Condensed"/>
              <a:sym typeface="Barlow Semi Condensed"/>
            </a:endParaRPr>
          </a:p>
          <a:p>
            <a:r>
              <a:rPr lang="es-MX" dirty="0">
                <a:solidFill>
                  <a:schemeClr val="accent1"/>
                </a:solidFill>
                <a:latin typeface="Barlow Semi Condensed Medium"/>
                <a:sym typeface="Barlow Semi Condensed"/>
              </a:rPr>
              <a:t>KPI: </a:t>
            </a:r>
            <a:r>
              <a:rPr lang="es-MX" dirty="0" err="1">
                <a:solidFill>
                  <a:schemeClr val="dk2"/>
                </a:solidFill>
                <a:latin typeface="Barlow Semi Condensed"/>
                <a:sym typeface="Barlow Semi Condensed"/>
              </a:rPr>
              <a:t>Tiempo_Promedio_Despacho</a:t>
            </a:r>
            <a:r>
              <a:rPr lang="es-MX" dirty="0">
                <a:solidFill>
                  <a:schemeClr val="dk2"/>
                </a:solidFill>
                <a:latin typeface="Barlow Semi Condensed"/>
                <a:sym typeface="Barlow Semi Condensed"/>
              </a:rPr>
              <a:t> = (Sumatoria(</a:t>
            </a:r>
            <a:r>
              <a:rPr lang="es-MX" dirty="0" err="1">
                <a:solidFill>
                  <a:schemeClr val="dk2"/>
                </a:solidFill>
                <a:latin typeface="Barlow Semi Condensed"/>
                <a:sym typeface="Barlow Semi Condensed"/>
              </a:rPr>
              <a:t>Fecha_Compra</a:t>
            </a:r>
            <a:r>
              <a:rPr lang="es-MX" dirty="0">
                <a:solidFill>
                  <a:schemeClr val="dk2"/>
                </a:solidFill>
                <a:latin typeface="Barlow Semi Condensed"/>
                <a:sym typeface="Barlow Semi Condensed"/>
              </a:rPr>
              <a:t> - </a:t>
            </a:r>
            <a:r>
              <a:rPr lang="es-MX" dirty="0" err="1">
                <a:solidFill>
                  <a:schemeClr val="dk2"/>
                </a:solidFill>
                <a:latin typeface="Barlow Semi Condensed"/>
                <a:sym typeface="Barlow Semi Condensed"/>
              </a:rPr>
              <a:t>Fecha_Entrega_Repartidor</a:t>
            </a:r>
            <a:r>
              <a:rPr lang="es-MX" dirty="0">
                <a:solidFill>
                  <a:schemeClr val="dk2"/>
                </a:solidFill>
                <a:latin typeface="Barlow Semi Condensed"/>
                <a:sym typeface="Barlow Semi Condensed"/>
              </a:rPr>
              <a:t>)) / </a:t>
            </a:r>
            <a:r>
              <a:rPr lang="es-MX" dirty="0" err="1">
                <a:solidFill>
                  <a:schemeClr val="dk2"/>
                </a:solidFill>
                <a:latin typeface="Barlow Semi Condensed"/>
                <a:sym typeface="Barlow Semi Condensed"/>
              </a:rPr>
              <a:t>Total_Ordenes_Entregadas_al_Reparto</a:t>
            </a:r>
            <a:endParaRPr lang="es-MX" dirty="0">
              <a:solidFill>
                <a:schemeClr val="dk2"/>
              </a:solidFill>
              <a:latin typeface="Barlow Semi Condensed"/>
              <a:sym typeface="Barlow Semi Condensed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0DF385B-75B9-4175-A2AB-AE11D8AF5C0D}"/>
              </a:ext>
            </a:extLst>
          </p:cNvPr>
          <p:cNvSpPr txBox="1"/>
          <p:nvPr/>
        </p:nvSpPr>
        <p:spPr>
          <a:xfrm>
            <a:off x="1055913" y="1341353"/>
            <a:ext cx="7155543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36000" rIns="36000">
            <a:spAutoFit/>
          </a:bodyPr>
          <a:lstStyle/>
          <a:p>
            <a:r>
              <a:rPr lang="es-MX" dirty="0">
                <a:solidFill>
                  <a:schemeClr val="accent1"/>
                </a:solidFill>
                <a:latin typeface="Barlow Semi Condensed Medium"/>
                <a:sym typeface="Barlow Semi Condensed"/>
              </a:rPr>
              <a:t>Objetivo: </a:t>
            </a:r>
            <a:r>
              <a:rPr lang="es-MX" dirty="0">
                <a:solidFill>
                  <a:schemeClr val="dk2"/>
                </a:solidFill>
                <a:latin typeface="Barlow Semi Condensed"/>
                <a:sym typeface="Barlow Semi Condensed"/>
              </a:rPr>
              <a:t>Mejorar un 30% el promedio de tiempo (por categoría de producto) entre que llega la compra al repartidor y el momento en el cliente la recibe, en el periodo de un año.</a:t>
            </a:r>
          </a:p>
          <a:p>
            <a:endParaRPr lang="es-MX" sz="400" dirty="0">
              <a:solidFill>
                <a:schemeClr val="dk2"/>
              </a:solidFill>
              <a:latin typeface="Barlow Semi Condensed"/>
              <a:sym typeface="Barlow Semi Condensed"/>
            </a:endParaRPr>
          </a:p>
          <a:p>
            <a:r>
              <a:rPr lang="es-MX" dirty="0">
                <a:solidFill>
                  <a:schemeClr val="accent1"/>
                </a:solidFill>
                <a:latin typeface="Barlow Semi Condensed Medium"/>
                <a:sym typeface="Barlow Semi Condensed"/>
              </a:rPr>
              <a:t>KPI: </a:t>
            </a:r>
            <a:r>
              <a:rPr lang="es-MX" dirty="0" err="1">
                <a:solidFill>
                  <a:schemeClr val="dk2"/>
                </a:solidFill>
                <a:latin typeface="Barlow Semi Condensed"/>
                <a:sym typeface="Barlow Semi Condensed"/>
              </a:rPr>
              <a:t>Tiempo_Promedio_Recepción</a:t>
            </a:r>
            <a:r>
              <a:rPr lang="es-MX" dirty="0">
                <a:solidFill>
                  <a:schemeClr val="dk2"/>
                </a:solidFill>
                <a:latin typeface="Barlow Semi Condensed"/>
                <a:sym typeface="Barlow Semi Condensed"/>
              </a:rPr>
              <a:t> = (Sumatoria(</a:t>
            </a:r>
            <a:r>
              <a:rPr lang="es-MX" dirty="0" err="1">
                <a:solidFill>
                  <a:schemeClr val="dk2"/>
                </a:solidFill>
                <a:latin typeface="Barlow Semi Condensed"/>
                <a:sym typeface="Barlow Semi Condensed"/>
              </a:rPr>
              <a:t>Fecha_Entrega_Repartidor</a:t>
            </a:r>
            <a:r>
              <a:rPr lang="es-MX" dirty="0">
                <a:solidFill>
                  <a:schemeClr val="dk2"/>
                </a:solidFill>
                <a:latin typeface="Barlow Semi Condensed"/>
                <a:sym typeface="Barlow Semi Condensed"/>
              </a:rPr>
              <a:t> - </a:t>
            </a:r>
            <a:r>
              <a:rPr lang="es-MX" dirty="0" err="1">
                <a:solidFill>
                  <a:schemeClr val="dk2"/>
                </a:solidFill>
                <a:latin typeface="Barlow Semi Condensed"/>
                <a:sym typeface="Barlow Semi Condensed"/>
              </a:rPr>
              <a:t>Fecha_Entrega_Comprador</a:t>
            </a:r>
            <a:r>
              <a:rPr lang="es-MX" dirty="0">
                <a:solidFill>
                  <a:schemeClr val="dk2"/>
                </a:solidFill>
                <a:latin typeface="Barlow Semi Condensed"/>
                <a:sym typeface="Barlow Semi Condensed"/>
              </a:rPr>
              <a:t>)) / </a:t>
            </a:r>
            <a:r>
              <a:rPr lang="es-MX" dirty="0" err="1">
                <a:solidFill>
                  <a:schemeClr val="dk2"/>
                </a:solidFill>
                <a:latin typeface="Barlow Semi Condensed"/>
                <a:sym typeface="Barlow Semi Condensed"/>
              </a:rPr>
              <a:t>Total_Ordenes_Entregadas</a:t>
            </a:r>
            <a:endParaRPr lang="es-MX" dirty="0">
              <a:solidFill>
                <a:schemeClr val="dk2"/>
              </a:solidFill>
              <a:latin typeface="Barlow Semi Condensed"/>
              <a:sym typeface="Barlow Semi Condensed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0D257C3-08DF-487C-AD57-5B654AB2C719}"/>
              </a:ext>
            </a:extLst>
          </p:cNvPr>
          <p:cNvSpPr txBox="1"/>
          <p:nvPr/>
        </p:nvSpPr>
        <p:spPr>
          <a:xfrm>
            <a:off x="1055913" y="2521732"/>
            <a:ext cx="6952343" cy="1015663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</p:spPr>
        <p:txBody>
          <a:bodyPr wrap="square" lIns="36000" rIns="36000">
            <a:spAutoFit/>
          </a:bodyPr>
          <a:lstStyle/>
          <a:p>
            <a:r>
              <a:rPr lang="es-MX" dirty="0">
                <a:solidFill>
                  <a:schemeClr val="accent1"/>
                </a:solidFill>
                <a:latin typeface="Barlow Semi Condensed Medium"/>
                <a:sym typeface="Barlow Semi Condensed"/>
              </a:rPr>
              <a:t>Objetivo: </a:t>
            </a:r>
            <a:r>
              <a:rPr lang="es-MX" dirty="0">
                <a:solidFill>
                  <a:schemeClr val="dk2"/>
                </a:solidFill>
                <a:latin typeface="Barlow Semi Condensed"/>
                <a:sym typeface="Barlow Semi Condensed"/>
              </a:rPr>
              <a:t>Mejorar en un 30% todo el ciclo (por categoría de producto) que va desde la compra hasta que llega el producto al comprador, en el periodo de un año.</a:t>
            </a:r>
          </a:p>
          <a:p>
            <a:endParaRPr lang="es-MX" sz="400" dirty="0">
              <a:solidFill>
                <a:schemeClr val="dk2"/>
              </a:solidFill>
              <a:latin typeface="Barlow Semi Condensed"/>
              <a:sym typeface="Barlow Semi Condensed"/>
            </a:endParaRPr>
          </a:p>
          <a:p>
            <a:r>
              <a:rPr lang="es-MX" dirty="0">
                <a:solidFill>
                  <a:schemeClr val="accent1"/>
                </a:solidFill>
                <a:latin typeface="Barlow Semi Condensed Medium"/>
                <a:sym typeface="Barlow Semi Condensed"/>
              </a:rPr>
              <a:t>KPI: </a:t>
            </a:r>
            <a:r>
              <a:rPr lang="es-MX" dirty="0" err="1">
                <a:solidFill>
                  <a:schemeClr val="dk2"/>
                </a:solidFill>
                <a:latin typeface="Barlow Semi Condensed"/>
                <a:sym typeface="Barlow Semi Condensed"/>
              </a:rPr>
              <a:t>Tiempo_Promedio_Ciclo_Compra</a:t>
            </a:r>
            <a:r>
              <a:rPr lang="es-MX" dirty="0">
                <a:solidFill>
                  <a:schemeClr val="dk2"/>
                </a:solidFill>
                <a:latin typeface="Barlow Semi Condensed"/>
                <a:sym typeface="Barlow Semi Condensed"/>
              </a:rPr>
              <a:t> = (Sumatoria(</a:t>
            </a:r>
            <a:r>
              <a:rPr lang="es-MX" dirty="0" err="1">
                <a:solidFill>
                  <a:schemeClr val="dk2"/>
                </a:solidFill>
                <a:latin typeface="Barlow Semi Condensed"/>
                <a:sym typeface="Barlow Semi Condensed"/>
              </a:rPr>
              <a:t>Fecha_Compra</a:t>
            </a:r>
            <a:r>
              <a:rPr lang="es-MX" dirty="0">
                <a:solidFill>
                  <a:schemeClr val="dk2"/>
                </a:solidFill>
                <a:latin typeface="Barlow Semi Condensed"/>
                <a:sym typeface="Barlow Semi Condensed"/>
              </a:rPr>
              <a:t> - </a:t>
            </a:r>
            <a:r>
              <a:rPr lang="es-MX" dirty="0" err="1">
                <a:solidFill>
                  <a:schemeClr val="dk2"/>
                </a:solidFill>
                <a:latin typeface="Barlow Semi Condensed"/>
                <a:sym typeface="Barlow Semi Condensed"/>
              </a:rPr>
              <a:t>Fecha_Entrega_Comprador</a:t>
            </a:r>
            <a:r>
              <a:rPr lang="es-MX" dirty="0">
                <a:solidFill>
                  <a:schemeClr val="dk2"/>
                </a:solidFill>
                <a:latin typeface="Barlow Semi Condensed"/>
                <a:sym typeface="Barlow Semi Condensed"/>
              </a:rPr>
              <a:t>)) / </a:t>
            </a:r>
            <a:r>
              <a:rPr lang="es-MX" dirty="0" err="1">
                <a:solidFill>
                  <a:schemeClr val="dk2"/>
                </a:solidFill>
                <a:latin typeface="Barlow Semi Condensed"/>
                <a:sym typeface="Barlow Semi Condensed"/>
              </a:rPr>
              <a:t>Total_Ordenes_Entregadas</a:t>
            </a:r>
            <a:endParaRPr lang="es-MX" dirty="0">
              <a:solidFill>
                <a:schemeClr val="dk2"/>
              </a:solidFill>
              <a:latin typeface="Barlow Semi Condensed"/>
              <a:sym typeface="Barlow Semi Condensed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59BE770-C937-464A-ABE7-0F18D2B146A5}"/>
              </a:ext>
            </a:extLst>
          </p:cNvPr>
          <p:cNvSpPr txBox="1"/>
          <p:nvPr/>
        </p:nvSpPr>
        <p:spPr>
          <a:xfrm>
            <a:off x="1055913" y="3962284"/>
            <a:ext cx="6952343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36000" rIns="36000">
            <a:spAutoFit/>
          </a:bodyPr>
          <a:lstStyle/>
          <a:p>
            <a:r>
              <a:rPr lang="es-MX" dirty="0">
                <a:solidFill>
                  <a:schemeClr val="accent1"/>
                </a:solidFill>
                <a:latin typeface="Barlow Semi Condensed Medium"/>
                <a:sym typeface="Barlow Semi Condensed"/>
              </a:rPr>
              <a:t>Objetivos: </a:t>
            </a:r>
            <a:r>
              <a:rPr lang="es-MX" dirty="0">
                <a:solidFill>
                  <a:schemeClr val="dk2"/>
                </a:solidFill>
                <a:latin typeface="Barlow Semi Condensed"/>
                <a:sym typeface="Barlow Semi Condensed"/>
              </a:rPr>
              <a:t>Lograr que un mínimo de 90% de todas las compras (por categoría de producto)  lleguen dentro del plazo estimado al comprador, en el periodo de un año.</a:t>
            </a:r>
          </a:p>
          <a:p>
            <a:endParaRPr lang="es-MX" sz="400" dirty="0">
              <a:solidFill>
                <a:schemeClr val="dk2"/>
              </a:solidFill>
              <a:latin typeface="Barlow Semi Condensed"/>
              <a:sym typeface="Barlow Semi Condensed"/>
            </a:endParaRPr>
          </a:p>
          <a:p>
            <a:r>
              <a:rPr lang="es-MX" dirty="0">
                <a:solidFill>
                  <a:schemeClr val="accent1"/>
                </a:solidFill>
                <a:latin typeface="Barlow Semi Condensed Medium"/>
                <a:sym typeface="Barlow Semi Condensed"/>
              </a:rPr>
              <a:t>KPI: </a:t>
            </a:r>
            <a:r>
              <a:rPr lang="es-MX" dirty="0" err="1">
                <a:solidFill>
                  <a:schemeClr val="dk2"/>
                </a:solidFill>
                <a:latin typeface="Barlow Semi Condensed"/>
                <a:sym typeface="Barlow Semi Condensed"/>
              </a:rPr>
              <a:t>Entregas_a_Tiempo</a:t>
            </a:r>
            <a:r>
              <a:rPr lang="es-MX" dirty="0">
                <a:solidFill>
                  <a:schemeClr val="dk2"/>
                </a:solidFill>
                <a:latin typeface="Barlow Semi Condensed"/>
                <a:sym typeface="Barlow Semi Condensed"/>
              </a:rPr>
              <a:t> = </a:t>
            </a:r>
            <a:r>
              <a:rPr lang="es-MX" dirty="0" err="1">
                <a:solidFill>
                  <a:schemeClr val="dk2"/>
                </a:solidFill>
                <a:latin typeface="Barlow Semi Condensed"/>
                <a:sym typeface="Barlow Semi Condensed"/>
              </a:rPr>
              <a:t>Cantidad_Entregas_en_Plazo_Estimado</a:t>
            </a:r>
            <a:r>
              <a:rPr lang="es-MX" dirty="0">
                <a:solidFill>
                  <a:schemeClr val="dk2"/>
                </a:solidFill>
                <a:latin typeface="Barlow Semi Condensed"/>
                <a:sym typeface="Barlow Semi Condensed"/>
              </a:rPr>
              <a:t> / </a:t>
            </a:r>
            <a:r>
              <a:rPr lang="es-MX" dirty="0" err="1">
                <a:solidFill>
                  <a:schemeClr val="dk2"/>
                </a:solidFill>
                <a:latin typeface="Barlow Semi Condensed"/>
                <a:sym typeface="Barlow Semi Condensed"/>
              </a:rPr>
              <a:t>Total_Entregas_Realizadas</a:t>
            </a:r>
            <a:r>
              <a:rPr lang="es-MX" dirty="0">
                <a:solidFill>
                  <a:schemeClr val="dk2"/>
                </a:solidFill>
                <a:latin typeface="Barlow Semi Condensed"/>
                <a:sym typeface="Barlow Semi Condensed"/>
              </a:rPr>
              <a:t> * 100</a:t>
            </a:r>
          </a:p>
        </p:txBody>
      </p:sp>
    </p:spTree>
    <p:extLst>
      <p:ext uri="{BB962C8B-B14F-4D97-AF65-F5344CB8AC3E}">
        <p14:creationId xmlns:p14="http://schemas.microsoft.com/office/powerpoint/2010/main" val="930221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DD9A6E68-8A63-40C4-9117-314258DCE7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7"/>
          <a:stretch/>
        </p:blipFill>
        <p:spPr bwMode="auto">
          <a:xfrm>
            <a:off x="1252410" y="655138"/>
            <a:ext cx="6639180" cy="383322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07566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5">
            <a:extLst>
              <a:ext uri="{FF2B5EF4-FFF2-40B4-BE49-F238E27FC236}">
                <a16:creationId xmlns:a16="http://schemas.microsoft.com/office/drawing/2014/main" id="{95ED9B14-B674-449B-8078-0722A93493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1532" y="1197720"/>
            <a:ext cx="7236619" cy="2988518"/>
          </a:xfrm>
        </p:spPr>
        <p:txBody>
          <a:bodyPr/>
          <a:lstStyle/>
          <a:p>
            <a:endParaRPr lang="es-MX" dirty="0"/>
          </a:p>
          <a:p>
            <a:endParaRPr lang="es-AR" dirty="0"/>
          </a:p>
        </p:txBody>
      </p:sp>
      <p:sp>
        <p:nvSpPr>
          <p:cNvPr id="7" name="Google Shape;2177;p39">
            <a:extLst>
              <a:ext uri="{FF2B5EF4-FFF2-40B4-BE49-F238E27FC236}">
                <a16:creationId xmlns:a16="http://schemas.microsoft.com/office/drawing/2014/main" id="{DB093331-306E-4D8D-AFE8-78FE0A717B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02111" y="740915"/>
            <a:ext cx="3789759" cy="709448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MX" sz="2000" dirty="0"/>
              <a:t>Análisis de Categorías y Productos</a:t>
            </a:r>
            <a:endParaRPr lang="es-AR" sz="2000" dirty="0"/>
          </a:p>
        </p:txBody>
      </p:sp>
      <p:sp>
        <p:nvSpPr>
          <p:cNvPr id="8" name="Subtítulo 5">
            <a:extLst>
              <a:ext uri="{FF2B5EF4-FFF2-40B4-BE49-F238E27FC236}">
                <a16:creationId xmlns:a16="http://schemas.microsoft.com/office/drawing/2014/main" id="{A89EF46B-6418-48B2-8A01-2AE5370901D5}"/>
              </a:ext>
            </a:extLst>
          </p:cNvPr>
          <p:cNvSpPr txBox="1">
            <a:spLocks/>
          </p:cNvSpPr>
          <p:nvPr/>
        </p:nvSpPr>
        <p:spPr>
          <a:xfrm>
            <a:off x="1085849" y="1476474"/>
            <a:ext cx="7236619" cy="30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l"/>
            <a:r>
              <a:rPr lang="es-MX" dirty="0"/>
              <a:t>Tendremos en cuenta algunos aspectos importantes, como:</a:t>
            </a:r>
          </a:p>
          <a:p>
            <a:pPr algn="l"/>
            <a:endParaRPr lang="es-MX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dirty="0"/>
              <a:t>Cantidades de productos vendidos, y por categoría.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dirty="0"/>
              <a:t>Relacionar cantidad de productos vendidos con la calidad de la descripción del mismo (longitud de la descripción del producto y la cantidad de fotos que posee).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dirty="0"/>
              <a:t>Rango de precios por categoría.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dirty="0"/>
              <a:t>Composición por categoría en cantidad de productos.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dirty="0"/>
              <a:t>Categorías más vendidas y menos vendidas.</a:t>
            </a:r>
          </a:p>
        </p:txBody>
      </p:sp>
    </p:spTree>
    <p:extLst>
      <p:ext uri="{BB962C8B-B14F-4D97-AF65-F5344CB8AC3E}">
        <p14:creationId xmlns:p14="http://schemas.microsoft.com/office/powerpoint/2010/main" val="2397893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5">
            <a:extLst>
              <a:ext uri="{FF2B5EF4-FFF2-40B4-BE49-F238E27FC236}">
                <a16:creationId xmlns:a16="http://schemas.microsoft.com/office/drawing/2014/main" id="{95ED9B14-B674-449B-8078-0722A93493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789" y="1077491"/>
            <a:ext cx="7236619" cy="2988518"/>
          </a:xfrm>
        </p:spPr>
        <p:txBody>
          <a:bodyPr/>
          <a:lstStyle/>
          <a:p>
            <a:endParaRPr lang="es-MX" dirty="0"/>
          </a:p>
          <a:p>
            <a:endParaRPr lang="es-AR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54E86E1-9814-4C62-A4A2-3545C227E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274" y="1451720"/>
            <a:ext cx="3923348" cy="2305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A008132-EFB5-49AA-84B7-608D519436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383" y="1451720"/>
            <a:ext cx="3300663" cy="24453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254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543350" y="2252379"/>
            <a:ext cx="3344419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3600" dirty="0"/>
              <a:t>STACK tecnológico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2" name="Google Shape;2162;p39"/>
          <p:cNvGrpSpPr/>
          <p:nvPr/>
        </p:nvGrpSpPr>
        <p:grpSpPr>
          <a:xfrm>
            <a:off x="3732436" y="526916"/>
            <a:ext cx="1679127" cy="1679127"/>
            <a:chOff x="3614228" y="234880"/>
            <a:chExt cx="1915500" cy="1915500"/>
          </a:xfrm>
        </p:grpSpPr>
        <p:sp>
          <p:nvSpPr>
            <p:cNvPr id="2163" name="Google Shape;2163;p39"/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9"/>
            <p:cNvSpPr/>
            <p:nvPr/>
          </p:nvSpPr>
          <p:spPr>
            <a:xfrm>
              <a:off x="3869711" y="490401"/>
              <a:ext cx="1404000" cy="14040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6" name="Google Shape;2166;p39"/>
          <p:cNvGrpSpPr/>
          <p:nvPr/>
        </p:nvGrpSpPr>
        <p:grpSpPr>
          <a:xfrm>
            <a:off x="4276037" y="1049293"/>
            <a:ext cx="591455" cy="590639"/>
            <a:chOff x="1190625" y="238125"/>
            <a:chExt cx="5238750" cy="5231525"/>
          </a:xfrm>
        </p:grpSpPr>
        <p:sp>
          <p:nvSpPr>
            <p:cNvPr id="2167" name="Google Shape;2167;p39"/>
            <p:cNvSpPr/>
            <p:nvPr/>
          </p:nvSpPr>
          <p:spPr>
            <a:xfrm>
              <a:off x="1190625" y="259325"/>
              <a:ext cx="5238750" cy="5210325"/>
            </a:xfrm>
            <a:custGeom>
              <a:avLst/>
              <a:gdLst/>
              <a:ahLst/>
              <a:cxnLst/>
              <a:rect l="l" t="t" r="r" b="b"/>
              <a:pathLst>
                <a:path w="209550" h="208413" extrusionOk="0">
                  <a:moveTo>
                    <a:pt x="149830" y="7449"/>
                  </a:moveTo>
                  <a:lnTo>
                    <a:pt x="163530" y="9379"/>
                  </a:lnTo>
                  <a:lnTo>
                    <a:pt x="162179" y="19412"/>
                  </a:lnTo>
                  <a:cubicBezTo>
                    <a:pt x="161311" y="25105"/>
                    <a:pt x="165267" y="30411"/>
                    <a:pt x="170959" y="31279"/>
                  </a:cubicBezTo>
                  <a:cubicBezTo>
                    <a:pt x="171435" y="31345"/>
                    <a:pt x="171909" y="31377"/>
                    <a:pt x="172378" y="31377"/>
                  </a:cubicBezTo>
                  <a:cubicBezTo>
                    <a:pt x="174663" y="31377"/>
                    <a:pt x="176836" y="30614"/>
                    <a:pt x="178677" y="29253"/>
                  </a:cubicBezTo>
                  <a:lnTo>
                    <a:pt x="186878" y="23175"/>
                  </a:lnTo>
                  <a:lnTo>
                    <a:pt x="195175" y="34270"/>
                  </a:lnTo>
                  <a:lnTo>
                    <a:pt x="187071" y="40348"/>
                  </a:lnTo>
                  <a:cubicBezTo>
                    <a:pt x="182440" y="43821"/>
                    <a:pt x="181475" y="50382"/>
                    <a:pt x="184948" y="54916"/>
                  </a:cubicBezTo>
                  <a:cubicBezTo>
                    <a:pt x="186588" y="57135"/>
                    <a:pt x="189097" y="58679"/>
                    <a:pt x="191798" y="59065"/>
                  </a:cubicBezTo>
                  <a:lnTo>
                    <a:pt x="201832" y="60415"/>
                  </a:lnTo>
                  <a:lnTo>
                    <a:pt x="199902" y="74212"/>
                  </a:lnTo>
                  <a:lnTo>
                    <a:pt x="189869" y="72765"/>
                  </a:lnTo>
                  <a:cubicBezTo>
                    <a:pt x="189391" y="72700"/>
                    <a:pt x="188917" y="72668"/>
                    <a:pt x="188447" y="72668"/>
                  </a:cubicBezTo>
                  <a:cubicBezTo>
                    <a:pt x="183318" y="72668"/>
                    <a:pt x="178797" y="76426"/>
                    <a:pt x="178002" y="81641"/>
                  </a:cubicBezTo>
                  <a:cubicBezTo>
                    <a:pt x="177616" y="84342"/>
                    <a:pt x="178388" y="87140"/>
                    <a:pt x="180028" y="89359"/>
                  </a:cubicBezTo>
                  <a:lnTo>
                    <a:pt x="186106" y="97463"/>
                  </a:lnTo>
                  <a:lnTo>
                    <a:pt x="175011" y="105760"/>
                  </a:lnTo>
                  <a:lnTo>
                    <a:pt x="168933" y="97656"/>
                  </a:lnTo>
                  <a:cubicBezTo>
                    <a:pt x="166888" y="94930"/>
                    <a:pt x="163773" y="93507"/>
                    <a:pt x="160632" y="93507"/>
                  </a:cubicBezTo>
                  <a:cubicBezTo>
                    <a:pt x="158437" y="93507"/>
                    <a:pt x="156230" y="94201"/>
                    <a:pt x="154365" y="95630"/>
                  </a:cubicBezTo>
                  <a:cubicBezTo>
                    <a:pt x="152146" y="97270"/>
                    <a:pt x="150698" y="99682"/>
                    <a:pt x="150216" y="102480"/>
                  </a:cubicBezTo>
                  <a:lnTo>
                    <a:pt x="148865" y="112514"/>
                  </a:lnTo>
                  <a:lnTo>
                    <a:pt x="135069" y="110584"/>
                  </a:lnTo>
                  <a:lnTo>
                    <a:pt x="136516" y="100454"/>
                  </a:lnTo>
                  <a:cubicBezTo>
                    <a:pt x="137385" y="94762"/>
                    <a:pt x="133429" y="89552"/>
                    <a:pt x="127737" y="88683"/>
                  </a:cubicBezTo>
                  <a:cubicBezTo>
                    <a:pt x="127260" y="88618"/>
                    <a:pt x="126787" y="88586"/>
                    <a:pt x="126318" y="88586"/>
                  </a:cubicBezTo>
                  <a:cubicBezTo>
                    <a:pt x="124033" y="88586"/>
                    <a:pt x="121860" y="89349"/>
                    <a:pt x="120019" y="90710"/>
                  </a:cubicBezTo>
                  <a:lnTo>
                    <a:pt x="111818" y="96788"/>
                  </a:lnTo>
                  <a:lnTo>
                    <a:pt x="103521" y="85693"/>
                  </a:lnTo>
                  <a:lnTo>
                    <a:pt x="111625" y="79615"/>
                  </a:lnTo>
                  <a:cubicBezTo>
                    <a:pt x="116256" y="76141"/>
                    <a:pt x="117221" y="69581"/>
                    <a:pt x="113747" y="64950"/>
                  </a:cubicBezTo>
                  <a:cubicBezTo>
                    <a:pt x="112107" y="62731"/>
                    <a:pt x="109599" y="61284"/>
                    <a:pt x="106898" y="60898"/>
                  </a:cubicBezTo>
                  <a:lnTo>
                    <a:pt x="96767" y="59451"/>
                  </a:lnTo>
                  <a:lnTo>
                    <a:pt x="98793" y="45751"/>
                  </a:lnTo>
                  <a:lnTo>
                    <a:pt x="108827" y="47198"/>
                  </a:lnTo>
                  <a:cubicBezTo>
                    <a:pt x="109304" y="47263"/>
                    <a:pt x="109779" y="47294"/>
                    <a:pt x="110248" y="47294"/>
                  </a:cubicBezTo>
                  <a:cubicBezTo>
                    <a:pt x="115377" y="47294"/>
                    <a:pt x="119890" y="43537"/>
                    <a:pt x="120597" y="38322"/>
                  </a:cubicBezTo>
                  <a:cubicBezTo>
                    <a:pt x="120983" y="35621"/>
                    <a:pt x="120308" y="32823"/>
                    <a:pt x="118668" y="30604"/>
                  </a:cubicBezTo>
                  <a:lnTo>
                    <a:pt x="112493" y="22500"/>
                  </a:lnTo>
                  <a:lnTo>
                    <a:pt x="123588" y="14106"/>
                  </a:lnTo>
                  <a:lnTo>
                    <a:pt x="129763" y="22307"/>
                  </a:lnTo>
                  <a:cubicBezTo>
                    <a:pt x="131820" y="24993"/>
                    <a:pt x="134928" y="26427"/>
                    <a:pt x="138082" y="26427"/>
                  </a:cubicBezTo>
                  <a:cubicBezTo>
                    <a:pt x="140252" y="26427"/>
                    <a:pt x="142444" y="25748"/>
                    <a:pt x="144331" y="24333"/>
                  </a:cubicBezTo>
                  <a:cubicBezTo>
                    <a:pt x="146550" y="22693"/>
                    <a:pt x="147997" y="20184"/>
                    <a:pt x="148383" y="17483"/>
                  </a:cubicBezTo>
                  <a:lnTo>
                    <a:pt x="149830" y="7449"/>
                  </a:lnTo>
                  <a:close/>
                  <a:moveTo>
                    <a:pt x="45248" y="107690"/>
                  </a:moveTo>
                  <a:cubicBezTo>
                    <a:pt x="48432" y="114540"/>
                    <a:pt x="52870" y="120811"/>
                    <a:pt x="58176" y="126213"/>
                  </a:cubicBezTo>
                  <a:cubicBezTo>
                    <a:pt x="56131" y="131893"/>
                    <a:pt x="50817" y="135433"/>
                    <a:pt x="45127" y="135433"/>
                  </a:cubicBezTo>
                  <a:cubicBezTo>
                    <a:pt x="43568" y="135433"/>
                    <a:pt x="41980" y="135167"/>
                    <a:pt x="40424" y="134607"/>
                  </a:cubicBezTo>
                  <a:cubicBezTo>
                    <a:pt x="33188" y="132002"/>
                    <a:pt x="29426" y="124091"/>
                    <a:pt x="32031" y="116855"/>
                  </a:cubicBezTo>
                  <a:cubicBezTo>
                    <a:pt x="34057" y="111356"/>
                    <a:pt x="39267" y="107690"/>
                    <a:pt x="45152" y="107690"/>
                  </a:cubicBezTo>
                  <a:close/>
                  <a:moveTo>
                    <a:pt x="39845" y="89166"/>
                  </a:moveTo>
                  <a:cubicBezTo>
                    <a:pt x="40328" y="93121"/>
                    <a:pt x="41293" y="97077"/>
                    <a:pt x="42547" y="100936"/>
                  </a:cubicBezTo>
                  <a:cubicBezTo>
                    <a:pt x="31162" y="102287"/>
                    <a:pt x="22962" y="112610"/>
                    <a:pt x="24312" y="124091"/>
                  </a:cubicBezTo>
                  <a:cubicBezTo>
                    <a:pt x="25565" y="134650"/>
                    <a:pt x="34620" y="142471"/>
                    <a:pt x="45011" y="142471"/>
                  </a:cubicBezTo>
                  <a:cubicBezTo>
                    <a:pt x="45822" y="142471"/>
                    <a:pt x="46642" y="142423"/>
                    <a:pt x="47467" y="142325"/>
                  </a:cubicBezTo>
                  <a:cubicBezTo>
                    <a:pt x="54414" y="141457"/>
                    <a:pt x="60395" y="137308"/>
                    <a:pt x="63579" y="131134"/>
                  </a:cubicBezTo>
                  <a:cubicBezTo>
                    <a:pt x="65412" y="132677"/>
                    <a:pt x="67438" y="134125"/>
                    <a:pt x="69464" y="135475"/>
                  </a:cubicBezTo>
                  <a:cubicBezTo>
                    <a:pt x="72744" y="137501"/>
                    <a:pt x="75253" y="140685"/>
                    <a:pt x="76507" y="144351"/>
                  </a:cubicBezTo>
                  <a:lnTo>
                    <a:pt x="69078" y="151780"/>
                  </a:lnTo>
                  <a:lnTo>
                    <a:pt x="61842" y="146763"/>
                  </a:lnTo>
                  <a:cubicBezTo>
                    <a:pt x="60637" y="145960"/>
                    <a:pt x="59266" y="145571"/>
                    <a:pt x="57911" y="145571"/>
                  </a:cubicBezTo>
                  <a:cubicBezTo>
                    <a:pt x="55689" y="145571"/>
                    <a:pt x="53513" y="146618"/>
                    <a:pt x="52195" y="148596"/>
                  </a:cubicBezTo>
                  <a:cubicBezTo>
                    <a:pt x="51616" y="149368"/>
                    <a:pt x="51326" y="150236"/>
                    <a:pt x="51133" y="151105"/>
                  </a:cubicBezTo>
                  <a:lnTo>
                    <a:pt x="49300" y="159788"/>
                  </a:lnTo>
                  <a:lnTo>
                    <a:pt x="41003" y="159788"/>
                  </a:lnTo>
                  <a:lnTo>
                    <a:pt x="39170" y="151105"/>
                  </a:lnTo>
                  <a:cubicBezTo>
                    <a:pt x="38495" y="147815"/>
                    <a:pt x="35608" y="145558"/>
                    <a:pt x="32379" y="145558"/>
                  </a:cubicBezTo>
                  <a:cubicBezTo>
                    <a:pt x="31914" y="145558"/>
                    <a:pt x="31443" y="145605"/>
                    <a:pt x="30969" y="145702"/>
                  </a:cubicBezTo>
                  <a:cubicBezTo>
                    <a:pt x="30101" y="145895"/>
                    <a:pt x="29233" y="146281"/>
                    <a:pt x="28461" y="146860"/>
                  </a:cubicBezTo>
                  <a:lnTo>
                    <a:pt x="21225" y="151780"/>
                  </a:lnTo>
                  <a:lnTo>
                    <a:pt x="14954" y="145509"/>
                  </a:lnTo>
                  <a:lnTo>
                    <a:pt x="19874" y="138273"/>
                  </a:lnTo>
                  <a:cubicBezTo>
                    <a:pt x="22093" y="135089"/>
                    <a:pt x="21322" y="130748"/>
                    <a:pt x="18138" y="128625"/>
                  </a:cubicBezTo>
                  <a:cubicBezTo>
                    <a:pt x="17366" y="128046"/>
                    <a:pt x="16498" y="127661"/>
                    <a:pt x="15629" y="127468"/>
                  </a:cubicBezTo>
                  <a:lnTo>
                    <a:pt x="6946" y="125731"/>
                  </a:lnTo>
                  <a:lnTo>
                    <a:pt x="6946" y="117434"/>
                  </a:lnTo>
                  <a:lnTo>
                    <a:pt x="15629" y="115601"/>
                  </a:lnTo>
                  <a:cubicBezTo>
                    <a:pt x="19392" y="114829"/>
                    <a:pt x="21708" y="111163"/>
                    <a:pt x="20936" y="107400"/>
                  </a:cubicBezTo>
                  <a:cubicBezTo>
                    <a:pt x="20743" y="106532"/>
                    <a:pt x="20453" y="105664"/>
                    <a:pt x="19874" y="104892"/>
                  </a:cubicBezTo>
                  <a:lnTo>
                    <a:pt x="14954" y="97656"/>
                  </a:lnTo>
                  <a:lnTo>
                    <a:pt x="21225" y="91385"/>
                  </a:lnTo>
                  <a:lnTo>
                    <a:pt x="28461" y="96305"/>
                  </a:lnTo>
                  <a:cubicBezTo>
                    <a:pt x="29670" y="97148"/>
                    <a:pt x="31045" y="97545"/>
                    <a:pt x="32403" y="97545"/>
                  </a:cubicBezTo>
                  <a:cubicBezTo>
                    <a:pt x="34621" y="97545"/>
                    <a:pt x="36792" y="96484"/>
                    <a:pt x="38109" y="94569"/>
                  </a:cubicBezTo>
                  <a:cubicBezTo>
                    <a:pt x="38688" y="93797"/>
                    <a:pt x="38977" y="92929"/>
                    <a:pt x="39170" y="92060"/>
                  </a:cubicBezTo>
                  <a:lnTo>
                    <a:pt x="39845" y="89166"/>
                  </a:lnTo>
                  <a:close/>
                  <a:moveTo>
                    <a:pt x="118957" y="177154"/>
                  </a:moveTo>
                  <a:lnTo>
                    <a:pt x="118957" y="184100"/>
                  </a:lnTo>
                  <a:lnTo>
                    <a:pt x="91172" y="184100"/>
                  </a:lnTo>
                  <a:lnTo>
                    <a:pt x="91172" y="177154"/>
                  </a:lnTo>
                  <a:close/>
                  <a:moveTo>
                    <a:pt x="118957" y="191047"/>
                  </a:moveTo>
                  <a:lnTo>
                    <a:pt x="118957" y="194520"/>
                  </a:lnTo>
                  <a:cubicBezTo>
                    <a:pt x="118957" y="198282"/>
                    <a:pt x="115870" y="201466"/>
                    <a:pt x="112011" y="201466"/>
                  </a:cubicBezTo>
                  <a:lnTo>
                    <a:pt x="98118" y="201466"/>
                  </a:lnTo>
                  <a:cubicBezTo>
                    <a:pt x="94355" y="201466"/>
                    <a:pt x="91172" y="198282"/>
                    <a:pt x="91172" y="194520"/>
                  </a:cubicBezTo>
                  <a:lnTo>
                    <a:pt x="91172" y="191047"/>
                  </a:lnTo>
                  <a:close/>
                  <a:moveTo>
                    <a:pt x="146950" y="1"/>
                  </a:moveTo>
                  <a:cubicBezTo>
                    <a:pt x="145260" y="1"/>
                    <a:pt x="143732" y="1213"/>
                    <a:pt x="143463" y="3011"/>
                  </a:cubicBezTo>
                  <a:lnTo>
                    <a:pt x="141533" y="16518"/>
                  </a:lnTo>
                  <a:cubicBezTo>
                    <a:pt x="141272" y="18262"/>
                    <a:pt x="139828" y="19454"/>
                    <a:pt x="138129" y="19454"/>
                  </a:cubicBezTo>
                  <a:cubicBezTo>
                    <a:pt x="137948" y="19454"/>
                    <a:pt x="137763" y="19440"/>
                    <a:pt x="137577" y="19412"/>
                  </a:cubicBezTo>
                  <a:cubicBezTo>
                    <a:pt x="136709" y="19316"/>
                    <a:pt x="135841" y="18833"/>
                    <a:pt x="135262" y="18062"/>
                  </a:cubicBezTo>
                  <a:lnTo>
                    <a:pt x="127061" y="7160"/>
                  </a:lnTo>
                  <a:cubicBezTo>
                    <a:pt x="126437" y="6251"/>
                    <a:pt x="125411" y="5777"/>
                    <a:pt x="124357" y="5777"/>
                  </a:cubicBezTo>
                  <a:cubicBezTo>
                    <a:pt x="123621" y="5777"/>
                    <a:pt x="122872" y="6008"/>
                    <a:pt x="122238" y="6484"/>
                  </a:cubicBezTo>
                  <a:lnTo>
                    <a:pt x="111818" y="14299"/>
                  </a:lnTo>
                  <a:cubicBezTo>
                    <a:pt x="109454" y="14058"/>
                    <a:pt x="107090" y="13937"/>
                    <a:pt x="104727" y="13937"/>
                  </a:cubicBezTo>
                  <a:cubicBezTo>
                    <a:pt x="102363" y="13937"/>
                    <a:pt x="99999" y="14058"/>
                    <a:pt x="97636" y="14299"/>
                  </a:cubicBezTo>
                  <a:cubicBezTo>
                    <a:pt x="66666" y="17869"/>
                    <a:pt x="42450" y="42471"/>
                    <a:pt x="39459" y="73440"/>
                  </a:cubicBezTo>
                  <a:cubicBezTo>
                    <a:pt x="39363" y="74501"/>
                    <a:pt x="39267" y="75466"/>
                    <a:pt x="39267" y="76431"/>
                  </a:cubicBezTo>
                  <a:lnTo>
                    <a:pt x="38205" y="76431"/>
                  </a:lnTo>
                  <a:cubicBezTo>
                    <a:pt x="36565" y="76431"/>
                    <a:pt x="35118" y="77589"/>
                    <a:pt x="34829" y="79229"/>
                  </a:cubicBezTo>
                  <a:lnTo>
                    <a:pt x="32417" y="90613"/>
                  </a:lnTo>
                  <a:lnTo>
                    <a:pt x="22769" y="83956"/>
                  </a:lnTo>
                  <a:cubicBezTo>
                    <a:pt x="22185" y="83539"/>
                    <a:pt x="21511" y="83338"/>
                    <a:pt x="20833" y="83338"/>
                  </a:cubicBezTo>
                  <a:cubicBezTo>
                    <a:pt x="19942" y="83338"/>
                    <a:pt x="19043" y="83685"/>
                    <a:pt x="18331" y="84342"/>
                  </a:cubicBezTo>
                  <a:lnTo>
                    <a:pt x="7911" y="94762"/>
                  </a:lnTo>
                  <a:cubicBezTo>
                    <a:pt x="6753" y="96016"/>
                    <a:pt x="6560" y="97849"/>
                    <a:pt x="7525" y="99200"/>
                  </a:cubicBezTo>
                  <a:lnTo>
                    <a:pt x="14182" y="108847"/>
                  </a:lnTo>
                  <a:lnTo>
                    <a:pt x="2701" y="111259"/>
                  </a:lnTo>
                  <a:cubicBezTo>
                    <a:pt x="1158" y="111549"/>
                    <a:pt x="0" y="112996"/>
                    <a:pt x="0" y="114636"/>
                  </a:cubicBezTo>
                  <a:lnTo>
                    <a:pt x="0" y="128529"/>
                  </a:lnTo>
                  <a:cubicBezTo>
                    <a:pt x="0" y="130169"/>
                    <a:pt x="1158" y="131616"/>
                    <a:pt x="2798" y="131906"/>
                  </a:cubicBezTo>
                  <a:lnTo>
                    <a:pt x="14182" y="134318"/>
                  </a:lnTo>
                  <a:lnTo>
                    <a:pt x="7622" y="143869"/>
                  </a:lnTo>
                  <a:cubicBezTo>
                    <a:pt x="6657" y="145316"/>
                    <a:pt x="6753" y="147149"/>
                    <a:pt x="8008" y="148307"/>
                  </a:cubicBezTo>
                  <a:lnTo>
                    <a:pt x="18427" y="158726"/>
                  </a:lnTo>
                  <a:cubicBezTo>
                    <a:pt x="19085" y="159384"/>
                    <a:pt x="19960" y="159730"/>
                    <a:pt x="20858" y="159730"/>
                  </a:cubicBezTo>
                  <a:cubicBezTo>
                    <a:pt x="21542" y="159730"/>
                    <a:pt x="22240" y="159529"/>
                    <a:pt x="22865" y="159112"/>
                  </a:cubicBezTo>
                  <a:lnTo>
                    <a:pt x="32417" y="152552"/>
                  </a:lnTo>
                  <a:lnTo>
                    <a:pt x="34829" y="163936"/>
                  </a:lnTo>
                  <a:cubicBezTo>
                    <a:pt x="35118" y="165576"/>
                    <a:pt x="36565" y="166734"/>
                    <a:pt x="38205" y="166734"/>
                  </a:cubicBezTo>
                  <a:lnTo>
                    <a:pt x="52098" y="166734"/>
                  </a:lnTo>
                  <a:cubicBezTo>
                    <a:pt x="53738" y="166734"/>
                    <a:pt x="55185" y="165576"/>
                    <a:pt x="55475" y="163936"/>
                  </a:cubicBezTo>
                  <a:lnTo>
                    <a:pt x="57887" y="152552"/>
                  </a:lnTo>
                  <a:lnTo>
                    <a:pt x="67535" y="159112"/>
                  </a:lnTo>
                  <a:cubicBezTo>
                    <a:pt x="68118" y="159529"/>
                    <a:pt x="68792" y="159730"/>
                    <a:pt x="69463" y="159730"/>
                  </a:cubicBezTo>
                  <a:cubicBezTo>
                    <a:pt x="70344" y="159730"/>
                    <a:pt x="71219" y="159384"/>
                    <a:pt x="71876" y="158726"/>
                  </a:cubicBezTo>
                  <a:lnTo>
                    <a:pt x="77279" y="153324"/>
                  </a:lnTo>
                  <a:lnTo>
                    <a:pt x="77279" y="163261"/>
                  </a:lnTo>
                  <a:cubicBezTo>
                    <a:pt x="77375" y="168181"/>
                    <a:pt x="79980" y="172716"/>
                    <a:pt x="84225" y="175224"/>
                  </a:cubicBezTo>
                  <a:lnTo>
                    <a:pt x="84225" y="194520"/>
                  </a:lnTo>
                  <a:cubicBezTo>
                    <a:pt x="84225" y="202142"/>
                    <a:pt x="90496" y="208413"/>
                    <a:pt x="98118" y="208413"/>
                  </a:cubicBezTo>
                  <a:lnTo>
                    <a:pt x="112011" y="208413"/>
                  </a:lnTo>
                  <a:cubicBezTo>
                    <a:pt x="119729" y="208413"/>
                    <a:pt x="125904" y="202142"/>
                    <a:pt x="125904" y="194520"/>
                  </a:cubicBezTo>
                  <a:lnTo>
                    <a:pt x="125904" y="175224"/>
                  </a:lnTo>
                  <a:cubicBezTo>
                    <a:pt x="130245" y="172716"/>
                    <a:pt x="132850" y="168181"/>
                    <a:pt x="132850" y="163261"/>
                  </a:cubicBezTo>
                  <a:lnTo>
                    <a:pt x="132850" y="149465"/>
                  </a:lnTo>
                  <a:cubicBezTo>
                    <a:pt x="132947" y="143676"/>
                    <a:pt x="136034" y="138370"/>
                    <a:pt x="140954" y="135282"/>
                  </a:cubicBezTo>
                  <a:cubicBezTo>
                    <a:pt x="143752" y="133449"/>
                    <a:pt x="146550" y="131327"/>
                    <a:pt x="149058" y="129108"/>
                  </a:cubicBezTo>
                  <a:lnTo>
                    <a:pt x="144427" y="123898"/>
                  </a:lnTo>
                  <a:cubicBezTo>
                    <a:pt x="142208" y="125924"/>
                    <a:pt x="139700" y="127854"/>
                    <a:pt x="137095" y="129494"/>
                  </a:cubicBezTo>
                  <a:cubicBezTo>
                    <a:pt x="130245" y="133835"/>
                    <a:pt x="126000" y="141360"/>
                    <a:pt x="125904" y="149465"/>
                  </a:cubicBezTo>
                  <a:lnTo>
                    <a:pt x="125904" y="163261"/>
                  </a:lnTo>
                  <a:cubicBezTo>
                    <a:pt x="125904" y="167024"/>
                    <a:pt x="122816" y="170207"/>
                    <a:pt x="118957" y="170207"/>
                  </a:cubicBezTo>
                  <a:lnTo>
                    <a:pt x="91172" y="170207"/>
                  </a:lnTo>
                  <a:cubicBezTo>
                    <a:pt x="87409" y="170207"/>
                    <a:pt x="84225" y="167024"/>
                    <a:pt x="84225" y="163261"/>
                  </a:cubicBezTo>
                  <a:lnTo>
                    <a:pt x="84225" y="149175"/>
                  </a:lnTo>
                  <a:cubicBezTo>
                    <a:pt x="84225" y="141167"/>
                    <a:pt x="79980" y="133835"/>
                    <a:pt x="73227" y="129590"/>
                  </a:cubicBezTo>
                  <a:cubicBezTo>
                    <a:pt x="45731" y="112321"/>
                    <a:pt x="37433" y="75948"/>
                    <a:pt x="54703" y="48452"/>
                  </a:cubicBezTo>
                  <a:cubicBezTo>
                    <a:pt x="65412" y="31376"/>
                    <a:pt x="84225" y="20956"/>
                    <a:pt x="104389" y="20860"/>
                  </a:cubicBezTo>
                  <a:lnTo>
                    <a:pt x="104389" y="20860"/>
                  </a:lnTo>
                  <a:lnTo>
                    <a:pt x="104196" y="21245"/>
                  </a:lnTo>
                  <a:cubicBezTo>
                    <a:pt x="104100" y="22210"/>
                    <a:pt x="104293" y="23079"/>
                    <a:pt x="104871" y="23850"/>
                  </a:cubicBezTo>
                  <a:lnTo>
                    <a:pt x="113072" y="34752"/>
                  </a:lnTo>
                  <a:cubicBezTo>
                    <a:pt x="113940" y="35910"/>
                    <a:pt x="114037" y="37454"/>
                    <a:pt x="113265" y="38611"/>
                  </a:cubicBezTo>
                  <a:cubicBezTo>
                    <a:pt x="112694" y="39672"/>
                    <a:pt x="111572" y="40318"/>
                    <a:pt x="110423" y="40318"/>
                  </a:cubicBezTo>
                  <a:cubicBezTo>
                    <a:pt x="110212" y="40318"/>
                    <a:pt x="110001" y="40296"/>
                    <a:pt x="109792" y="40252"/>
                  </a:cubicBezTo>
                  <a:lnTo>
                    <a:pt x="96285" y="38322"/>
                  </a:lnTo>
                  <a:cubicBezTo>
                    <a:pt x="96154" y="38309"/>
                    <a:pt x="96024" y="38302"/>
                    <a:pt x="95895" y="38302"/>
                  </a:cubicBezTo>
                  <a:cubicBezTo>
                    <a:pt x="94126" y="38302"/>
                    <a:pt x="92599" y="39514"/>
                    <a:pt x="92329" y="41313"/>
                  </a:cubicBezTo>
                  <a:lnTo>
                    <a:pt x="89435" y="61959"/>
                  </a:lnTo>
                  <a:cubicBezTo>
                    <a:pt x="89146" y="63792"/>
                    <a:pt x="90496" y="65625"/>
                    <a:pt x="92329" y="65915"/>
                  </a:cubicBezTo>
                  <a:lnTo>
                    <a:pt x="105836" y="67844"/>
                  </a:lnTo>
                  <a:cubicBezTo>
                    <a:pt x="107766" y="68037"/>
                    <a:pt x="109117" y="69870"/>
                    <a:pt x="108827" y="71703"/>
                  </a:cubicBezTo>
                  <a:cubicBezTo>
                    <a:pt x="108731" y="72668"/>
                    <a:pt x="108248" y="73440"/>
                    <a:pt x="107476" y="74019"/>
                  </a:cubicBezTo>
                  <a:lnTo>
                    <a:pt x="96574" y="82219"/>
                  </a:lnTo>
                  <a:cubicBezTo>
                    <a:pt x="95031" y="83377"/>
                    <a:pt x="94741" y="85500"/>
                    <a:pt x="95899" y="87043"/>
                  </a:cubicBezTo>
                  <a:lnTo>
                    <a:pt x="108345" y="103734"/>
                  </a:lnTo>
                  <a:cubicBezTo>
                    <a:pt x="109026" y="104643"/>
                    <a:pt x="110076" y="105117"/>
                    <a:pt x="111139" y="105117"/>
                  </a:cubicBezTo>
                  <a:cubicBezTo>
                    <a:pt x="111881" y="105117"/>
                    <a:pt x="112630" y="104886"/>
                    <a:pt x="113265" y="104409"/>
                  </a:cubicBezTo>
                  <a:lnTo>
                    <a:pt x="124167" y="96209"/>
                  </a:lnTo>
                  <a:cubicBezTo>
                    <a:pt x="124776" y="95752"/>
                    <a:pt x="125475" y="95536"/>
                    <a:pt x="126169" y="95536"/>
                  </a:cubicBezTo>
                  <a:cubicBezTo>
                    <a:pt x="127235" y="95536"/>
                    <a:pt x="128290" y="96046"/>
                    <a:pt x="128991" y="96981"/>
                  </a:cubicBezTo>
                  <a:cubicBezTo>
                    <a:pt x="129570" y="97656"/>
                    <a:pt x="129763" y="98621"/>
                    <a:pt x="129666" y="99489"/>
                  </a:cubicBezTo>
                  <a:lnTo>
                    <a:pt x="127737" y="112996"/>
                  </a:lnTo>
                  <a:cubicBezTo>
                    <a:pt x="127447" y="114925"/>
                    <a:pt x="128798" y="116662"/>
                    <a:pt x="130631" y="116952"/>
                  </a:cubicBezTo>
                  <a:lnTo>
                    <a:pt x="151277" y="119942"/>
                  </a:lnTo>
                  <a:lnTo>
                    <a:pt x="151760" y="119942"/>
                  </a:lnTo>
                  <a:cubicBezTo>
                    <a:pt x="153496" y="119942"/>
                    <a:pt x="154944" y="118688"/>
                    <a:pt x="155233" y="116952"/>
                  </a:cubicBezTo>
                  <a:lnTo>
                    <a:pt x="157163" y="103445"/>
                  </a:lnTo>
                  <a:cubicBezTo>
                    <a:pt x="157432" y="101646"/>
                    <a:pt x="158959" y="100434"/>
                    <a:pt x="160728" y="100434"/>
                  </a:cubicBezTo>
                  <a:cubicBezTo>
                    <a:pt x="160857" y="100434"/>
                    <a:pt x="160987" y="100441"/>
                    <a:pt x="161118" y="100454"/>
                  </a:cubicBezTo>
                  <a:cubicBezTo>
                    <a:pt x="161986" y="100647"/>
                    <a:pt x="162855" y="101129"/>
                    <a:pt x="163337" y="101804"/>
                  </a:cubicBezTo>
                  <a:lnTo>
                    <a:pt x="171538" y="112803"/>
                  </a:lnTo>
                  <a:cubicBezTo>
                    <a:pt x="172232" y="113671"/>
                    <a:pt x="173309" y="114158"/>
                    <a:pt x="174393" y="114158"/>
                  </a:cubicBezTo>
                  <a:cubicBezTo>
                    <a:pt x="175115" y="114158"/>
                    <a:pt x="175841" y="113941"/>
                    <a:pt x="176458" y="113478"/>
                  </a:cubicBezTo>
                  <a:lnTo>
                    <a:pt x="193052" y="100936"/>
                  </a:lnTo>
                  <a:cubicBezTo>
                    <a:pt x="194596" y="99778"/>
                    <a:pt x="194982" y="97656"/>
                    <a:pt x="193824" y="96112"/>
                  </a:cubicBezTo>
                  <a:lnTo>
                    <a:pt x="185623" y="85210"/>
                  </a:lnTo>
                  <a:cubicBezTo>
                    <a:pt x="184755" y="84053"/>
                    <a:pt x="184659" y="82509"/>
                    <a:pt x="185431" y="81351"/>
                  </a:cubicBezTo>
                  <a:cubicBezTo>
                    <a:pt x="186029" y="80239"/>
                    <a:pt x="187159" y="79582"/>
                    <a:pt x="188417" y="79582"/>
                  </a:cubicBezTo>
                  <a:cubicBezTo>
                    <a:pt x="188577" y="79582"/>
                    <a:pt x="188740" y="79593"/>
                    <a:pt x="188904" y="79615"/>
                  </a:cubicBezTo>
                  <a:lnTo>
                    <a:pt x="202411" y="81544"/>
                  </a:lnTo>
                  <a:cubicBezTo>
                    <a:pt x="202587" y="81572"/>
                    <a:pt x="202764" y="81586"/>
                    <a:pt x="202939" y="81586"/>
                  </a:cubicBezTo>
                  <a:cubicBezTo>
                    <a:pt x="204582" y="81586"/>
                    <a:pt x="206095" y="80393"/>
                    <a:pt x="206270" y="78650"/>
                  </a:cubicBezTo>
                  <a:lnTo>
                    <a:pt x="209261" y="58004"/>
                  </a:lnTo>
                  <a:cubicBezTo>
                    <a:pt x="209550" y="56074"/>
                    <a:pt x="208199" y="54337"/>
                    <a:pt x="206270" y="54048"/>
                  </a:cubicBezTo>
                  <a:lnTo>
                    <a:pt x="192763" y="52118"/>
                  </a:lnTo>
                  <a:cubicBezTo>
                    <a:pt x="190930" y="51829"/>
                    <a:pt x="189579" y="50092"/>
                    <a:pt x="189869" y="48259"/>
                  </a:cubicBezTo>
                  <a:cubicBezTo>
                    <a:pt x="189965" y="47294"/>
                    <a:pt x="190447" y="46523"/>
                    <a:pt x="191219" y="45944"/>
                  </a:cubicBezTo>
                  <a:lnTo>
                    <a:pt x="202121" y="37743"/>
                  </a:lnTo>
                  <a:cubicBezTo>
                    <a:pt x="203665" y="36585"/>
                    <a:pt x="203954" y="34366"/>
                    <a:pt x="202797" y="32919"/>
                  </a:cubicBezTo>
                  <a:lnTo>
                    <a:pt x="190351" y="16229"/>
                  </a:lnTo>
                  <a:cubicBezTo>
                    <a:pt x="189669" y="15320"/>
                    <a:pt x="188620" y="14846"/>
                    <a:pt x="187557" y="14846"/>
                  </a:cubicBezTo>
                  <a:cubicBezTo>
                    <a:pt x="186814" y="14846"/>
                    <a:pt x="186065" y="15077"/>
                    <a:pt x="185431" y="15553"/>
                  </a:cubicBezTo>
                  <a:lnTo>
                    <a:pt x="174529" y="23657"/>
                  </a:lnTo>
                  <a:cubicBezTo>
                    <a:pt x="173892" y="24175"/>
                    <a:pt x="173157" y="24413"/>
                    <a:pt x="172432" y="24413"/>
                  </a:cubicBezTo>
                  <a:cubicBezTo>
                    <a:pt x="171398" y="24413"/>
                    <a:pt x="170385" y="23929"/>
                    <a:pt x="169705" y="23079"/>
                  </a:cubicBezTo>
                  <a:cubicBezTo>
                    <a:pt x="169126" y="22307"/>
                    <a:pt x="168836" y="21342"/>
                    <a:pt x="169029" y="20474"/>
                  </a:cubicBezTo>
                  <a:lnTo>
                    <a:pt x="170959" y="6967"/>
                  </a:lnTo>
                  <a:cubicBezTo>
                    <a:pt x="171152" y="5037"/>
                    <a:pt x="169898" y="3301"/>
                    <a:pt x="167968" y="3011"/>
                  </a:cubicBezTo>
                  <a:lnTo>
                    <a:pt x="147322" y="20"/>
                  </a:lnTo>
                  <a:cubicBezTo>
                    <a:pt x="147197" y="7"/>
                    <a:pt x="147073" y="1"/>
                    <a:pt x="1469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8" name="Google Shape;2168;p39"/>
            <p:cNvSpPr/>
            <p:nvPr/>
          </p:nvSpPr>
          <p:spPr>
            <a:xfrm>
              <a:off x="4202861" y="1284806"/>
              <a:ext cx="1389300" cy="1389300"/>
            </a:xfrm>
            <a:custGeom>
              <a:avLst/>
              <a:gdLst/>
              <a:ahLst/>
              <a:cxnLst/>
              <a:rect l="l" t="t" r="r" b="b"/>
              <a:pathLst>
                <a:path w="55572" h="55572" extrusionOk="0">
                  <a:moveTo>
                    <a:pt x="27786" y="6947"/>
                  </a:moveTo>
                  <a:cubicBezTo>
                    <a:pt x="39267" y="6947"/>
                    <a:pt x="48625" y="16305"/>
                    <a:pt x="48625" y="27786"/>
                  </a:cubicBezTo>
                  <a:cubicBezTo>
                    <a:pt x="48625" y="39363"/>
                    <a:pt x="39267" y="48625"/>
                    <a:pt x="27786" y="48625"/>
                  </a:cubicBezTo>
                  <a:cubicBezTo>
                    <a:pt x="16305" y="48625"/>
                    <a:pt x="6947" y="39363"/>
                    <a:pt x="6947" y="27786"/>
                  </a:cubicBezTo>
                  <a:cubicBezTo>
                    <a:pt x="6947" y="16305"/>
                    <a:pt x="16305" y="6947"/>
                    <a:pt x="27786" y="6947"/>
                  </a:cubicBezTo>
                  <a:close/>
                  <a:moveTo>
                    <a:pt x="27786" y="0"/>
                  </a:moveTo>
                  <a:cubicBezTo>
                    <a:pt x="12446" y="0"/>
                    <a:pt x="0" y="12446"/>
                    <a:pt x="0" y="27786"/>
                  </a:cubicBezTo>
                  <a:cubicBezTo>
                    <a:pt x="0" y="43126"/>
                    <a:pt x="12446" y="55572"/>
                    <a:pt x="27786" y="55572"/>
                  </a:cubicBezTo>
                  <a:cubicBezTo>
                    <a:pt x="43126" y="55572"/>
                    <a:pt x="55571" y="43126"/>
                    <a:pt x="55571" y="27786"/>
                  </a:cubicBezTo>
                  <a:cubicBezTo>
                    <a:pt x="55571" y="12446"/>
                    <a:pt x="43126" y="97"/>
                    <a:pt x="27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9" name="Google Shape;2169;p39"/>
            <p:cNvSpPr/>
            <p:nvPr/>
          </p:nvSpPr>
          <p:spPr>
            <a:xfrm>
              <a:off x="3730400" y="4080350"/>
              <a:ext cx="173675" cy="260500"/>
            </a:xfrm>
            <a:custGeom>
              <a:avLst/>
              <a:gdLst/>
              <a:ahLst/>
              <a:cxnLst/>
              <a:rect l="l" t="t" r="r" b="b"/>
              <a:pathLst>
                <a:path w="6947" h="10420" extrusionOk="0">
                  <a:moveTo>
                    <a:pt x="0" y="0"/>
                  </a:moveTo>
                  <a:lnTo>
                    <a:pt x="0" y="10420"/>
                  </a:lnTo>
                  <a:lnTo>
                    <a:pt x="6947" y="10420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0" name="Google Shape;2170;p39"/>
            <p:cNvSpPr/>
            <p:nvPr/>
          </p:nvSpPr>
          <p:spPr>
            <a:xfrm>
              <a:off x="2430350" y="1227000"/>
              <a:ext cx="1473725" cy="2679700"/>
            </a:xfrm>
            <a:custGeom>
              <a:avLst/>
              <a:gdLst/>
              <a:ahLst/>
              <a:cxnLst/>
              <a:rect l="l" t="t" r="r" b="b"/>
              <a:pathLst>
                <a:path w="58949" h="107188" extrusionOk="0">
                  <a:moveTo>
                    <a:pt x="29619" y="1"/>
                  </a:moveTo>
                  <a:cubicBezTo>
                    <a:pt x="6851" y="14376"/>
                    <a:pt x="1" y="44381"/>
                    <a:pt x="14376" y="67053"/>
                  </a:cubicBezTo>
                  <a:cubicBezTo>
                    <a:pt x="19875" y="75929"/>
                    <a:pt x="28076" y="82683"/>
                    <a:pt x="37820" y="86445"/>
                  </a:cubicBezTo>
                  <a:cubicBezTo>
                    <a:pt x="46407" y="89725"/>
                    <a:pt x="52002" y="98022"/>
                    <a:pt x="52002" y="107188"/>
                  </a:cubicBezTo>
                  <a:lnTo>
                    <a:pt x="58949" y="107188"/>
                  </a:lnTo>
                  <a:cubicBezTo>
                    <a:pt x="58949" y="95128"/>
                    <a:pt x="51616" y="84323"/>
                    <a:pt x="40328" y="79981"/>
                  </a:cubicBezTo>
                  <a:cubicBezTo>
                    <a:pt x="18910" y="71588"/>
                    <a:pt x="8298" y="47468"/>
                    <a:pt x="16691" y="26050"/>
                  </a:cubicBezTo>
                  <a:cubicBezTo>
                    <a:pt x="19875" y="17753"/>
                    <a:pt x="25760" y="10710"/>
                    <a:pt x="33286" y="5886"/>
                  </a:cubicBezTo>
                  <a:lnTo>
                    <a:pt x="29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1" name="Google Shape;2171;p39"/>
            <p:cNvSpPr/>
            <p:nvPr/>
          </p:nvSpPr>
          <p:spPr>
            <a:xfrm>
              <a:off x="5467000" y="3472525"/>
              <a:ext cx="607825" cy="173700"/>
            </a:xfrm>
            <a:custGeom>
              <a:avLst/>
              <a:gdLst/>
              <a:ahLst/>
              <a:cxnLst/>
              <a:rect l="l" t="t" r="r" b="b"/>
              <a:pathLst>
                <a:path w="24313" h="6948" extrusionOk="0">
                  <a:moveTo>
                    <a:pt x="0" y="1"/>
                  </a:moveTo>
                  <a:lnTo>
                    <a:pt x="0" y="6947"/>
                  </a:lnTo>
                  <a:lnTo>
                    <a:pt x="24313" y="6947"/>
                  </a:lnTo>
                  <a:lnTo>
                    <a:pt x="243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2" name="Google Shape;2172;p39"/>
            <p:cNvSpPr/>
            <p:nvPr/>
          </p:nvSpPr>
          <p:spPr>
            <a:xfrm>
              <a:off x="5324700" y="3925975"/>
              <a:ext cx="631950" cy="566850"/>
            </a:xfrm>
            <a:custGeom>
              <a:avLst/>
              <a:gdLst/>
              <a:ahLst/>
              <a:cxnLst/>
              <a:rect l="l" t="t" r="r" b="b"/>
              <a:pathLst>
                <a:path w="25278" h="22674" extrusionOk="0">
                  <a:moveTo>
                    <a:pt x="4438" y="1"/>
                  </a:moveTo>
                  <a:lnTo>
                    <a:pt x="0" y="5307"/>
                  </a:lnTo>
                  <a:lnTo>
                    <a:pt x="20839" y="22673"/>
                  </a:lnTo>
                  <a:lnTo>
                    <a:pt x="25277" y="17367"/>
                  </a:lnTo>
                  <a:lnTo>
                    <a:pt x="44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3" name="Google Shape;2173;p39"/>
            <p:cNvSpPr/>
            <p:nvPr/>
          </p:nvSpPr>
          <p:spPr>
            <a:xfrm>
              <a:off x="4946025" y="4167175"/>
              <a:ext cx="173675" cy="607825"/>
            </a:xfrm>
            <a:custGeom>
              <a:avLst/>
              <a:gdLst/>
              <a:ahLst/>
              <a:cxnLst/>
              <a:rect l="l" t="t" r="r" b="b"/>
              <a:pathLst>
                <a:path w="6947" h="24313" extrusionOk="0">
                  <a:moveTo>
                    <a:pt x="0" y="1"/>
                  </a:moveTo>
                  <a:lnTo>
                    <a:pt x="0" y="24313"/>
                  </a:lnTo>
                  <a:lnTo>
                    <a:pt x="6947" y="24313"/>
                  </a:lnTo>
                  <a:lnTo>
                    <a:pt x="69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4" name="Google Shape;2174;p39"/>
            <p:cNvSpPr/>
            <p:nvPr/>
          </p:nvSpPr>
          <p:spPr>
            <a:xfrm>
              <a:off x="1279850" y="1564675"/>
              <a:ext cx="735675" cy="342525"/>
            </a:xfrm>
            <a:custGeom>
              <a:avLst/>
              <a:gdLst/>
              <a:ahLst/>
              <a:cxnLst/>
              <a:rect l="l" t="t" r="r" b="b"/>
              <a:pathLst>
                <a:path w="29427" h="13701" extrusionOk="0">
                  <a:moveTo>
                    <a:pt x="27786" y="1"/>
                  </a:moveTo>
                  <a:lnTo>
                    <a:pt x="1" y="6947"/>
                  </a:lnTo>
                  <a:lnTo>
                    <a:pt x="1641" y="13701"/>
                  </a:lnTo>
                  <a:lnTo>
                    <a:pt x="29426" y="6754"/>
                  </a:lnTo>
                  <a:lnTo>
                    <a:pt x="277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5" name="Google Shape;2175;p39"/>
            <p:cNvSpPr/>
            <p:nvPr/>
          </p:nvSpPr>
          <p:spPr>
            <a:xfrm>
              <a:off x="1424575" y="710850"/>
              <a:ext cx="706725" cy="574075"/>
            </a:xfrm>
            <a:custGeom>
              <a:avLst/>
              <a:gdLst/>
              <a:ahLst/>
              <a:cxnLst/>
              <a:rect l="l" t="t" r="r" b="b"/>
              <a:pathLst>
                <a:path w="28269" h="22963" extrusionOk="0">
                  <a:moveTo>
                    <a:pt x="3956" y="1"/>
                  </a:moveTo>
                  <a:lnTo>
                    <a:pt x="0" y="5596"/>
                  </a:lnTo>
                  <a:lnTo>
                    <a:pt x="24313" y="22962"/>
                  </a:lnTo>
                  <a:lnTo>
                    <a:pt x="28268" y="17367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6" name="Google Shape;2176;p39"/>
            <p:cNvSpPr/>
            <p:nvPr/>
          </p:nvSpPr>
          <p:spPr>
            <a:xfrm>
              <a:off x="2167450" y="238125"/>
              <a:ext cx="344925" cy="738075"/>
            </a:xfrm>
            <a:custGeom>
              <a:avLst/>
              <a:gdLst/>
              <a:ahLst/>
              <a:cxnLst/>
              <a:rect l="l" t="t" r="r" b="b"/>
              <a:pathLst>
                <a:path w="13797" h="29523" extrusionOk="0">
                  <a:moveTo>
                    <a:pt x="6754" y="0"/>
                  </a:moveTo>
                  <a:lnTo>
                    <a:pt x="1" y="1737"/>
                  </a:lnTo>
                  <a:lnTo>
                    <a:pt x="7140" y="29522"/>
                  </a:lnTo>
                  <a:lnTo>
                    <a:pt x="13797" y="27786"/>
                  </a:lnTo>
                  <a:lnTo>
                    <a:pt x="67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78" name="Google Shape;2178;p39"/>
          <p:cNvSpPr txBox="1">
            <a:spLocks noGrp="1"/>
          </p:cNvSpPr>
          <p:nvPr>
            <p:ph type="subTitle" idx="1"/>
          </p:nvPr>
        </p:nvSpPr>
        <p:spPr>
          <a:xfrm>
            <a:off x="2166938" y="3241657"/>
            <a:ext cx="4810125" cy="994588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MX" dirty="0">
                <a:sym typeface="Barlow Semi Condensed"/>
              </a:rPr>
              <a:t>Realizar un producto que permita a los usuarios (sellers) vender más y a un mayor número de clientes.</a:t>
            </a:r>
            <a:endParaRPr lang="en-US" dirty="0">
              <a:sym typeface="Barlow Semi Condensed"/>
            </a:endParaRPr>
          </a:p>
        </p:txBody>
      </p:sp>
      <p:sp>
        <p:nvSpPr>
          <p:cNvPr id="2177" name="Google Shape;2177;p39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MX" dirty="0"/>
              <a:t>Objetivo general</a:t>
            </a:r>
            <a:endParaRPr lang="es-A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7"/>
          <p:cNvGrpSpPr/>
          <p:nvPr/>
        </p:nvGrpSpPr>
        <p:grpSpPr>
          <a:xfrm>
            <a:off x="3994598" y="1510458"/>
            <a:ext cx="4430405" cy="3106404"/>
            <a:chOff x="862950" y="825025"/>
            <a:chExt cx="5862650" cy="4111175"/>
          </a:xfrm>
        </p:grpSpPr>
        <p:sp>
          <p:nvSpPr>
            <p:cNvPr id="1897" name="Google Shape;1897;p37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7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6" name="Google Shape;2106;p37"/>
          <p:cNvGrpSpPr/>
          <p:nvPr/>
        </p:nvGrpSpPr>
        <p:grpSpPr>
          <a:xfrm>
            <a:off x="503041" y="573573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4" name="Google Shape;2114;p37"/>
          <p:cNvGrpSpPr/>
          <p:nvPr/>
        </p:nvGrpSpPr>
        <p:grpSpPr>
          <a:xfrm>
            <a:off x="503041" y="1650460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503041" y="2728277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30" name="Google Shape;2130;p37"/>
          <p:cNvGrpSpPr/>
          <p:nvPr/>
        </p:nvGrpSpPr>
        <p:grpSpPr>
          <a:xfrm>
            <a:off x="503041" y="3806675"/>
            <a:ext cx="635100" cy="734704"/>
            <a:chOff x="731647" y="3806675"/>
            <a:chExt cx="635100" cy="734704"/>
          </a:xfrm>
        </p:grpSpPr>
        <p:grpSp>
          <p:nvGrpSpPr>
            <p:cNvPr id="2131" name="Google Shape;213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4" name="Google Shape;213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6" name="Google Shape;213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7" name="Google Shape;213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Diario</a:t>
            </a:r>
            <a:endParaRPr dirty="0"/>
          </a:p>
        </p:txBody>
      </p:sp>
      <p:sp>
        <p:nvSpPr>
          <p:cNvPr id="2139" name="Google Shape;2139;p37"/>
          <p:cNvSpPr txBox="1">
            <a:spLocks noGrp="1"/>
          </p:cNvSpPr>
          <p:nvPr>
            <p:ph type="subTitle" idx="2"/>
          </p:nvPr>
        </p:nvSpPr>
        <p:spPr>
          <a:xfrm>
            <a:off x="1435602" y="713232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Dailies con el Henry Mentor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435602" y="429768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Google Meet</a:t>
            </a:r>
            <a:endParaRPr dirty="0"/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1435602" y="1508760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Discord</a:t>
            </a:r>
            <a:endParaRPr dirty="0"/>
          </a:p>
        </p:txBody>
      </p:sp>
      <p:sp>
        <p:nvSpPr>
          <p:cNvPr id="2142" name="Google Shape;2142;p37"/>
          <p:cNvSpPr txBox="1">
            <a:spLocks noGrp="1"/>
          </p:cNvSpPr>
          <p:nvPr>
            <p:ph type="subTitle" idx="4"/>
          </p:nvPr>
        </p:nvSpPr>
        <p:spPr>
          <a:xfrm>
            <a:off x="1435602" y="1792224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/>
              <a:t>Reuniones, debates, consultas de código</a:t>
            </a:r>
            <a:endParaRPr dirty="0"/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1435602" y="2587752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Trello</a:t>
            </a:r>
            <a:endParaRPr dirty="0"/>
          </a:p>
        </p:txBody>
      </p:sp>
      <p:sp>
        <p:nvSpPr>
          <p:cNvPr id="2144" name="Google Shape;2144;p37"/>
          <p:cNvSpPr txBox="1">
            <a:spLocks noGrp="1"/>
          </p:cNvSpPr>
          <p:nvPr>
            <p:ph type="subTitle" idx="6"/>
          </p:nvPr>
        </p:nvSpPr>
        <p:spPr>
          <a:xfrm>
            <a:off x="1435602" y="28712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/>
              <a:t>Organización del proyecto, asignación de tareas</a:t>
            </a:r>
            <a:endParaRPr dirty="0"/>
          </a:p>
        </p:txBody>
      </p:sp>
      <p:sp>
        <p:nvSpPr>
          <p:cNvPr id="2145" name="Google Shape;2145;p37"/>
          <p:cNvSpPr txBox="1">
            <a:spLocks noGrp="1"/>
          </p:cNvSpPr>
          <p:nvPr>
            <p:ph type="subTitle" idx="7"/>
          </p:nvPr>
        </p:nvSpPr>
        <p:spPr>
          <a:xfrm>
            <a:off x="1435602" y="3666744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GitHub</a:t>
            </a:r>
            <a:endParaRPr dirty="0"/>
          </a:p>
        </p:txBody>
      </p:sp>
      <p:sp>
        <p:nvSpPr>
          <p:cNvPr id="2146" name="Google Shape;2146;p37"/>
          <p:cNvSpPr txBox="1">
            <a:spLocks noGrp="1"/>
          </p:cNvSpPr>
          <p:nvPr>
            <p:ph type="subTitle" idx="8"/>
          </p:nvPr>
        </p:nvSpPr>
        <p:spPr>
          <a:xfrm>
            <a:off x="1435602" y="3950208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/>
              <a:t>Administración y control del código del proyecto</a:t>
            </a:r>
            <a:endParaRPr dirty="0"/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585210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585210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585210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585210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68736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7"/>
          <p:cNvGrpSpPr/>
          <p:nvPr/>
        </p:nvGrpSpPr>
        <p:grpSpPr>
          <a:xfrm>
            <a:off x="3994598" y="1510458"/>
            <a:ext cx="4430405" cy="3106404"/>
            <a:chOff x="862950" y="825025"/>
            <a:chExt cx="5862650" cy="4111175"/>
          </a:xfrm>
        </p:grpSpPr>
        <p:sp>
          <p:nvSpPr>
            <p:cNvPr id="1897" name="Google Shape;1897;p37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7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6" name="Google Shape;2106;p37"/>
          <p:cNvGrpSpPr/>
          <p:nvPr/>
        </p:nvGrpSpPr>
        <p:grpSpPr>
          <a:xfrm>
            <a:off x="453173" y="386979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4" name="Google Shape;2114;p37"/>
          <p:cNvGrpSpPr/>
          <p:nvPr/>
        </p:nvGrpSpPr>
        <p:grpSpPr>
          <a:xfrm>
            <a:off x="453173" y="1313842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453173" y="2248779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30" name="Google Shape;2130;p37"/>
          <p:cNvGrpSpPr/>
          <p:nvPr/>
        </p:nvGrpSpPr>
        <p:grpSpPr>
          <a:xfrm>
            <a:off x="453173" y="3148593"/>
            <a:ext cx="635100" cy="734704"/>
            <a:chOff x="731647" y="3806675"/>
            <a:chExt cx="635100" cy="734704"/>
          </a:xfrm>
        </p:grpSpPr>
        <p:grpSp>
          <p:nvGrpSpPr>
            <p:cNvPr id="2131" name="Google Shape;213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4" name="Google Shape;213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6" name="Google Shape;213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7" name="Google Shape;213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Principal</a:t>
            </a:r>
            <a:endParaRPr dirty="0"/>
          </a:p>
        </p:txBody>
      </p:sp>
      <p:sp>
        <p:nvSpPr>
          <p:cNvPr id="2139" name="Google Shape;2139;p37"/>
          <p:cNvSpPr txBox="1">
            <a:spLocks noGrp="1"/>
          </p:cNvSpPr>
          <p:nvPr>
            <p:ph type="subTitle" idx="2"/>
          </p:nvPr>
        </p:nvSpPr>
        <p:spPr>
          <a:xfrm>
            <a:off x="1385734" y="526638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/>
              <a:t>Programación, ETL, EDA, Machine Learning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385734" y="243174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PYTHON</a:t>
            </a:r>
            <a:endParaRPr dirty="0"/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1385734" y="1250733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MySQL</a:t>
            </a:r>
            <a:endParaRPr dirty="0"/>
          </a:p>
        </p:txBody>
      </p:sp>
      <p:sp>
        <p:nvSpPr>
          <p:cNvPr id="2142" name="Google Shape;2142;p37"/>
          <p:cNvSpPr txBox="1">
            <a:spLocks noGrp="1"/>
          </p:cNvSpPr>
          <p:nvPr>
            <p:ph type="subTitle" idx="4"/>
          </p:nvPr>
        </p:nvSpPr>
        <p:spPr>
          <a:xfrm>
            <a:off x="1385734" y="1534197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/>
              <a:t>Gestión de base de datos</a:t>
            </a:r>
            <a:endParaRPr dirty="0"/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1385734" y="2108254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Docker</a:t>
            </a:r>
            <a:endParaRPr dirty="0"/>
          </a:p>
        </p:txBody>
      </p:sp>
      <p:sp>
        <p:nvSpPr>
          <p:cNvPr id="2144" name="Google Shape;2144;p37"/>
          <p:cNvSpPr txBox="1">
            <a:spLocks noGrp="1"/>
          </p:cNvSpPr>
          <p:nvPr>
            <p:ph type="subTitle" idx="6"/>
          </p:nvPr>
        </p:nvSpPr>
        <p:spPr>
          <a:xfrm>
            <a:off x="1385734" y="2391718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/>
              <a:t>Containerizacion de la app</a:t>
            </a:r>
            <a:endParaRPr dirty="0"/>
          </a:p>
        </p:txBody>
      </p:sp>
      <p:sp>
        <p:nvSpPr>
          <p:cNvPr id="2145" name="Google Shape;2145;p37"/>
          <p:cNvSpPr txBox="1">
            <a:spLocks noGrp="1"/>
          </p:cNvSpPr>
          <p:nvPr>
            <p:ph type="subTitle" idx="7"/>
          </p:nvPr>
        </p:nvSpPr>
        <p:spPr>
          <a:xfrm>
            <a:off x="1385734" y="3008662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Airflow</a:t>
            </a:r>
            <a:endParaRPr dirty="0"/>
          </a:p>
        </p:txBody>
      </p:sp>
      <p:sp>
        <p:nvSpPr>
          <p:cNvPr id="2146" name="Google Shape;2146;p37"/>
          <p:cNvSpPr txBox="1">
            <a:spLocks noGrp="1"/>
          </p:cNvSpPr>
          <p:nvPr>
            <p:ph type="subTitle" idx="8"/>
          </p:nvPr>
        </p:nvSpPr>
        <p:spPr>
          <a:xfrm>
            <a:off x="1385734" y="329212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/>
              <a:t>Gestión de flujos de trabajo</a:t>
            </a:r>
            <a:endParaRPr dirty="0"/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535342" y="53578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535342" y="146475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535342" y="240086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535342" y="330127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257" name="Google Shape;2130;p37">
            <a:extLst>
              <a:ext uri="{FF2B5EF4-FFF2-40B4-BE49-F238E27FC236}">
                <a16:creationId xmlns:a16="http://schemas.microsoft.com/office/drawing/2014/main" id="{F32968D0-5450-4EA0-BE30-1E1D31258BDE}"/>
              </a:ext>
            </a:extLst>
          </p:cNvPr>
          <p:cNvGrpSpPr/>
          <p:nvPr/>
        </p:nvGrpSpPr>
        <p:grpSpPr>
          <a:xfrm>
            <a:off x="440523" y="4051015"/>
            <a:ext cx="635100" cy="734704"/>
            <a:chOff x="731647" y="3806675"/>
            <a:chExt cx="635100" cy="734704"/>
          </a:xfrm>
        </p:grpSpPr>
        <p:grpSp>
          <p:nvGrpSpPr>
            <p:cNvPr id="258" name="Google Shape;2131;p37">
              <a:extLst>
                <a:ext uri="{FF2B5EF4-FFF2-40B4-BE49-F238E27FC236}">
                  <a16:creationId xmlns:a16="http://schemas.microsoft.com/office/drawing/2014/main" id="{4EEA7548-98C2-4985-A344-791CC02E221E}"/>
                </a:ext>
              </a:extLst>
            </p:cNvPr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63" name="Google Shape;2132;p37">
                <a:extLst>
                  <a:ext uri="{FF2B5EF4-FFF2-40B4-BE49-F238E27FC236}">
                    <a16:creationId xmlns:a16="http://schemas.microsoft.com/office/drawing/2014/main" id="{C98E6DC9-F12C-41BB-A289-2421D2AE05DC}"/>
                  </a:ext>
                </a:extLst>
              </p:cNvPr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133;p37">
                <a:extLst>
                  <a:ext uri="{FF2B5EF4-FFF2-40B4-BE49-F238E27FC236}">
                    <a16:creationId xmlns:a16="http://schemas.microsoft.com/office/drawing/2014/main" id="{D583A067-5A58-43CA-95B8-4B60FB8C0F9D}"/>
                  </a:ext>
                </a:extLst>
              </p:cNvPr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134;p37">
              <a:extLst>
                <a:ext uri="{FF2B5EF4-FFF2-40B4-BE49-F238E27FC236}">
                  <a16:creationId xmlns:a16="http://schemas.microsoft.com/office/drawing/2014/main" id="{56699063-080B-4957-B6D8-D54D7E97A37D}"/>
                </a:ext>
              </a:extLst>
            </p:cNvPr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60" name="Google Shape;2135;p37">
                <a:extLst>
                  <a:ext uri="{FF2B5EF4-FFF2-40B4-BE49-F238E27FC236}">
                    <a16:creationId xmlns:a16="http://schemas.microsoft.com/office/drawing/2014/main" id="{21A39E0F-A8FE-4A25-8BB9-B4E74B783F1A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61" name="Google Shape;2136;p37">
                <a:extLst>
                  <a:ext uri="{FF2B5EF4-FFF2-40B4-BE49-F238E27FC236}">
                    <a16:creationId xmlns:a16="http://schemas.microsoft.com/office/drawing/2014/main" id="{39B25482-B125-4322-9CD0-D920624F8DF4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62" name="Google Shape;2137;p37">
                <a:extLst>
                  <a:ext uri="{FF2B5EF4-FFF2-40B4-BE49-F238E27FC236}">
                    <a16:creationId xmlns:a16="http://schemas.microsoft.com/office/drawing/2014/main" id="{82936692-295A-4540-87F2-0660F1BEA397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65" name="Google Shape;2145;p37">
            <a:extLst>
              <a:ext uri="{FF2B5EF4-FFF2-40B4-BE49-F238E27FC236}">
                <a16:creationId xmlns:a16="http://schemas.microsoft.com/office/drawing/2014/main" id="{4989AE9A-D7CB-43CB-9FF7-96B081421954}"/>
              </a:ext>
            </a:extLst>
          </p:cNvPr>
          <p:cNvSpPr txBox="1">
            <a:spLocks/>
          </p:cNvSpPr>
          <p:nvPr/>
        </p:nvSpPr>
        <p:spPr>
          <a:xfrm>
            <a:off x="1373084" y="391108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lnSpc>
                <a:spcPct val="115000"/>
              </a:lnSpc>
            </a:pPr>
            <a:r>
              <a:rPr lang="es-AR" dirty="0"/>
              <a:t>PowerBI</a:t>
            </a:r>
          </a:p>
        </p:txBody>
      </p:sp>
      <p:sp>
        <p:nvSpPr>
          <p:cNvPr id="266" name="Google Shape;2146;p37">
            <a:extLst>
              <a:ext uri="{FF2B5EF4-FFF2-40B4-BE49-F238E27FC236}">
                <a16:creationId xmlns:a16="http://schemas.microsoft.com/office/drawing/2014/main" id="{71A8CA76-709E-477D-888E-C51907975882}"/>
              </a:ext>
            </a:extLst>
          </p:cNvPr>
          <p:cNvSpPr txBox="1">
            <a:spLocks/>
          </p:cNvSpPr>
          <p:nvPr/>
        </p:nvSpPr>
        <p:spPr>
          <a:xfrm>
            <a:off x="1373084" y="419454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dirty="0"/>
              <a:t>Análisis de datos, informes, dashboards</a:t>
            </a:r>
          </a:p>
        </p:txBody>
      </p:sp>
      <p:sp>
        <p:nvSpPr>
          <p:cNvPr id="267" name="Google Shape;2150;p37">
            <a:extLst>
              <a:ext uri="{FF2B5EF4-FFF2-40B4-BE49-F238E27FC236}">
                <a16:creationId xmlns:a16="http://schemas.microsoft.com/office/drawing/2014/main" id="{C518719C-2A4F-4263-9937-AB8B35AA7AA3}"/>
              </a:ext>
            </a:extLst>
          </p:cNvPr>
          <p:cNvSpPr txBox="1">
            <a:spLocks/>
          </p:cNvSpPr>
          <p:nvPr/>
        </p:nvSpPr>
        <p:spPr>
          <a:xfrm>
            <a:off x="522692" y="4203692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dirty="0"/>
              <a:t>05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1861880" y="251917"/>
            <a:ext cx="5420238" cy="4817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Planificación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F579B03-7AB1-4DA9-8D86-0C71FEDED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615" y="801444"/>
            <a:ext cx="6150769" cy="409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1432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n 22">
            <a:extLst>
              <a:ext uri="{FF2B5EF4-FFF2-40B4-BE49-F238E27FC236}">
                <a16:creationId xmlns:a16="http://schemas.microsoft.com/office/drawing/2014/main" id="{89A3698A-6835-4D1D-9D55-5818D0BC20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60"/>
          <a:stretch/>
        </p:blipFill>
        <p:spPr>
          <a:xfrm>
            <a:off x="57592" y="1421606"/>
            <a:ext cx="9028815" cy="3157537"/>
          </a:xfrm>
          <a:prstGeom prst="rect">
            <a:avLst/>
          </a:prstGeom>
        </p:spPr>
      </p:pic>
      <p:sp>
        <p:nvSpPr>
          <p:cNvPr id="37" name="Google Shape;1890;p36">
            <a:extLst>
              <a:ext uri="{FF2B5EF4-FFF2-40B4-BE49-F238E27FC236}">
                <a16:creationId xmlns:a16="http://schemas.microsoft.com/office/drawing/2014/main" id="{7334D034-6352-4C8F-8122-4A22B31580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2425" y="509778"/>
            <a:ext cx="2839150" cy="5903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Diagrama de Gantt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ABDC3DD-644C-431C-B3A0-6F4071AEA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7200" y="2194396"/>
            <a:ext cx="4809600" cy="754707"/>
          </a:xfrm>
        </p:spPr>
        <p:txBody>
          <a:bodyPr/>
          <a:lstStyle/>
          <a:p>
            <a:r>
              <a:rPr lang="es-MX" sz="3600" dirty="0"/>
              <a:t>Muchas gracias</a:t>
            </a:r>
            <a:endParaRPr lang="es-AR" sz="3600" dirty="0"/>
          </a:p>
        </p:txBody>
      </p:sp>
    </p:spTree>
    <p:extLst>
      <p:ext uri="{BB962C8B-B14F-4D97-AF65-F5344CB8AC3E}">
        <p14:creationId xmlns:p14="http://schemas.microsoft.com/office/powerpoint/2010/main" val="3751557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2" name="Google Shape;2162;p39"/>
          <p:cNvGrpSpPr/>
          <p:nvPr/>
        </p:nvGrpSpPr>
        <p:grpSpPr>
          <a:xfrm>
            <a:off x="3732436" y="526916"/>
            <a:ext cx="1679127" cy="1679127"/>
            <a:chOff x="3614228" y="234880"/>
            <a:chExt cx="1915500" cy="1915500"/>
          </a:xfrm>
        </p:grpSpPr>
        <p:sp>
          <p:nvSpPr>
            <p:cNvPr id="2163" name="Google Shape;2163;p39"/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9"/>
            <p:cNvSpPr/>
            <p:nvPr/>
          </p:nvSpPr>
          <p:spPr>
            <a:xfrm>
              <a:off x="3869711" y="490401"/>
              <a:ext cx="1404000" cy="14040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6" name="Google Shape;2166;p39"/>
          <p:cNvGrpSpPr/>
          <p:nvPr/>
        </p:nvGrpSpPr>
        <p:grpSpPr>
          <a:xfrm>
            <a:off x="4276037" y="1049293"/>
            <a:ext cx="591455" cy="590639"/>
            <a:chOff x="1190625" y="238125"/>
            <a:chExt cx="5238750" cy="5231525"/>
          </a:xfrm>
        </p:grpSpPr>
        <p:sp>
          <p:nvSpPr>
            <p:cNvPr id="2167" name="Google Shape;2167;p39"/>
            <p:cNvSpPr/>
            <p:nvPr/>
          </p:nvSpPr>
          <p:spPr>
            <a:xfrm>
              <a:off x="1190625" y="259325"/>
              <a:ext cx="5238750" cy="5210325"/>
            </a:xfrm>
            <a:custGeom>
              <a:avLst/>
              <a:gdLst/>
              <a:ahLst/>
              <a:cxnLst/>
              <a:rect l="l" t="t" r="r" b="b"/>
              <a:pathLst>
                <a:path w="209550" h="208413" extrusionOk="0">
                  <a:moveTo>
                    <a:pt x="149830" y="7449"/>
                  </a:moveTo>
                  <a:lnTo>
                    <a:pt x="163530" y="9379"/>
                  </a:lnTo>
                  <a:lnTo>
                    <a:pt x="162179" y="19412"/>
                  </a:lnTo>
                  <a:cubicBezTo>
                    <a:pt x="161311" y="25105"/>
                    <a:pt x="165267" y="30411"/>
                    <a:pt x="170959" y="31279"/>
                  </a:cubicBezTo>
                  <a:cubicBezTo>
                    <a:pt x="171435" y="31345"/>
                    <a:pt x="171909" y="31377"/>
                    <a:pt x="172378" y="31377"/>
                  </a:cubicBezTo>
                  <a:cubicBezTo>
                    <a:pt x="174663" y="31377"/>
                    <a:pt x="176836" y="30614"/>
                    <a:pt x="178677" y="29253"/>
                  </a:cubicBezTo>
                  <a:lnTo>
                    <a:pt x="186878" y="23175"/>
                  </a:lnTo>
                  <a:lnTo>
                    <a:pt x="195175" y="34270"/>
                  </a:lnTo>
                  <a:lnTo>
                    <a:pt x="187071" y="40348"/>
                  </a:lnTo>
                  <a:cubicBezTo>
                    <a:pt x="182440" y="43821"/>
                    <a:pt x="181475" y="50382"/>
                    <a:pt x="184948" y="54916"/>
                  </a:cubicBezTo>
                  <a:cubicBezTo>
                    <a:pt x="186588" y="57135"/>
                    <a:pt x="189097" y="58679"/>
                    <a:pt x="191798" y="59065"/>
                  </a:cubicBezTo>
                  <a:lnTo>
                    <a:pt x="201832" y="60415"/>
                  </a:lnTo>
                  <a:lnTo>
                    <a:pt x="199902" y="74212"/>
                  </a:lnTo>
                  <a:lnTo>
                    <a:pt x="189869" y="72765"/>
                  </a:lnTo>
                  <a:cubicBezTo>
                    <a:pt x="189391" y="72700"/>
                    <a:pt x="188917" y="72668"/>
                    <a:pt x="188447" y="72668"/>
                  </a:cubicBezTo>
                  <a:cubicBezTo>
                    <a:pt x="183318" y="72668"/>
                    <a:pt x="178797" y="76426"/>
                    <a:pt x="178002" y="81641"/>
                  </a:cubicBezTo>
                  <a:cubicBezTo>
                    <a:pt x="177616" y="84342"/>
                    <a:pt x="178388" y="87140"/>
                    <a:pt x="180028" y="89359"/>
                  </a:cubicBezTo>
                  <a:lnTo>
                    <a:pt x="186106" y="97463"/>
                  </a:lnTo>
                  <a:lnTo>
                    <a:pt x="175011" y="105760"/>
                  </a:lnTo>
                  <a:lnTo>
                    <a:pt x="168933" y="97656"/>
                  </a:lnTo>
                  <a:cubicBezTo>
                    <a:pt x="166888" y="94930"/>
                    <a:pt x="163773" y="93507"/>
                    <a:pt x="160632" y="93507"/>
                  </a:cubicBezTo>
                  <a:cubicBezTo>
                    <a:pt x="158437" y="93507"/>
                    <a:pt x="156230" y="94201"/>
                    <a:pt x="154365" y="95630"/>
                  </a:cubicBezTo>
                  <a:cubicBezTo>
                    <a:pt x="152146" y="97270"/>
                    <a:pt x="150698" y="99682"/>
                    <a:pt x="150216" y="102480"/>
                  </a:cubicBezTo>
                  <a:lnTo>
                    <a:pt x="148865" y="112514"/>
                  </a:lnTo>
                  <a:lnTo>
                    <a:pt x="135069" y="110584"/>
                  </a:lnTo>
                  <a:lnTo>
                    <a:pt x="136516" y="100454"/>
                  </a:lnTo>
                  <a:cubicBezTo>
                    <a:pt x="137385" y="94762"/>
                    <a:pt x="133429" y="89552"/>
                    <a:pt x="127737" y="88683"/>
                  </a:cubicBezTo>
                  <a:cubicBezTo>
                    <a:pt x="127260" y="88618"/>
                    <a:pt x="126787" y="88586"/>
                    <a:pt x="126318" y="88586"/>
                  </a:cubicBezTo>
                  <a:cubicBezTo>
                    <a:pt x="124033" y="88586"/>
                    <a:pt x="121860" y="89349"/>
                    <a:pt x="120019" y="90710"/>
                  </a:cubicBezTo>
                  <a:lnTo>
                    <a:pt x="111818" y="96788"/>
                  </a:lnTo>
                  <a:lnTo>
                    <a:pt x="103521" y="85693"/>
                  </a:lnTo>
                  <a:lnTo>
                    <a:pt x="111625" y="79615"/>
                  </a:lnTo>
                  <a:cubicBezTo>
                    <a:pt x="116256" y="76141"/>
                    <a:pt x="117221" y="69581"/>
                    <a:pt x="113747" y="64950"/>
                  </a:cubicBezTo>
                  <a:cubicBezTo>
                    <a:pt x="112107" y="62731"/>
                    <a:pt x="109599" y="61284"/>
                    <a:pt x="106898" y="60898"/>
                  </a:cubicBezTo>
                  <a:lnTo>
                    <a:pt x="96767" y="59451"/>
                  </a:lnTo>
                  <a:lnTo>
                    <a:pt x="98793" y="45751"/>
                  </a:lnTo>
                  <a:lnTo>
                    <a:pt x="108827" y="47198"/>
                  </a:lnTo>
                  <a:cubicBezTo>
                    <a:pt x="109304" y="47263"/>
                    <a:pt x="109779" y="47294"/>
                    <a:pt x="110248" y="47294"/>
                  </a:cubicBezTo>
                  <a:cubicBezTo>
                    <a:pt x="115377" y="47294"/>
                    <a:pt x="119890" y="43537"/>
                    <a:pt x="120597" y="38322"/>
                  </a:cubicBezTo>
                  <a:cubicBezTo>
                    <a:pt x="120983" y="35621"/>
                    <a:pt x="120308" y="32823"/>
                    <a:pt x="118668" y="30604"/>
                  </a:cubicBezTo>
                  <a:lnTo>
                    <a:pt x="112493" y="22500"/>
                  </a:lnTo>
                  <a:lnTo>
                    <a:pt x="123588" y="14106"/>
                  </a:lnTo>
                  <a:lnTo>
                    <a:pt x="129763" y="22307"/>
                  </a:lnTo>
                  <a:cubicBezTo>
                    <a:pt x="131820" y="24993"/>
                    <a:pt x="134928" y="26427"/>
                    <a:pt x="138082" y="26427"/>
                  </a:cubicBezTo>
                  <a:cubicBezTo>
                    <a:pt x="140252" y="26427"/>
                    <a:pt x="142444" y="25748"/>
                    <a:pt x="144331" y="24333"/>
                  </a:cubicBezTo>
                  <a:cubicBezTo>
                    <a:pt x="146550" y="22693"/>
                    <a:pt x="147997" y="20184"/>
                    <a:pt x="148383" y="17483"/>
                  </a:cubicBezTo>
                  <a:lnTo>
                    <a:pt x="149830" y="7449"/>
                  </a:lnTo>
                  <a:close/>
                  <a:moveTo>
                    <a:pt x="45248" y="107690"/>
                  </a:moveTo>
                  <a:cubicBezTo>
                    <a:pt x="48432" y="114540"/>
                    <a:pt x="52870" y="120811"/>
                    <a:pt x="58176" y="126213"/>
                  </a:cubicBezTo>
                  <a:cubicBezTo>
                    <a:pt x="56131" y="131893"/>
                    <a:pt x="50817" y="135433"/>
                    <a:pt x="45127" y="135433"/>
                  </a:cubicBezTo>
                  <a:cubicBezTo>
                    <a:pt x="43568" y="135433"/>
                    <a:pt x="41980" y="135167"/>
                    <a:pt x="40424" y="134607"/>
                  </a:cubicBezTo>
                  <a:cubicBezTo>
                    <a:pt x="33188" y="132002"/>
                    <a:pt x="29426" y="124091"/>
                    <a:pt x="32031" y="116855"/>
                  </a:cubicBezTo>
                  <a:cubicBezTo>
                    <a:pt x="34057" y="111356"/>
                    <a:pt x="39267" y="107690"/>
                    <a:pt x="45152" y="107690"/>
                  </a:cubicBezTo>
                  <a:close/>
                  <a:moveTo>
                    <a:pt x="39845" y="89166"/>
                  </a:moveTo>
                  <a:cubicBezTo>
                    <a:pt x="40328" y="93121"/>
                    <a:pt x="41293" y="97077"/>
                    <a:pt x="42547" y="100936"/>
                  </a:cubicBezTo>
                  <a:cubicBezTo>
                    <a:pt x="31162" y="102287"/>
                    <a:pt x="22962" y="112610"/>
                    <a:pt x="24312" y="124091"/>
                  </a:cubicBezTo>
                  <a:cubicBezTo>
                    <a:pt x="25565" y="134650"/>
                    <a:pt x="34620" y="142471"/>
                    <a:pt x="45011" y="142471"/>
                  </a:cubicBezTo>
                  <a:cubicBezTo>
                    <a:pt x="45822" y="142471"/>
                    <a:pt x="46642" y="142423"/>
                    <a:pt x="47467" y="142325"/>
                  </a:cubicBezTo>
                  <a:cubicBezTo>
                    <a:pt x="54414" y="141457"/>
                    <a:pt x="60395" y="137308"/>
                    <a:pt x="63579" y="131134"/>
                  </a:cubicBezTo>
                  <a:cubicBezTo>
                    <a:pt x="65412" y="132677"/>
                    <a:pt x="67438" y="134125"/>
                    <a:pt x="69464" y="135475"/>
                  </a:cubicBezTo>
                  <a:cubicBezTo>
                    <a:pt x="72744" y="137501"/>
                    <a:pt x="75253" y="140685"/>
                    <a:pt x="76507" y="144351"/>
                  </a:cubicBezTo>
                  <a:lnTo>
                    <a:pt x="69078" y="151780"/>
                  </a:lnTo>
                  <a:lnTo>
                    <a:pt x="61842" y="146763"/>
                  </a:lnTo>
                  <a:cubicBezTo>
                    <a:pt x="60637" y="145960"/>
                    <a:pt x="59266" y="145571"/>
                    <a:pt x="57911" y="145571"/>
                  </a:cubicBezTo>
                  <a:cubicBezTo>
                    <a:pt x="55689" y="145571"/>
                    <a:pt x="53513" y="146618"/>
                    <a:pt x="52195" y="148596"/>
                  </a:cubicBezTo>
                  <a:cubicBezTo>
                    <a:pt x="51616" y="149368"/>
                    <a:pt x="51326" y="150236"/>
                    <a:pt x="51133" y="151105"/>
                  </a:cubicBezTo>
                  <a:lnTo>
                    <a:pt x="49300" y="159788"/>
                  </a:lnTo>
                  <a:lnTo>
                    <a:pt x="41003" y="159788"/>
                  </a:lnTo>
                  <a:lnTo>
                    <a:pt x="39170" y="151105"/>
                  </a:lnTo>
                  <a:cubicBezTo>
                    <a:pt x="38495" y="147815"/>
                    <a:pt x="35608" y="145558"/>
                    <a:pt x="32379" y="145558"/>
                  </a:cubicBezTo>
                  <a:cubicBezTo>
                    <a:pt x="31914" y="145558"/>
                    <a:pt x="31443" y="145605"/>
                    <a:pt x="30969" y="145702"/>
                  </a:cubicBezTo>
                  <a:cubicBezTo>
                    <a:pt x="30101" y="145895"/>
                    <a:pt x="29233" y="146281"/>
                    <a:pt x="28461" y="146860"/>
                  </a:cubicBezTo>
                  <a:lnTo>
                    <a:pt x="21225" y="151780"/>
                  </a:lnTo>
                  <a:lnTo>
                    <a:pt x="14954" y="145509"/>
                  </a:lnTo>
                  <a:lnTo>
                    <a:pt x="19874" y="138273"/>
                  </a:lnTo>
                  <a:cubicBezTo>
                    <a:pt x="22093" y="135089"/>
                    <a:pt x="21322" y="130748"/>
                    <a:pt x="18138" y="128625"/>
                  </a:cubicBezTo>
                  <a:cubicBezTo>
                    <a:pt x="17366" y="128046"/>
                    <a:pt x="16498" y="127661"/>
                    <a:pt x="15629" y="127468"/>
                  </a:cubicBezTo>
                  <a:lnTo>
                    <a:pt x="6946" y="125731"/>
                  </a:lnTo>
                  <a:lnTo>
                    <a:pt x="6946" y="117434"/>
                  </a:lnTo>
                  <a:lnTo>
                    <a:pt x="15629" y="115601"/>
                  </a:lnTo>
                  <a:cubicBezTo>
                    <a:pt x="19392" y="114829"/>
                    <a:pt x="21708" y="111163"/>
                    <a:pt x="20936" y="107400"/>
                  </a:cubicBezTo>
                  <a:cubicBezTo>
                    <a:pt x="20743" y="106532"/>
                    <a:pt x="20453" y="105664"/>
                    <a:pt x="19874" y="104892"/>
                  </a:cubicBezTo>
                  <a:lnTo>
                    <a:pt x="14954" y="97656"/>
                  </a:lnTo>
                  <a:lnTo>
                    <a:pt x="21225" y="91385"/>
                  </a:lnTo>
                  <a:lnTo>
                    <a:pt x="28461" y="96305"/>
                  </a:lnTo>
                  <a:cubicBezTo>
                    <a:pt x="29670" y="97148"/>
                    <a:pt x="31045" y="97545"/>
                    <a:pt x="32403" y="97545"/>
                  </a:cubicBezTo>
                  <a:cubicBezTo>
                    <a:pt x="34621" y="97545"/>
                    <a:pt x="36792" y="96484"/>
                    <a:pt x="38109" y="94569"/>
                  </a:cubicBezTo>
                  <a:cubicBezTo>
                    <a:pt x="38688" y="93797"/>
                    <a:pt x="38977" y="92929"/>
                    <a:pt x="39170" y="92060"/>
                  </a:cubicBezTo>
                  <a:lnTo>
                    <a:pt x="39845" y="89166"/>
                  </a:lnTo>
                  <a:close/>
                  <a:moveTo>
                    <a:pt x="118957" y="177154"/>
                  </a:moveTo>
                  <a:lnTo>
                    <a:pt x="118957" y="184100"/>
                  </a:lnTo>
                  <a:lnTo>
                    <a:pt x="91172" y="184100"/>
                  </a:lnTo>
                  <a:lnTo>
                    <a:pt x="91172" y="177154"/>
                  </a:lnTo>
                  <a:close/>
                  <a:moveTo>
                    <a:pt x="118957" y="191047"/>
                  </a:moveTo>
                  <a:lnTo>
                    <a:pt x="118957" y="194520"/>
                  </a:lnTo>
                  <a:cubicBezTo>
                    <a:pt x="118957" y="198282"/>
                    <a:pt x="115870" y="201466"/>
                    <a:pt x="112011" y="201466"/>
                  </a:cubicBezTo>
                  <a:lnTo>
                    <a:pt x="98118" y="201466"/>
                  </a:lnTo>
                  <a:cubicBezTo>
                    <a:pt x="94355" y="201466"/>
                    <a:pt x="91172" y="198282"/>
                    <a:pt x="91172" y="194520"/>
                  </a:cubicBezTo>
                  <a:lnTo>
                    <a:pt x="91172" y="191047"/>
                  </a:lnTo>
                  <a:close/>
                  <a:moveTo>
                    <a:pt x="146950" y="1"/>
                  </a:moveTo>
                  <a:cubicBezTo>
                    <a:pt x="145260" y="1"/>
                    <a:pt x="143732" y="1213"/>
                    <a:pt x="143463" y="3011"/>
                  </a:cubicBezTo>
                  <a:lnTo>
                    <a:pt x="141533" y="16518"/>
                  </a:lnTo>
                  <a:cubicBezTo>
                    <a:pt x="141272" y="18262"/>
                    <a:pt x="139828" y="19454"/>
                    <a:pt x="138129" y="19454"/>
                  </a:cubicBezTo>
                  <a:cubicBezTo>
                    <a:pt x="137948" y="19454"/>
                    <a:pt x="137763" y="19440"/>
                    <a:pt x="137577" y="19412"/>
                  </a:cubicBezTo>
                  <a:cubicBezTo>
                    <a:pt x="136709" y="19316"/>
                    <a:pt x="135841" y="18833"/>
                    <a:pt x="135262" y="18062"/>
                  </a:cubicBezTo>
                  <a:lnTo>
                    <a:pt x="127061" y="7160"/>
                  </a:lnTo>
                  <a:cubicBezTo>
                    <a:pt x="126437" y="6251"/>
                    <a:pt x="125411" y="5777"/>
                    <a:pt x="124357" y="5777"/>
                  </a:cubicBezTo>
                  <a:cubicBezTo>
                    <a:pt x="123621" y="5777"/>
                    <a:pt x="122872" y="6008"/>
                    <a:pt x="122238" y="6484"/>
                  </a:cubicBezTo>
                  <a:lnTo>
                    <a:pt x="111818" y="14299"/>
                  </a:lnTo>
                  <a:cubicBezTo>
                    <a:pt x="109454" y="14058"/>
                    <a:pt x="107090" y="13937"/>
                    <a:pt x="104727" y="13937"/>
                  </a:cubicBezTo>
                  <a:cubicBezTo>
                    <a:pt x="102363" y="13937"/>
                    <a:pt x="99999" y="14058"/>
                    <a:pt x="97636" y="14299"/>
                  </a:cubicBezTo>
                  <a:cubicBezTo>
                    <a:pt x="66666" y="17869"/>
                    <a:pt x="42450" y="42471"/>
                    <a:pt x="39459" y="73440"/>
                  </a:cubicBezTo>
                  <a:cubicBezTo>
                    <a:pt x="39363" y="74501"/>
                    <a:pt x="39267" y="75466"/>
                    <a:pt x="39267" y="76431"/>
                  </a:cubicBezTo>
                  <a:lnTo>
                    <a:pt x="38205" y="76431"/>
                  </a:lnTo>
                  <a:cubicBezTo>
                    <a:pt x="36565" y="76431"/>
                    <a:pt x="35118" y="77589"/>
                    <a:pt x="34829" y="79229"/>
                  </a:cubicBezTo>
                  <a:lnTo>
                    <a:pt x="32417" y="90613"/>
                  </a:lnTo>
                  <a:lnTo>
                    <a:pt x="22769" y="83956"/>
                  </a:lnTo>
                  <a:cubicBezTo>
                    <a:pt x="22185" y="83539"/>
                    <a:pt x="21511" y="83338"/>
                    <a:pt x="20833" y="83338"/>
                  </a:cubicBezTo>
                  <a:cubicBezTo>
                    <a:pt x="19942" y="83338"/>
                    <a:pt x="19043" y="83685"/>
                    <a:pt x="18331" y="84342"/>
                  </a:cubicBezTo>
                  <a:lnTo>
                    <a:pt x="7911" y="94762"/>
                  </a:lnTo>
                  <a:cubicBezTo>
                    <a:pt x="6753" y="96016"/>
                    <a:pt x="6560" y="97849"/>
                    <a:pt x="7525" y="99200"/>
                  </a:cubicBezTo>
                  <a:lnTo>
                    <a:pt x="14182" y="108847"/>
                  </a:lnTo>
                  <a:lnTo>
                    <a:pt x="2701" y="111259"/>
                  </a:lnTo>
                  <a:cubicBezTo>
                    <a:pt x="1158" y="111549"/>
                    <a:pt x="0" y="112996"/>
                    <a:pt x="0" y="114636"/>
                  </a:cubicBezTo>
                  <a:lnTo>
                    <a:pt x="0" y="128529"/>
                  </a:lnTo>
                  <a:cubicBezTo>
                    <a:pt x="0" y="130169"/>
                    <a:pt x="1158" y="131616"/>
                    <a:pt x="2798" y="131906"/>
                  </a:cubicBezTo>
                  <a:lnTo>
                    <a:pt x="14182" y="134318"/>
                  </a:lnTo>
                  <a:lnTo>
                    <a:pt x="7622" y="143869"/>
                  </a:lnTo>
                  <a:cubicBezTo>
                    <a:pt x="6657" y="145316"/>
                    <a:pt x="6753" y="147149"/>
                    <a:pt x="8008" y="148307"/>
                  </a:cubicBezTo>
                  <a:lnTo>
                    <a:pt x="18427" y="158726"/>
                  </a:lnTo>
                  <a:cubicBezTo>
                    <a:pt x="19085" y="159384"/>
                    <a:pt x="19960" y="159730"/>
                    <a:pt x="20858" y="159730"/>
                  </a:cubicBezTo>
                  <a:cubicBezTo>
                    <a:pt x="21542" y="159730"/>
                    <a:pt x="22240" y="159529"/>
                    <a:pt x="22865" y="159112"/>
                  </a:cubicBezTo>
                  <a:lnTo>
                    <a:pt x="32417" y="152552"/>
                  </a:lnTo>
                  <a:lnTo>
                    <a:pt x="34829" y="163936"/>
                  </a:lnTo>
                  <a:cubicBezTo>
                    <a:pt x="35118" y="165576"/>
                    <a:pt x="36565" y="166734"/>
                    <a:pt x="38205" y="166734"/>
                  </a:cubicBezTo>
                  <a:lnTo>
                    <a:pt x="52098" y="166734"/>
                  </a:lnTo>
                  <a:cubicBezTo>
                    <a:pt x="53738" y="166734"/>
                    <a:pt x="55185" y="165576"/>
                    <a:pt x="55475" y="163936"/>
                  </a:cubicBezTo>
                  <a:lnTo>
                    <a:pt x="57887" y="152552"/>
                  </a:lnTo>
                  <a:lnTo>
                    <a:pt x="67535" y="159112"/>
                  </a:lnTo>
                  <a:cubicBezTo>
                    <a:pt x="68118" y="159529"/>
                    <a:pt x="68792" y="159730"/>
                    <a:pt x="69463" y="159730"/>
                  </a:cubicBezTo>
                  <a:cubicBezTo>
                    <a:pt x="70344" y="159730"/>
                    <a:pt x="71219" y="159384"/>
                    <a:pt x="71876" y="158726"/>
                  </a:cubicBezTo>
                  <a:lnTo>
                    <a:pt x="77279" y="153324"/>
                  </a:lnTo>
                  <a:lnTo>
                    <a:pt x="77279" y="163261"/>
                  </a:lnTo>
                  <a:cubicBezTo>
                    <a:pt x="77375" y="168181"/>
                    <a:pt x="79980" y="172716"/>
                    <a:pt x="84225" y="175224"/>
                  </a:cubicBezTo>
                  <a:lnTo>
                    <a:pt x="84225" y="194520"/>
                  </a:lnTo>
                  <a:cubicBezTo>
                    <a:pt x="84225" y="202142"/>
                    <a:pt x="90496" y="208413"/>
                    <a:pt x="98118" y="208413"/>
                  </a:cubicBezTo>
                  <a:lnTo>
                    <a:pt x="112011" y="208413"/>
                  </a:lnTo>
                  <a:cubicBezTo>
                    <a:pt x="119729" y="208413"/>
                    <a:pt x="125904" y="202142"/>
                    <a:pt x="125904" y="194520"/>
                  </a:cubicBezTo>
                  <a:lnTo>
                    <a:pt x="125904" y="175224"/>
                  </a:lnTo>
                  <a:cubicBezTo>
                    <a:pt x="130245" y="172716"/>
                    <a:pt x="132850" y="168181"/>
                    <a:pt x="132850" y="163261"/>
                  </a:cubicBezTo>
                  <a:lnTo>
                    <a:pt x="132850" y="149465"/>
                  </a:lnTo>
                  <a:cubicBezTo>
                    <a:pt x="132947" y="143676"/>
                    <a:pt x="136034" y="138370"/>
                    <a:pt x="140954" y="135282"/>
                  </a:cubicBezTo>
                  <a:cubicBezTo>
                    <a:pt x="143752" y="133449"/>
                    <a:pt x="146550" y="131327"/>
                    <a:pt x="149058" y="129108"/>
                  </a:cubicBezTo>
                  <a:lnTo>
                    <a:pt x="144427" y="123898"/>
                  </a:lnTo>
                  <a:cubicBezTo>
                    <a:pt x="142208" y="125924"/>
                    <a:pt x="139700" y="127854"/>
                    <a:pt x="137095" y="129494"/>
                  </a:cubicBezTo>
                  <a:cubicBezTo>
                    <a:pt x="130245" y="133835"/>
                    <a:pt x="126000" y="141360"/>
                    <a:pt x="125904" y="149465"/>
                  </a:cubicBezTo>
                  <a:lnTo>
                    <a:pt x="125904" y="163261"/>
                  </a:lnTo>
                  <a:cubicBezTo>
                    <a:pt x="125904" y="167024"/>
                    <a:pt x="122816" y="170207"/>
                    <a:pt x="118957" y="170207"/>
                  </a:cubicBezTo>
                  <a:lnTo>
                    <a:pt x="91172" y="170207"/>
                  </a:lnTo>
                  <a:cubicBezTo>
                    <a:pt x="87409" y="170207"/>
                    <a:pt x="84225" y="167024"/>
                    <a:pt x="84225" y="163261"/>
                  </a:cubicBezTo>
                  <a:lnTo>
                    <a:pt x="84225" y="149175"/>
                  </a:lnTo>
                  <a:cubicBezTo>
                    <a:pt x="84225" y="141167"/>
                    <a:pt x="79980" y="133835"/>
                    <a:pt x="73227" y="129590"/>
                  </a:cubicBezTo>
                  <a:cubicBezTo>
                    <a:pt x="45731" y="112321"/>
                    <a:pt x="37433" y="75948"/>
                    <a:pt x="54703" y="48452"/>
                  </a:cubicBezTo>
                  <a:cubicBezTo>
                    <a:pt x="65412" y="31376"/>
                    <a:pt x="84225" y="20956"/>
                    <a:pt x="104389" y="20860"/>
                  </a:cubicBezTo>
                  <a:lnTo>
                    <a:pt x="104389" y="20860"/>
                  </a:lnTo>
                  <a:lnTo>
                    <a:pt x="104196" y="21245"/>
                  </a:lnTo>
                  <a:cubicBezTo>
                    <a:pt x="104100" y="22210"/>
                    <a:pt x="104293" y="23079"/>
                    <a:pt x="104871" y="23850"/>
                  </a:cubicBezTo>
                  <a:lnTo>
                    <a:pt x="113072" y="34752"/>
                  </a:lnTo>
                  <a:cubicBezTo>
                    <a:pt x="113940" y="35910"/>
                    <a:pt x="114037" y="37454"/>
                    <a:pt x="113265" y="38611"/>
                  </a:cubicBezTo>
                  <a:cubicBezTo>
                    <a:pt x="112694" y="39672"/>
                    <a:pt x="111572" y="40318"/>
                    <a:pt x="110423" y="40318"/>
                  </a:cubicBezTo>
                  <a:cubicBezTo>
                    <a:pt x="110212" y="40318"/>
                    <a:pt x="110001" y="40296"/>
                    <a:pt x="109792" y="40252"/>
                  </a:cubicBezTo>
                  <a:lnTo>
                    <a:pt x="96285" y="38322"/>
                  </a:lnTo>
                  <a:cubicBezTo>
                    <a:pt x="96154" y="38309"/>
                    <a:pt x="96024" y="38302"/>
                    <a:pt x="95895" y="38302"/>
                  </a:cubicBezTo>
                  <a:cubicBezTo>
                    <a:pt x="94126" y="38302"/>
                    <a:pt x="92599" y="39514"/>
                    <a:pt x="92329" y="41313"/>
                  </a:cubicBezTo>
                  <a:lnTo>
                    <a:pt x="89435" y="61959"/>
                  </a:lnTo>
                  <a:cubicBezTo>
                    <a:pt x="89146" y="63792"/>
                    <a:pt x="90496" y="65625"/>
                    <a:pt x="92329" y="65915"/>
                  </a:cubicBezTo>
                  <a:lnTo>
                    <a:pt x="105836" y="67844"/>
                  </a:lnTo>
                  <a:cubicBezTo>
                    <a:pt x="107766" y="68037"/>
                    <a:pt x="109117" y="69870"/>
                    <a:pt x="108827" y="71703"/>
                  </a:cubicBezTo>
                  <a:cubicBezTo>
                    <a:pt x="108731" y="72668"/>
                    <a:pt x="108248" y="73440"/>
                    <a:pt x="107476" y="74019"/>
                  </a:cubicBezTo>
                  <a:lnTo>
                    <a:pt x="96574" y="82219"/>
                  </a:lnTo>
                  <a:cubicBezTo>
                    <a:pt x="95031" y="83377"/>
                    <a:pt x="94741" y="85500"/>
                    <a:pt x="95899" y="87043"/>
                  </a:cubicBezTo>
                  <a:lnTo>
                    <a:pt x="108345" y="103734"/>
                  </a:lnTo>
                  <a:cubicBezTo>
                    <a:pt x="109026" y="104643"/>
                    <a:pt x="110076" y="105117"/>
                    <a:pt x="111139" y="105117"/>
                  </a:cubicBezTo>
                  <a:cubicBezTo>
                    <a:pt x="111881" y="105117"/>
                    <a:pt x="112630" y="104886"/>
                    <a:pt x="113265" y="104409"/>
                  </a:cubicBezTo>
                  <a:lnTo>
                    <a:pt x="124167" y="96209"/>
                  </a:lnTo>
                  <a:cubicBezTo>
                    <a:pt x="124776" y="95752"/>
                    <a:pt x="125475" y="95536"/>
                    <a:pt x="126169" y="95536"/>
                  </a:cubicBezTo>
                  <a:cubicBezTo>
                    <a:pt x="127235" y="95536"/>
                    <a:pt x="128290" y="96046"/>
                    <a:pt x="128991" y="96981"/>
                  </a:cubicBezTo>
                  <a:cubicBezTo>
                    <a:pt x="129570" y="97656"/>
                    <a:pt x="129763" y="98621"/>
                    <a:pt x="129666" y="99489"/>
                  </a:cubicBezTo>
                  <a:lnTo>
                    <a:pt x="127737" y="112996"/>
                  </a:lnTo>
                  <a:cubicBezTo>
                    <a:pt x="127447" y="114925"/>
                    <a:pt x="128798" y="116662"/>
                    <a:pt x="130631" y="116952"/>
                  </a:cubicBezTo>
                  <a:lnTo>
                    <a:pt x="151277" y="119942"/>
                  </a:lnTo>
                  <a:lnTo>
                    <a:pt x="151760" y="119942"/>
                  </a:lnTo>
                  <a:cubicBezTo>
                    <a:pt x="153496" y="119942"/>
                    <a:pt x="154944" y="118688"/>
                    <a:pt x="155233" y="116952"/>
                  </a:cubicBezTo>
                  <a:lnTo>
                    <a:pt x="157163" y="103445"/>
                  </a:lnTo>
                  <a:cubicBezTo>
                    <a:pt x="157432" y="101646"/>
                    <a:pt x="158959" y="100434"/>
                    <a:pt x="160728" y="100434"/>
                  </a:cubicBezTo>
                  <a:cubicBezTo>
                    <a:pt x="160857" y="100434"/>
                    <a:pt x="160987" y="100441"/>
                    <a:pt x="161118" y="100454"/>
                  </a:cubicBezTo>
                  <a:cubicBezTo>
                    <a:pt x="161986" y="100647"/>
                    <a:pt x="162855" y="101129"/>
                    <a:pt x="163337" y="101804"/>
                  </a:cubicBezTo>
                  <a:lnTo>
                    <a:pt x="171538" y="112803"/>
                  </a:lnTo>
                  <a:cubicBezTo>
                    <a:pt x="172232" y="113671"/>
                    <a:pt x="173309" y="114158"/>
                    <a:pt x="174393" y="114158"/>
                  </a:cubicBezTo>
                  <a:cubicBezTo>
                    <a:pt x="175115" y="114158"/>
                    <a:pt x="175841" y="113941"/>
                    <a:pt x="176458" y="113478"/>
                  </a:cubicBezTo>
                  <a:lnTo>
                    <a:pt x="193052" y="100936"/>
                  </a:lnTo>
                  <a:cubicBezTo>
                    <a:pt x="194596" y="99778"/>
                    <a:pt x="194982" y="97656"/>
                    <a:pt x="193824" y="96112"/>
                  </a:cubicBezTo>
                  <a:lnTo>
                    <a:pt x="185623" y="85210"/>
                  </a:lnTo>
                  <a:cubicBezTo>
                    <a:pt x="184755" y="84053"/>
                    <a:pt x="184659" y="82509"/>
                    <a:pt x="185431" y="81351"/>
                  </a:cubicBezTo>
                  <a:cubicBezTo>
                    <a:pt x="186029" y="80239"/>
                    <a:pt x="187159" y="79582"/>
                    <a:pt x="188417" y="79582"/>
                  </a:cubicBezTo>
                  <a:cubicBezTo>
                    <a:pt x="188577" y="79582"/>
                    <a:pt x="188740" y="79593"/>
                    <a:pt x="188904" y="79615"/>
                  </a:cubicBezTo>
                  <a:lnTo>
                    <a:pt x="202411" y="81544"/>
                  </a:lnTo>
                  <a:cubicBezTo>
                    <a:pt x="202587" y="81572"/>
                    <a:pt x="202764" y="81586"/>
                    <a:pt x="202939" y="81586"/>
                  </a:cubicBezTo>
                  <a:cubicBezTo>
                    <a:pt x="204582" y="81586"/>
                    <a:pt x="206095" y="80393"/>
                    <a:pt x="206270" y="78650"/>
                  </a:cubicBezTo>
                  <a:lnTo>
                    <a:pt x="209261" y="58004"/>
                  </a:lnTo>
                  <a:cubicBezTo>
                    <a:pt x="209550" y="56074"/>
                    <a:pt x="208199" y="54337"/>
                    <a:pt x="206270" y="54048"/>
                  </a:cubicBezTo>
                  <a:lnTo>
                    <a:pt x="192763" y="52118"/>
                  </a:lnTo>
                  <a:cubicBezTo>
                    <a:pt x="190930" y="51829"/>
                    <a:pt x="189579" y="50092"/>
                    <a:pt x="189869" y="48259"/>
                  </a:cubicBezTo>
                  <a:cubicBezTo>
                    <a:pt x="189965" y="47294"/>
                    <a:pt x="190447" y="46523"/>
                    <a:pt x="191219" y="45944"/>
                  </a:cubicBezTo>
                  <a:lnTo>
                    <a:pt x="202121" y="37743"/>
                  </a:lnTo>
                  <a:cubicBezTo>
                    <a:pt x="203665" y="36585"/>
                    <a:pt x="203954" y="34366"/>
                    <a:pt x="202797" y="32919"/>
                  </a:cubicBezTo>
                  <a:lnTo>
                    <a:pt x="190351" y="16229"/>
                  </a:lnTo>
                  <a:cubicBezTo>
                    <a:pt x="189669" y="15320"/>
                    <a:pt x="188620" y="14846"/>
                    <a:pt x="187557" y="14846"/>
                  </a:cubicBezTo>
                  <a:cubicBezTo>
                    <a:pt x="186814" y="14846"/>
                    <a:pt x="186065" y="15077"/>
                    <a:pt x="185431" y="15553"/>
                  </a:cubicBezTo>
                  <a:lnTo>
                    <a:pt x="174529" y="23657"/>
                  </a:lnTo>
                  <a:cubicBezTo>
                    <a:pt x="173892" y="24175"/>
                    <a:pt x="173157" y="24413"/>
                    <a:pt x="172432" y="24413"/>
                  </a:cubicBezTo>
                  <a:cubicBezTo>
                    <a:pt x="171398" y="24413"/>
                    <a:pt x="170385" y="23929"/>
                    <a:pt x="169705" y="23079"/>
                  </a:cubicBezTo>
                  <a:cubicBezTo>
                    <a:pt x="169126" y="22307"/>
                    <a:pt x="168836" y="21342"/>
                    <a:pt x="169029" y="20474"/>
                  </a:cubicBezTo>
                  <a:lnTo>
                    <a:pt x="170959" y="6967"/>
                  </a:lnTo>
                  <a:cubicBezTo>
                    <a:pt x="171152" y="5037"/>
                    <a:pt x="169898" y="3301"/>
                    <a:pt x="167968" y="3011"/>
                  </a:cubicBezTo>
                  <a:lnTo>
                    <a:pt x="147322" y="20"/>
                  </a:lnTo>
                  <a:cubicBezTo>
                    <a:pt x="147197" y="7"/>
                    <a:pt x="147073" y="1"/>
                    <a:pt x="1469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8" name="Google Shape;2168;p39"/>
            <p:cNvSpPr/>
            <p:nvPr/>
          </p:nvSpPr>
          <p:spPr>
            <a:xfrm>
              <a:off x="4202861" y="1284806"/>
              <a:ext cx="1389300" cy="1389300"/>
            </a:xfrm>
            <a:custGeom>
              <a:avLst/>
              <a:gdLst/>
              <a:ahLst/>
              <a:cxnLst/>
              <a:rect l="l" t="t" r="r" b="b"/>
              <a:pathLst>
                <a:path w="55572" h="55572" extrusionOk="0">
                  <a:moveTo>
                    <a:pt x="27786" y="6947"/>
                  </a:moveTo>
                  <a:cubicBezTo>
                    <a:pt x="39267" y="6947"/>
                    <a:pt x="48625" y="16305"/>
                    <a:pt x="48625" y="27786"/>
                  </a:cubicBezTo>
                  <a:cubicBezTo>
                    <a:pt x="48625" y="39363"/>
                    <a:pt x="39267" y="48625"/>
                    <a:pt x="27786" y="48625"/>
                  </a:cubicBezTo>
                  <a:cubicBezTo>
                    <a:pt x="16305" y="48625"/>
                    <a:pt x="6947" y="39363"/>
                    <a:pt x="6947" y="27786"/>
                  </a:cubicBezTo>
                  <a:cubicBezTo>
                    <a:pt x="6947" y="16305"/>
                    <a:pt x="16305" y="6947"/>
                    <a:pt x="27786" y="6947"/>
                  </a:cubicBezTo>
                  <a:close/>
                  <a:moveTo>
                    <a:pt x="27786" y="0"/>
                  </a:moveTo>
                  <a:cubicBezTo>
                    <a:pt x="12446" y="0"/>
                    <a:pt x="0" y="12446"/>
                    <a:pt x="0" y="27786"/>
                  </a:cubicBezTo>
                  <a:cubicBezTo>
                    <a:pt x="0" y="43126"/>
                    <a:pt x="12446" y="55572"/>
                    <a:pt x="27786" y="55572"/>
                  </a:cubicBezTo>
                  <a:cubicBezTo>
                    <a:pt x="43126" y="55572"/>
                    <a:pt x="55571" y="43126"/>
                    <a:pt x="55571" y="27786"/>
                  </a:cubicBezTo>
                  <a:cubicBezTo>
                    <a:pt x="55571" y="12446"/>
                    <a:pt x="43126" y="97"/>
                    <a:pt x="27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9" name="Google Shape;2169;p39"/>
            <p:cNvSpPr/>
            <p:nvPr/>
          </p:nvSpPr>
          <p:spPr>
            <a:xfrm>
              <a:off x="3730400" y="4080350"/>
              <a:ext cx="173675" cy="260500"/>
            </a:xfrm>
            <a:custGeom>
              <a:avLst/>
              <a:gdLst/>
              <a:ahLst/>
              <a:cxnLst/>
              <a:rect l="l" t="t" r="r" b="b"/>
              <a:pathLst>
                <a:path w="6947" h="10420" extrusionOk="0">
                  <a:moveTo>
                    <a:pt x="0" y="0"/>
                  </a:moveTo>
                  <a:lnTo>
                    <a:pt x="0" y="10420"/>
                  </a:lnTo>
                  <a:lnTo>
                    <a:pt x="6947" y="10420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0" name="Google Shape;2170;p39"/>
            <p:cNvSpPr/>
            <p:nvPr/>
          </p:nvSpPr>
          <p:spPr>
            <a:xfrm>
              <a:off x="2430350" y="1227000"/>
              <a:ext cx="1473725" cy="2679700"/>
            </a:xfrm>
            <a:custGeom>
              <a:avLst/>
              <a:gdLst/>
              <a:ahLst/>
              <a:cxnLst/>
              <a:rect l="l" t="t" r="r" b="b"/>
              <a:pathLst>
                <a:path w="58949" h="107188" extrusionOk="0">
                  <a:moveTo>
                    <a:pt x="29619" y="1"/>
                  </a:moveTo>
                  <a:cubicBezTo>
                    <a:pt x="6851" y="14376"/>
                    <a:pt x="1" y="44381"/>
                    <a:pt x="14376" y="67053"/>
                  </a:cubicBezTo>
                  <a:cubicBezTo>
                    <a:pt x="19875" y="75929"/>
                    <a:pt x="28076" y="82683"/>
                    <a:pt x="37820" y="86445"/>
                  </a:cubicBezTo>
                  <a:cubicBezTo>
                    <a:pt x="46407" y="89725"/>
                    <a:pt x="52002" y="98022"/>
                    <a:pt x="52002" y="107188"/>
                  </a:cubicBezTo>
                  <a:lnTo>
                    <a:pt x="58949" y="107188"/>
                  </a:lnTo>
                  <a:cubicBezTo>
                    <a:pt x="58949" y="95128"/>
                    <a:pt x="51616" y="84323"/>
                    <a:pt x="40328" y="79981"/>
                  </a:cubicBezTo>
                  <a:cubicBezTo>
                    <a:pt x="18910" y="71588"/>
                    <a:pt x="8298" y="47468"/>
                    <a:pt x="16691" y="26050"/>
                  </a:cubicBezTo>
                  <a:cubicBezTo>
                    <a:pt x="19875" y="17753"/>
                    <a:pt x="25760" y="10710"/>
                    <a:pt x="33286" y="5886"/>
                  </a:cubicBezTo>
                  <a:lnTo>
                    <a:pt x="29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1" name="Google Shape;2171;p39"/>
            <p:cNvSpPr/>
            <p:nvPr/>
          </p:nvSpPr>
          <p:spPr>
            <a:xfrm>
              <a:off x="5467000" y="3472525"/>
              <a:ext cx="607825" cy="173700"/>
            </a:xfrm>
            <a:custGeom>
              <a:avLst/>
              <a:gdLst/>
              <a:ahLst/>
              <a:cxnLst/>
              <a:rect l="l" t="t" r="r" b="b"/>
              <a:pathLst>
                <a:path w="24313" h="6948" extrusionOk="0">
                  <a:moveTo>
                    <a:pt x="0" y="1"/>
                  </a:moveTo>
                  <a:lnTo>
                    <a:pt x="0" y="6947"/>
                  </a:lnTo>
                  <a:lnTo>
                    <a:pt x="24313" y="6947"/>
                  </a:lnTo>
                  <a:lnTo>
                    <a:pt x="243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2" name="Google Shape;2172;p39"/>
            <p:cNvSpPr/>
            <p:nvPr/>
          </p:nvSpPr>
          <p:spPr>
            <a:xfrm>
              <a:off x="5324700" y="3925975"/>
              <a:ext cx="631950" cy="566850"/>
            </a:xfrm>
            <a:custGeom>
              <a:avLst/>
              <a:gdLst/>
              <a:ahLst/>
              <a:cxnLst/>
              <a:rect l="l" t="t" r="r" b="b"/>
              <a:pathLst>
                <a:path w="25278" h="22674" extrusionOk="0">
                  <a:moveTo>
                    <a:pt x="4438" y="1"/>
                  </a:moveTo>
                  <a:lnTo>
                    <a:pt x="0" y="5307"/>
                  </a:lnTo>
                  <a:lnTo>
                    <a:pt x="20839" y="22673"/>
                  </a:lnTo>
                  <a:lnTo>
                    <a:pt x="25277" y="17367"/>
                  </a:lnTo>
                  <a:lnTo>
                    <a:pt x="44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3" name="Google Shape;2173;p39"/>
            <p:cNvSpPr/>
            <p:nvPr/>
          </p:nvSpPr>
          <p:spPr>
            <a:xfrm>
              <a:off x="4946025" y="4167175"/>
              <a:ext cx="173675" cy="607825"/>
            </a:xfrm>
            <a:custGeom>
              <a:avLst/>
              <a:gdLst/>
              <a:ahLst/>
              <a:cxnLst/>
              <a:rect l="l" t="t" r="r" b="b"/>
              <a:pathLst>
                <a:path w="6947" h="24313" extrusionOk="0">
                  <a:moveTo>
                    <a:pt x="0" y="1"/>
                  </a:moveTo>
                  <a:lnTo>
                    <a:pt x="0" y="24313"/>
                  </a:lnTo>
                  <a:lnTo>
                    <a:pt x="6947" y="24313"/>
                  </a:lnTo>
                  <a:lnTo>
                    <a:pt x="69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4" name="Google Shape;2174;p39"/>
            <p:cNvSpPr/>
            <p:nvPr/>
          </p:nvSpPr>
          <p:spPr>
            <a:xfrm>
              <a:off x="1279850" y="1564675"/>
              <a:ext cx="735675" cy="342525"/>
            </a:xfrm>
            <a:custGeom>
              <a:avLst/>
              <a:gdLst/>
              <a:ahLst/>
              <a:cxnLst/>
              <a:rect l="l" t="t" r="r" b="b"/>
              <a:pathLst>
                <a:path w="29427" h="13701" extrusionOk="0">
                  <a:moveTo>
                    <a:pt x="27786" y="1"/>
                  </a:moveTo>
                  <a:lnTo>
                    <a:pt x="1" y="6947"/>
                  </a:lnTo>
                  <a:lnTo>
                    <a:pt x="1641" y="13701"/>
                  </a:lnTo>
                  <a:lnTo>
                    <a:pt x="29426" y="6754"/>
                  </a:lnTo>
                  <a:lnTo>
                    <a:pt x="277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5" name="Google Shape;2175;p39"/>
            <p:cNvSpPr/>
            <p:nvPr/>
          </p:nvSpPr>
          <p:spPr>
            <a:xfrm>
              <a:off x="1424575" y="710850"/>
              <a:ext cx="706725" cy="574075"/>
            </a:xfrm>
            <a:custGeom>
              <a:avLst/>
              <a:gdLst/>
              <a:ahLst/>
              <a:cxnLst/>
              <a:rect l="l" t="t" r="r" b="b"/>
              <a:pathLst>
                <a:path w="28269" h="22963" extrusionOk="0">
                  <a:moveTo>
                    <a:pt x="3956" y="1"/>
                  </a:moveTo>
                  <a:lnTo>
                    <a:pt x="0" y="5596"/>
                  </a:lnTo>
                  <a:lnTo>
                    <a:pt x="24313" y="22962"/>
                  </a:lnTo>
                  <a:lnTo>
                    <a:pt x="28268" y="17367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6" name="Google Shape;2176;p39"/>
            <p:cNvSpPr/>
            <p:nvPr/>
          </p:nvSpPr>
          <p:spPr>
            <a:xfrm>
              <a:off x="2167450" y="238125"/>
              <a:ext cx="344925" cy="738075"/>
            </a:xfrm>
            <a:custGeom>
              <a:avLst/>
              <a:gdLst/>
              <a:ahLst/>
              <a:cxnLst/>
              <a:rect l="l" t="t" r="r" b="b"/>
              <a:pathLst>
                <a:path w="13797" h="29523" extrusionOk="0">
                  <a:moveTo>
                    <a:pt x="6754" y="0"/>
                  </a:moveTo>
                  <a:lnTo>
                    <a:pt x="1" y="1737"/>
                  </a:lnTo>
                  <a:lnTo>
                    <a:pt x="7140" y="29522"/>
                  </a:lnTo>
                  <a:lnTo>
                    <a:pt x="13797" y="27786"/>
                  </a:lnTo>
                  <a:lnTo>
                    <a:pt x="67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78" name="Google Shape;2178;p39"/>
          <p:cNvSpPr txBox="1">
            <a:spLocks noGrp="1"/>
          </p:cNvSpPr>
          <p:nvPr>
            <p:ph type="subTitle" idx="1"/>
          </p:nvPr>
        </p:nvSpPr>
        <p:spPr>
          <a:xfrm>
            <a:off x="2157715" y="3054024"/>
            <a:ext cx="4810125" cy="1246514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MX" dirty="0">
                <a:sym typeface="Barlow Semi Condensed"/>
              </a:rPr>
              <a:t>La finalidad de este trabajo es que nuestro equipo pueda generar información, a través de procesos de ingeniería y análisis de datos, que le permita al cliente disponer de fundamentos o de soporte para la toma de decisiones orientados a alcanzar los objetivos últimos de negocios de su empresa.</a:t>
            </a:r>
            <a:endParaRPr lang="en-US" dirty="0">
              <a:sym typeface="Barlow Semi Condensed"/>
            </a:endParaRPr>
          </a:p>
        </p:txBody>
      </p:sp>
      <p:sp>
        <p:nvSpPr>
          <p:cNvPr id="2177" name="Google Shape;2177;p39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MX" dirty="0"/>
              <a:t>Alcance del proyecto: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89619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6" name="Google Shape;2336;p45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Solución</a:t>
            </a:r>
            <a:br>
              <a:rPr lang="en" dirty="0"/>
            </a:br>
            <a:r>
              <a:rPr lang="en" dirty="0"/>
              <a:t>propuesta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2" name="Google Shape;2162;p39"/>
          <p:cNvGrpSpPr/>
          <p:nvPr/>
        </p:nvGrpSpPr>
        <p:grpSpPr>
          <a:xfrm>
            <a:off x="3732436" y="526916"/>
            <a:ext cx="1679127" cy="1679127"/>
            <a:chOff x="3614228" y="234880"/>
            <a:chExt cx="1915500" cy="1915500"/>
          </a:xfrm>
        </p:grpSpPr>
        <p:sp>
          <p:nvSpPr>
            <p:cNvPr id="2163" name="Google Shape;2163;p39"/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9"/>
            <p:cNvSpPr/>
            <p:nvPr/>
          </p:nvSpPr>
          <p:spPr>
            <a:xfrm>
              <a:off x="3869711" y="490401"/>
              <a:ext cx="1404000" cy="14040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6" name="Google Shape;2166;p39"/>
          <p:cNvGrpSpPr/>
          <p:nvPr/>
        </p:nvGrpSpPr>
        <p:grpSpPr>
          <a:xfrm>
            <a:off x="4276037" y="1049293"/>
            <a:ext cx="591455" cy="590639"/>
            <a:chOff x="1190625" y="238125"/>
            <a:chExt cx="5238750" cy="5231525"/>
          </a:xfrm>
        </p:grpSpPr>
        <p:sp>
          <p:nvSpPr>
            <p:cNvPr id="2167" name="Google Shape;2167;p39"/>
            <p:cNvSpPr/>
            <p:nvPr/>
          </p:nvSpPr>
          <p:spPr>
            <a:xfrm>
              <a:off x="1190625" y="259325"/>
              <a:ext cx="5238750" cy="5210325"/>
            </a:xfrm>
            <a:custGeom>
              <a:avLst/>
              <a:gdLst/>
              <a:ahLst/>
              <a:cxnLst/>
              <a:rect l="l" t="t" r="r" b="b"/>
              <a:pathLst>
                <a:path w="209550" h="208413" extrusionOk="0">
                  <a:moveTo>
                    <a:pt x="149830" y="7449"/>
                  </a:moveTo>
                  <a:lnTo>
                    <a:pt x="163530" y="9379"/>
                  </a:lnTo>
                  <a:lnTo>
                    <a:pt x="162179" y="19412"/>
                  </a:lnTo>
                  <a:cubicBezTo>
                    <a:pt x="161311" y="25105"/>
                    <a:pt x="165267" y="30411"/>
                    <a:pt x="170959" y="31279"/>
                  </a:cubicBezTo>
                  <a:cubicBezTo>
                    <a:pt x="171435" y="31345"/>
                    <a:pt x="171909" y="31377"/>
                    <a:pt x="172378" y="31377"/>
                  </a:cubicBezTo>
                  <a:cubicBezTo>
                    <a:pt x="174663" y="31377"/>
                    <a:pt x="176836" y="30614"/>
                    <a:pt x="178677" y="29253"/>
                  </a:cubicBezTo>
                  <a:lnTo>
                    <a:pt x="186878" y="23175"/>
                  </a:lnTo>
                  <a:lnTo>
                    <a:pt x="195175" y="34270"/>
                  </a:lnTo>
                  <a:lnTo>
                    <a:pt x="187071" y="40348"/>
                  </a:lnTo>
                  <a:cubicBezTo>
                    <a:pt x="182440" y="43821"/>
                    <a:pt x="181475" y="50382"/>
                    <a:pt x="184948" y="54916"/>
                  </a:cubicBezTo>
                  <a:cubicBezTo>
                    <a:pt x="186588" y="57135"/>
                    <a:pt x="189097" y="58679"/>
                    <a:pt x="191798" y="59065"/>
                  </a:cubicBezTo>
                  <a:lnTo>
                    <a:pt x="201832" y="60415"/>
                  </a:lnTo>
                  <a:lnTo>
                    <a:pt x="199902" y="74212"/>
                  </a:lnTo>
                  <a:lnTo>
                    <a:pt x="189869" y="72765"/>
                  </a:lnTo>
                  <a:cubicBezTo>
                    <a:pt x="189391" y="72700"/>
                    <a:pt x="188917" y="72668"/>
                    <a:pt x="188447" y="72668"/>
                  </a:cubicBezTo>
                  <a:cubicBezTo>
                    <a:pt x="183318" y="72668"/>
                    <a:pt x="178797" y="76426"/>
                    <a:pt x="178002" y="81641"/>
                  </a:cubicBezTo>
                  <a:cubicBezTo>
                    <a:pt x="177616" y="84342"/>
                    <a:pt x="178388" y="87140"/>
                    <a:pt x="180028" y="89359"/>
                  </a:cubicBezTo>
                  <a:lnTo>
                    <a:pt x="186106" y="97463"/>
                  </a:lnTo>
                  <a:lnTo>
                    <a:pt x="175011" y="105760"/>
                  </a:lnTo>
                  <a:lnTo>
                    <a:pt x="168933" y="97656"/>
                  </a:lnTo>
                  <a:cubicBezTo>
                    <a:pt x="166888" y="94930"/>
                    <a:pt x="163773" y="93507"/>
                    <a:pt x="160632" y="93507"/>
                  </a:cubicBezTo>
                  <a:cubicBezTo>
                    <a:pt x="158437" y="93507"/>
                    <a:pt x="156230" y="94201"/>
                    <a:pt x="154365" y="95630"/>
                  </a:cubicBezTo>
                  <a:cubicBezTo>
                    <a:pt x="152146" y="97270"/>
                    <a:pt x="150698" y="99682"/>
                    <a:pt x="150216" y="102480"/>
                  </a:cubicBezTo>
                  <a:lnTo>
                    <a:pt x="148865" y="112514"/>
                  </a:lnTo>
                  <a:lnTo>
                    <a:pt x="135069" y="110584"/>
                  </a:lnTo>
                  <a:lnTo>
                    <a:pt x="136516" y="100454"/>
                  </a:lnTo>
                  <a:cubicBezTo>
                    <a:pt x="137385" y="94762"/>
                    <a:pt x="133429" y="89552"/>
                    <a:pt x="127737" y="88683"/>
                  </a:cubicBezTo>
                  <a:cubicBezTo>
                    <a:pt x="127260" y="88618"/>
                    <a:pt x="126787" y="88586"/>
                    <a:pt x="126318" y="88586"/>
                  </a:cubicBezTo>
                  <a:cubicBezTo>
                    <a:pt x="124033" y="88586"/>
                    <a:pt x="121860" y="89349"/>
                    <a:pt x="120019" y="90710"/>
                  </a:cubicBezTo>
                  <a:lnTo>
                    <a:pt x="111818" y="96788"/>
                  </a:lnTo>
                  <a:lnTo>
                    <a:pt x="103521" y="85693"/>
                  </a:lnTo>
                  <a:lnTo>
                    <a:pt x="111625" y="79615"/>
                  </a:lnTo>
                  <a:cubicBezTo>
                    <a:pt x="116256" y="76141"/>
                    <a:pt x="117221" y="69581"/>
                    <a:pt x="113747" y="64950"/>
                  </a:cubicBezTo>
                  <a:cubicBezTo>
                    <a:pt x="112107" y="62731"/>
                    <a:pt x="109599" y="61284"/>
                    <a:pt x="106898" y="60898"/>
                  </a:cubicBezTo>
                  <a:lnTo>
                    <a:pt x="96767" y="59451"/>
                  </a:lnTo>
                  <a:lnTo>
                    <a:pt x="98793" y="45751"/>
                  </a:lnTo>
                  <a:lnTo>
                    <a:pt x="108827" y="47198"/>
                  </a:lnTo>
                  <a:cubicBezTo>
                    <a:pt x="109304" y="47263"/>
                    <a:pt x="109779" y="47294"/>
                    <a:pt x="110248" y="47294"/>
                  </a:cubicBezTo>
                  <a:cubicBezTo>
                    <a:pt x="115377" y="47294"/>
                    <a:pt x="119890" y="43537"/>
                    <a:pt x="120597" y="38322"/>
                  </a:cubicBezTo>
                  <a:cubicBezTo>
                    <a:pt x="120983" y="35621"/>
                    <a:pt x="120308" y="32823"/>
                    <a:pt x="118668" y="30604"/>
                  </a:cubicBezTo>
                  <a:lnTo>
                    <a:pt x="112493" y="22500"/>
                  </a:lnTo>
                  <a:lnTo>
                    <a:pt x="123588" y="14106"/>
                  </a:lnTo>
                  <a:lnTo>
                    <a:pt x="129763" y="22307"/>
                  </a:lnTo>
                  <a:cubicBezTo>
                    <a:pt x="131820" y="24993"/>
                    <a:pt x="134928" y="26427"/>
                    <a:pt x="138082" y="26427"/>
                  </a:cubicBezTo>
                  <a:cubicBezTo>
                    <a:pt x="140252" y="26427"/>
                    <a:pt x="142444" y="25748"/>
                    <a:pt x="144331" y="24333"/>
                  </a:cubicBezTo>
                  <a:cubicBezTo>
                    <a:pt x="146550" y="22693"/>
                    <a:pt x="147997" y="20184"/>
                    <a:pt x="148383" y="17483"/>
                  </a:cubicBezTo>
                  <a:lnTo>
                    <a:pt x="149830" y="7449"/>
                  </a:lnTo>
                  <a:close/>
                  <a:moveTo>
                    <a:pt x="45248" y="107690"/>
                  </a:moveTo>
                  <a:cubicBezTo>
                    <a:pt x="48432" y="114540"/>
                    <a:pt x="52870" y="120811"/>
                    <a:pt x="58176" y="126213"/>
                  </a:cubicBezTo>
                  <a:cubicBezTo>
                    <a:pt x="56131" y="131893"/>
                    <a:pt x="50817" y="135433"/>
                    <a:pt x="45127" y="135433"/>
                  </a:cubicBezTo>
                  <a:cubicBezTo>
                    <a:pt x="43568" y="135433"/>
                    <a:pt x="41980" y="135167"/>
                    <a:pt x="40424" y="134607"/>
                  </a:cubicBezTo>
                  <a:cubicBezTo>
                    <a:pt x="33188" y="132002"/>
                    <a:pt x="29426" y="124091"/>
                    <a:pt x="32031" y="116855"/>
                  </a:cubicBezTo>
                  <a:cubicBezTo>
                    <a:pt x="34057" y="111356"/>
                    <a:pt x="39267" y="107690"/>
                    <a:pt x="45152" y="107690"/>
                  </a:cubicBezTo>
                  <a:close/>
                  <a:moveTo>
                    <a:pt x="39845" y="89166"/>
                  </a:moveTo>
                  <a:cubicBezTo>
                    <a:pt x="40328" y="93121"/>
                    <a:pt x="41293" y="97077"/>
                    <a:pt x="42547" y="100936"/>
                  </a:cubicBezTo>
                  <a:cubicBezTo>
                    <a:pt x="31162" y="102287"/>
                    <a:pt x="22962" y="112610"/>
                    <a:pt x="24312" y="124091"/>
                  </a:cubicBezTo>
                  <a:cubicBezTo>
                    <a:pt x="25565" y="134650"/>
                    <a:pt x="34620" y="142471"/>
                    <a:pt x="45011" y="142471"/>
                  </a:cubicBezTo>
                  <a:cubicBezTo>
                    <a:pt x="45822" y="142471"/>
                    <a:pt x="46642" y="142423"/>
                    <a:pt x="47467" y="142325"/>
                  </a:cubicBezTo>
                  <a:cubicBezTo>
                    <a:pt x="54414" y="141457"/>
                    <a:pt x="60395" y="137308"/>
                    <a:pt x="63579" y="131134"/>
                  </a:cubicBezTo>
                  <a:cubicBezTo>
                    <a:pt x="65412" y="132677"/>
                    <a:pt x="67438" y="134125"/>
                    <a:pt x="69464" y="135475"/>
                  </a:cubicBezTo>
                  <a:cubicBezTo>
                    <a:pt x="72744" y="137501"/>
                    <a:pt x="75253" y="140685"/>
                    <a:pt x="76507" y="144351"/>
                  </a:cubicBezTo>
                  <a:lnTo>
                    <a:pt x="69078" y="151780"/>
                  </a:lnTo>
                  <a:lnTo>
                    <a:pt x="61842" y="146763"/>
                  </a:lnTo>
                  <a:cubicBezTo>
                    <a:pt x="60637" y="145960"/>
                    <a:pt x="59266" y="145571"/>
                    <a:pt x="57911" y="145571"/>
                  </a:cubicBezTo>
                  <a:cubicBezTo>
                    <a:pt x="55689" y="145571"/>
                    <a:pt x="53513" y="146618"/>
                    <a:pt x="52195" y="148596"/>
                  </a:cubicBezTo>
                  <a:cubicBezTo>
                    <a:pt x="51616" y="149368"/>
                    <a:pt x="51326" y="150236"/>
                    <a:pt x="51133" y="151105"/>
                  </a:cubicBezTo>
                  <a:lnTo>
                    <a:pt x="49300" y="159788"/>
                  </a:lnTo>
                  <a:lnTo>
                    <a:pt x="41003" y="159788"/>
                  </a:lnTo>
                  <a:lnTo>
                    <a:pt x="39170" y="151105"/>
                  </a:lnTo>
                  <a:cubicBezTo>
                    <a:pt x="38495" y="147815"/>
                    <a:pt x="35608" y="145558"/>
                    <a:pt x="32379" y="145558"/>
                  </a:cubicBezTo>
                  <a:cubicBezTo>
                    <a:pt x="31914" y="145558"/>
                    <a:pt x="31443" y="145605"/>
                    <a:pt x="30969" y="145702"/>
                  </a:cubicBezTo>
                  <a:cubicBezTo>
                    <a:pt x="30101" y="145895"/>
                    <a:pt x="29233" y="146281"/>
                    <a:pt x="28461" y="146860"/>
                  </a:cubicBezTo>
                  <a:lnTo>
                    <a:pt x="21225" y="151780"/>
                  </a:lnTo>
                  <a:lnTo>
                    <a:pt x="14954" y="145509"/>
                  </a:lnTo>
                  <a:lnTo>
                    <a:pt x="19874" y="138273"/>
                  </a:lnTo>
                  <a:cubicBezTo>
                    <a:pt x="22093" y="135089"/>
                    <a:pt x="21322" y="130748"/>
                    <a:pt x="18138" y="128625"/>
                  </a:cubicBezTo>
                  <a:cubicBezTo>
                    <a:pt x="17366" y="128046"/>
                    <a:pt x="16498" y="127661"/>
                    <a:pt x="15629" y="127468"/>
                  </a:cubicBezTo>
                  <a:lnTo>
                    <a:pt x="6946" y="125731"/>
                  </a:lnTo>
                  <a:lnTo>
                    <a:pt x="6946" y="117434"/>
                  </a:lnTo>
                  <a:lnTo>
                    <a:pt x="15629" y="115601"/>
                  </a:lnTo>
                  <a:cubicBezTo>
                    <a:pt x="19392" y="114829"/>
                    <a:pt x="21708" y="111163"/>
                    <a:pt x="20936" y="107400"/>
                  </a:cubicBezTo>
                  <a:cubicBezTo>
                    <a:pt x="20743" y="106532"/>
                    <a:pt x="20453" y="105664"/>
                    <a:pt x="19874" y="104892"/>
                  </a:cubicBezTo>
                  <a:lnTo>
                    <a:pt x="14954" y="97656"/>
                  </a:lnTo>
                  <a:lnTo>
                    <a:pt x="21225" y="91385"/>
                  </a:lnTo>
                  <a:lnTo>
                    <a:pt x="28461" y="96305"/>
                  </a:lnTo>
                  <a:cubicBezTo>
                    <a:pt x="29670" y="97148"/>
                    <a:pt x="31045" y="97545"/>
                    <a:pt x="32403" y="97545"/>
                  </a:cubicBezTo>
                  <a:cubicBezTo>
                    <a:pt x="34621" y="97545"/>
                    <a:pt x="36792" y="96484"/>
                    <a:pt x="38109" y="94569"/>
                  </a:cubicBezTo>
                  <a:cubicBezTo>
                    <a:pt x="38688" y="93797"/>
                    <a:pt x="38977" y="92929"/>
                    <a:pt x="39170" y="92060"/>
                  </a:cubicBezTo>
                  <a:lnTo>
                    <a:pt x="39845" y="89166"/>
                  </a:lnTo>
                  <a:close/>
                  <a:moveTo>
                    <a:pt x="118957" y="177154"/>
                  </a:moveTo>
                  <a:lnTo>
                    <a:pt x="118957" y="184100"/>
                  </a:lnTo>
                  <a:lnTo>
                    <a:pt x="91172" y="184100"/>
                  </a:lnTo>
                  <a:lnTo>
                    <a:pt x="91172" y="177154"/>
                  </a:lnTo>
                  <a:close/>
                  <a:moveTo>
                    <a:pt x="118957" y="191047"/>
                  </a:moveTo>
                  <a:lnTo>
                    <a:pt x="118957" y="194520"/>
                  </a:lnTo>
                  <a:cubicBezTo>
                    <a:pt x="118957" y="198282"/>
                    <a:pt x="115870" y="201466"/>
                    <a:pt x="112011" y="201466"/>
                  </a:cubicBezTo>
                  <a:lnTo>
                    <a:pt x="98118" y="201466"/>
                  </a:lnTo>
                  <a:cubicBezTo>
                    <a:pt x="94355" y="201466"/>
                    <a:pt x="91172" y="198282"/>
                    <a:pt x="91172" y="194520"/>
                  </a:cubicBezTo>
                  <a:lnTo>
                    <a:pt x="91172" y="191047"/>
                  </a:lnTo>
                  <a:close/>
                  <a:moveTo>
                    <a:pt x="146950" y="1"/>
                  </a:moveTo>
                  <a:cubicBezTo>
                    <a:pt x="145260" y="1"/>
                    <a:pt x="143732" y="1213"/>
                    <a:pt x="143463" y="3011"/>
                  </a:cubicBezTo>
                  <a:lnTo>
                    <a:pt x="141533" y="16518"/>
                  </a:lnTo>
                  <a:cubicBezTo>
                    <a:pt x="141272" y="18262"/>
                    <a:pt x="139828" y="19454"/>
                    <a:pt x="138129" y="19454"/>
                  </a:cubicBezTo>
                  <a:cubicBezTo>
                    <a:pt x="137948" y="19454"/>
                    <a:pt x="137763" y="19440"/>
                    <a:pt x="137577" y="19412"/>
                  </a:cubicBezTo>
                  <a:cubicBezTo>
                    <a:pt x="136709" y="19316"/>
                    <a:pt x="135841" y="18833"/>
                    <a:pt x="135262" y="18062"/>
                  </a:cubicBezTo>
                  <a:lnTo>
                    <a:pt x="127061" y="7160"/>
                  </a:lnTo>
                  <a:cubicBezTo>
                    <a:pt x="126437" y="6251"/>
                    <a:pt x="125411" y="5777"/>
                    <a:pt x="124357" y="5777"/>
                  </a:cubicBezTo>
                  <a:cubicBezTo>
                    <a:pt x="123621" y="5777"/>
                    <a:pt x="122872" y="6008"/>
                    <a:pt x="122238" y="6484"/>
                  </a:cubicBezTo>
                  <a:lnTo>
                    <a:pt x="111818" y="14299"/>
                  </a:lnTo>
                  <a:cubicBezTo>
                    <a:pt x="109454" y="14058"/>
                    <a:pt x="107090" y="13937"/>
                    <a:pt x="104727" y="13937"/>
                  </a:cubicBezTo>
                  <a:cubicBezTo>
                    <a:pt x="102363" y="13937"/>
                    <a:pt x="99999" y="14058"/>
                    <a:pt x="97636" y="14299"/>
                  </a:cubicBezTo>
                  <a:cubicBezTo>
                    <a:pt x="66666" y="17869"/>
                    <a:pt x="42450" y="42471"/>
                    <a:pt x="39459" y="73440"/>
                  </a:cubicBezTo>
                  <a:cubicBezTo>
                    <a:pt x="39363" y="74501"/>
                    <a:pt x="39267" y="75466"/>
                    <a:pt x="39267" y="76431"/>
                  </a:cubicBezTo>
                  <a:lnTo>
                    <a:pt x="38205" y="76431"/>
                  </a:lnTo>
                  <a:cubicBezTo>
                    <a:pt x="36565" y="76431"/>
                    <a:pt x="35118" y="77589"/>
                    <a:pt x="34829" y="79229"/>
                  </a:cubicBezTo>
                  <a:lnTo>
                    <a:pt x="32417" y="90613"/>
                  </a:lnTo>
                  <a:lnTo>
                    <a:pt x="22769" y="83956"/>
                  </a:lnTo>
                  <a:cubicBezTo>
                    <a:pt x="22185" y="83539"/>
                    <a:pt x="21511" y="83338"/>
                    <a:pt x="20833" y="83338"/>
                  </a:cubicBezTo>
                  <a:cubicBezTo>
                    <a:pt x="19942" y="83338"/>
                    <a:pt x="19043" y="83685"/>
                    <a:pt x="18331" y="84342"/>
                  </a:cubicBezTo>
                  <a:lnTo>
                    <a:pt x="7911" y="94762"/>
                  </a:lnTo>
                  <a:cubicBezTo>
                    <a:pt x="6753" y="96016"/>
                    <a:pt x="6560" y="97849"/>
                    <a:pt x="7525" y="99200"/>
                  </a:cubicBezTo>
                  <a:lnTo>
                    <a:pt x="14182" y="108847"/>
                  </a:lnTo>
                  <a:lnTo>
                    <a:pt x="2701" y="111259"/>
                  </a:lnTo>
                  <a:cubicBezTo>
                    <a:pt x="1158" y="111549"/>
                    <a:pt x="0" y="112996"/>
                    <a:pt x="0" y="114636"/>
                  </a:cubicBezTo>
                  <a:lnTo>
                    <a:pt x="0" y="128529"/>
                  </a:lnTo>
                  <a:cubicBezTo>
                    <a:pt x="0" y="130169"/>
                    <a:pt x="1158" y="131616"/>
                    <a:pt x="2798" y="131906"/>
                  </a:cubicBezTo>
                  <a:lnTo>
                    <a:pt x="14182" y="134318"/>
                  </a:lnTo>
                  <a:lnTo>
                    <a:pt x="7622" y="143869"/>
                  </a:lnTo>
                  <a:cubicBezTo>
                    <a:pt x="6657" y="145316"/>
                    <a:pt x="6753" y="147149"/>
                    <a:pt x="8008" y="148307"/>
                  </a:cubicBezTo>
                  <a:lnTo>
                    <a:pt x="18427" y="158726"/>
                  </a:lnTo>
                  <a:cubicBezTo>
                    <a:pt x="19085" y="159384"/>
                    <a:pt x="19960" y="159730"/>
                    <a:pt x="20858" y="159730"/>
                  </a:cubicBezTo>
                  <a:cubicBezTo>
                    <a:pt x="21542" y="159730"/>
                    <a:pt x="22240" y="159529"/>
                    <a:pt x="22865" y="159112"/>
                  </a:cubicBezTo>
                  <a:lnTo>
                    <a:pt x="32417" y="152552"/>
                  </a:lnTo>
                  <a:lnTo>
                    <a:pt x="34829" y="163936"/>
                  </a:lnTo>
                  <a:cubicBezTo>
                    <a:pt x="35118" y="165576"/>
                    <a:pt x="36565" y="166734"/>
                    <a:pt x="38205" y="166734"/>
                  </a:cubicBezTo>
                  <a:lnTo>
                    <a:pt x="52098" y="166734"/>
                  </a:lnTo>
                  <a:cubicBezTo>
                    <a:pt x="53738" y="166734"/>
                    <a:pt x="55185" y="165576"/>
                    <a:pt x="55475" y="163936"/>
                  </a:cubicBezTo>
                  <a:lnTo>
                    <a:pt x="57887" y="152552"/>
                  </a:lnTo>
                  <a:lnTo>
                    <a:pt x="67535" y="159112"/>
                  </a:lnTo>
                  <a:cubicBezTo>
                    <a:pt x="68118" y="159529"/>
                    <a:pt x="68792" y="159730"/>
                    <a:pt x="69463" y="159730"/>
                  </a:cubicBezTo>
                  <a:cubicBezTo>
                    <a:pt x="70344" y="159730"/>
                    <a:pt x="71219" y="159384"/>
                    <a:pt x="71876" y="158726"/>
                  </a:cubicBezTo>
                  <a:lnTo>
                    <a:pt x="77279" y="153324"/>
                  </a:lnTo>
                  <a:lnTo>
                    <a:pt x="77279" y="163261"/>
                  </a:lnTo>
                  <a:cubicBezTo>
                    <a:pt x="77375" y="168181"/>
                    <a:pt x="79980" y="172716"/>
                    <a:pt x="84225" y="175224"/>
                  </a:cubicBezTo>
                  <a:lnTo>
                    <a:pt x="84225" y="194520"/>
                  </a:lnTo>
                  <a:cubicBezTo>
                    <a:pt x="84225" y="202142"/>
                    <a:pt x="90496" y="208413"/>
                    <a:pt x="98118" y="208413"/>
                  </a:cubicBezTo>
                  <a:lnTo>
                    <a:pt x="112011" y="208413"/>
                  </a:lnTo>
                  <a:cubicBezTo>
                    <a:pt x="119729" y="208413"/>
                    <a:pt x="125904" y="202142"/>
                    <a:pt x="125904" y="194520"/>
                  </a:cubicBezTo>
                  <a:lnTo>
                    <a:pt x="125904" y="175224"/>
                  </a:lnTo>
                  <a:cubicBezTo>
                    <a:pt x="130245" y="172716"/>
                    <a:pt x="132850" y="168181"/>
                    <a:pt x="132850" y="163261"/>
                  </a:cubicBezTo>
                  <a:lnTo>
                    <a:pt x="132850" y="149465"/>
                  </a:lnTo>
                  <a:cubicBezTo>
                    <a:pt x="132947" y="143676"/>
                    <a:pt x="136034" y="138370"/>
                    <a:pt x="140954" y="135282"/>
                  </a:cubicBezTo>
                  <a:cubicBezTo>
                    <a:pt x="143752" y="133449"/>
                    <a:pt x="146550" y="131327"/>
                    <a:pt x="149058" y="129108"/>
                  </a:cubicBezTo>
                  <a:lnTo>
                    <a:pt x="144427" y="123898"/>
                  </a:lnTo>
                  <a:cubicBezTo>
                    <a:pt x="142208" y="125924"/>
                    <a:pt x="139700" y="127854"/>
                    <a:pt x="137095" y="129494"/>
                  </a:cubicBezTo>
                  <a:cubicBezTo>
                    <a:pt x="130245" y="133835"/>
                    <a:pt x="126000" y="141360"/>
                    <a:pt x="125904" y="149465"/>
                  </a:cubicBezTo>
                  <a:lnTo>
                    <a:pt x="125904" y="163261"/>
                  </a:lnTo>
                  <a:cubicBezTo>
                    <a:pt x="125904" y="167024"/>
                    <a:pt x="122816" y="170207"/>
                    <a:pt x="118957" y="170207"/>
                  </a:cubicBezTo>
                  <a:lnTo>
                    <a:pt x="91172" y="170207"/>
                  </a:lnTo>
                  <a:cubicBezTo>
                    <a:pt x="87409" y="170207"/>
                    <a:pt x="84225" y="167024"/>
                    <a:pt x="84225" y="163261"/>
                  </a:cubicBezTo>
                  <a:lnTo>
                    <a:pt x="84225" y="149175"/>
                  </a:lnTo>
                  <a:cubicBezTo>
                    <a:pt x="84225" y="141167"/>
                    <a:pt x="79980" y="133835"/>
                    <a:pt x="73227" y="129590"/>
                  </a:cubicBezTo>
                  <a:cubicBezTo>
                    <a:pt x="45731" y="112321"/>
                    <a:pt x="37433" y="75948"/>
                    <a:pt x="54703" y="48452"/>
                  </a:cubicBezTo>
                  <a:cubicBezTo>
                    <a:pt x="65412" y="31376"/>
                    <a:pt x="84225" y="20956"/>
                    <a:pt x="104389" y="20860"/>
                  </a:cubicBezTo>
                  <a:lnTo>
                    <a:pt x="104389" y="20860"/>
                  </a:lnTo>
                  <a:lnTo>
                    <a:pt x="104196" y="21245"/>
                  </a:lnTo>
                  <a:cubicBezTo>
                    <a:pt x="104100" y="22210"/>
                    <a:pt x="104293" y="23079"/>
                    <a:pt x="104871" y="23850"/>
                  </a:cubicBezTo>
                  <a:lnTo>
                    <a:pt x="113072" y="34752"/>
                  </a:lnTo>
                  <a:cubicBezTo>
                    <a:pt x="113940" y="35910"/>
                    <a:pt x="114037" y="37454"/>
                    <a:pt x="113265" y="38611"/>
                  </a:cubicBezTo>
                  <a:cubicBezTo>
                    <a:pt x="112694" y="39672"/>
                    <a:pt x="111572" y="40318"/>
                    <a:pt x="110423" y="40318"/>
                  </a:cubicBezTo>
                  <a:cubicBezTo>
                    <a:pt x="110212" y="40318"/>
                    <a:pt x="110001" y="40296"/>
                    <a:pt x="109792" y="40252"/>
                  </a:cubicBezTo>
                  <a:lnTo>
                    <a:pt x="96285" y="38322"/>
                  </a:lnTo>
                  <a:cubicBezTo>
                    <a:pt x="96154" y="38309"/>
                    <a:pt x="96024" y="38302"/>
                    <a:pt x="95895" y="38302"/>
                  </a:cubicBezTo>
                  <a:cubicBezTo>
                    <a:pt x="94126" y="38302"/>
                    <a:pt x="92599" y="39514"/>
                    <a:pt x="92329" y="41313"/>
                  </a:cubicBezTo>
                  <a:lnTo>
                    <a:pt x="89435" y="61959"/>
                  </a:lnTo>
                  <a:cubicBezTo>
                    <a:pt x="89146" y="63792"/>
                    <a:pt x="90496" y="65625"/>
                    <a:pt x="92329" y="65915"/>
                  </a:cubicBezTo>
                  <a:lnTo>
                    <a:pt x="105836" y="67844"/>
                  </a:lnTo>
                  <a:cubicBezTo>
                    <a:pt x="107766" y="68037"/>
                    <a:pt x="109117" y="69870"/>
                    <a:pt x="108827" y="71703"/>
                  </a:cubicBezTo>
                  <a:cubicBezTo>
                    <a:pt x="108731" y="72668"/>
                    <a:pt x="108248" y="73440"/>
                    <a:pt x="107476" y="74019"/>
                  </a:cubicBezTo>
                  <a:lnTo>
                    <a:pt x="96574" y="82219"/>
                  </a:lnTo>
                  <a:cubicBezTo>
                    <a:pt x="95031" y="83377"/>
                    <a:pt x="94741" y="85500"/>
                    <a:pt x="95899" y="87043"/>
                  </a:cubicBezTo>
                  <a:lnTo>
                    <a:pt x="108345" y="103734"/>
                  </a:lnTo>
                  <a:cubicBezTo>
                    <a:pt x="109026" y="104643"/>
                    <a:pt x="110076" y="105117"/>
                    <a:pt x="111139" y="105117"/>
                  </a:cubicBezTo>
                  <a:cubicBezTo>
                    <a:pt x="111881" y="105117"/>
                    <a:pt x="112630" y="104886"/>
                    <a:pt x="113265" y="104409"/>
                  </a:cubicBezTo>
                  <a:lnTo>
                    <a:pt x="124167" y="96209"/>
                  </a:lnTo>
                  <a:cubicBezTo>
                    <a:pt x="124776" y="95752"/>
                    <a:pt x="125475" y="95536"/>
                    <a:pt x="126169" y="95536"/>
                  </a:cubicBezTo>
                  <a:cubicBezTo>
                    <a:pt x="127235" y="95536"/>
                    <a:pt x="128290" y="96046"/>
                    <a:pt x="128991" y="96981"/>
                  </a:cubicBezTo>
                  <a:cubicBezTo>
                    <a:pt x="129570" y="97656"/>
                    <a:pt x="129763" y="98621"/>
                    <a:pt x="129666" y="99489"/>
                  </a:cubicBezTo>
                  <a:lnTo>
                    <a:pt x="127737" y="112996"/>
                  </a:lnTo>
                  <a:cubicBezTo>
                    <a:pt x="127447" y="114925"/>
                    <a:pt x="128798" y="116662"/>
                    <a:pt x="130631" y="116952"/>
                  </a:cubicBezTo>
                  <a:lnTo>
                    <a:pt x="151277" y="119942"/>
                  </a:lnTo>
                  <a:lnTo>
                    <a:pt x="151760" y="119942"/>
                  </a:lnTo>
                  <a:cubicBezTo>
                    <a:pt x="153496" y="119942"/>
                    <a:pt x="154944" y="118688"/>
                    <a:pt x="155233" y="116952"/>
                  </a:cubicBezTo>
                  <a:lnTo>
                    <a:pt x="157163" y="103445"/>
                  </a:lnTo>
                  <a:cubicBezTo>
                    <a:pt x="157432" y="101646"/>
                    <a:pt x="158959" y="100434"/>
                    <a:pt x="160728" y="100434"/>
                  </a:cubicBezTo>
                  <a:cubicBezTo>
                    <a:pt x="160857" y="100434"/>
                    <a:pt x="160987" y="100441"/>
                    <a:pt x="161118" y="100454"/>
                  </a:cubicBezTo>
                  <a:cubicBezTo>
                    <a:pt x="161986" y="100647"/>
                    <a:pt x="162855" y="101129"/>
                    <a:pt x="163337" y="101804"/>
                  </a:cubicBezTo>
                  <a:lnTo>
                    <a:pt x="171538" y="112803"/>
                  </a:lnTo>
                  <a:cubicBezTo>
                    <a:pt x="172232" y="113671"/>
                    <a:pt x="173309" y="114158"/>
                    <a:pt x="174393" y="114158"/>
                  </a:cubicBezTo>
                  <a:cubicBezTo>
                    <a:pt x="175115" y="114158"/>
                    <a:pt x="175841" y="113941"/>
                    <a:pt x="176458" y="113478"/>
                  </a:cubicBezTo>
                  <a:lnTo>
                    <a:pt x="193052" y="100936"/>
                  </a:lnTo>
                  <a:cubicBezTo>
                    <a:pt x="194596" y="99778"/>
                    <a:pt x="194982" y="97656"/>
                    <a:pt x="193824" y="96112"/>
                  </a:cubicBezTo>
                  <a:lnTo>
                    <a:pt x="185623" y="85210"/>
                  </a:lnTo>
                  <a:cubicBezTo>
                    <a:pt x="184755" y="84053"/>
                    <a:pt x="184659" y="82509"/>
                    <a:pt x="185431" y="81351"/>
                  </a:cubicBezTo>
                  <a:cubicBezTo>
                    <a:pt x="186029" y="80239"/>
                    <a:pt x="187159" y="79582"/>
                    <a:pt x="188417" y="79582"/>
                  </a:cubicBezTo>
                  <a:cubicBezTo>
                    <a:pt x="188577" y="79582"/>
                    <a:pt x="188740" y="79593"/>
                    <a:pt x="188904" y="79615"/>
                  </a:cubicBezTo>
                  <a:lnTo>
                    <a:pt x="202411" y="81544"/>
                  </a:lnTo>
                  <a:cubicBezTo>
                    <a:pt x="202587" y="81572"/>
                    <a:pt x="202764" y="81586"/>
                    <a:pt x="202939" y="81586"/>
                  </a:cubicBezTo>
                  <a:cubicBezTo>
                    <a:pt x="204582" y="81586"/>
                    <a:pt x="206095" y="80393"/>
                    <a:pt x="206270" y="78650"/>
                  </a:cubicBezTo>
                  <a:lnTo>
                    <a:pt x="209261" y="58004"/>
                  </a:lnTo>
                  <a:cubicBezTo>
                    <a:pt x="209550" y="56074"/>
                    <a:pt x="208199" y="54337"/>
                    <a:pt x="206270" y="54048"/>
                  </a:cubicBezTo>
                  <a:lnTo>
                    <a:pt x="192763" y="52118"/>
                  </a:lnTo>
                  <a:cubicBezTo>
                    <a:pt x="190930" y="51829"/>
                    <a:pt x="189579" y="50092"/>
                    <a:pt x="189869" y="48259"/>
                  </a:cubicBezTo>
                  <a:cubicBezTo>
                    <a:pt x="189965" y="47294"/>
                    <a:pt x="190447" y="46523"/>
                    <a:pt x="191219" y="45944"/>
                  </a:cubicBezTo>
                  <a:lnTo>
                    <a:pt x="202121" y="37743"/>
                  </a:lnTo>
                  <a:cubicBezTo>
                    <a:pt x="203665" y="36585"/>
                    <a:pt x="203954" y="34366"/>
                    <a:pt x="202797" y="32919"/>
                  </a:cubicBezTo>
                  <a:lnTo>
                    <a:pt x="190351" y="16229"/>
                  </a:lnTo>
                  <a:cubicBezTo>
                    <a:pt x="189669" y="15320"/>
                    <a:pt x="188620" y="14846"/>
                    <a:pt x="187557" y="14846"/>
                  </a:cubicBezTo>
                  <a:cubicBezTo>
                    <a:pt x="186814" y="14846"/>
                    <a:pt x="186065" y="15077"/>
                    <a:pt x="185431" y="15553"/>
                  </a:cubicBezTo>
                  <a:lnTo>
                    <a:pt x="174529" y="23657"/>
                  </a:lnTo>
                  <a:cubicBezTo>
                    <a:pt x="173892" y="24175"/>
                    <a:pt x="173157" y="24413"/>
                    <a:pt x="172432" y="24413"/>
                  </a:cubicBezTo>
                  <a:cubicBezTo>
                    <a:pt x="171398" y="24413"/>
                    <a:pt x="170385" y="23929"/>
                    <a:pt x="169705" y="23079"/>
                  </a:cubicBezTo>
                  <a:cubicBezTo>
                    <a:pt x="169126" y="22307"/>
                    <a:pt x="168836" y="21342"/>
                    <a:pt x="169029" y="20474"/>
                  </a:cubicBezTo>
                  <a:lnTo>
                    <a:pt x="170959" y="6967"/>
                  </a:lnTo>
                  <a:cubicBezTo>
                    <a:pt x="171152" y="5037"/>
                    <a:pt x="169898" y="3301"/>
                    <a:pt x="167968" y="3011"/>
                  </a:cubicBezTo>
                  <a:lnTo>
                    <a:pt x="147322" y="20"/>
                  </a:lnTo>
                  <a:cubicBezTo>
                    <a:pt x="147197" y="7"/>
                    <a:pt x="147073" y="1"/>
                    <a:pt x="1469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8" name="Google Shape;2168;p39"/>
            <p:cNvSpPr/>
            <p:nvPr/>
          </p:nvSpPr>
          <p:spPr>
            <a:xfrm>
              <a:off x="4202861" y="1284806"/>
              <a:ext cx="1389300" cy="1389300"/>
            </a:xfrm>
            <a:custGeom>
              <a:avLst/>
              <a:gdLst/>
              <a:ahLst/>
              <a:cxnLst/>
              <a:rect l="l" t="t" r="r" b="b"/>
              <a:pathLst>
                <a:path w="55572" h="55572" extrusionOk="0">
                  <a:moveTo>
                    <a:pt x="27786" y="6947"/>
                  </a:moveTo>
                  <a:cubicBezTo>
                    <a:pt x="39267" y="6947"/>
                    <a:pt x="48625" y="16305"/>
                    <a:pt x="48625" y="27786"/>
                  </a:cubicBezTo>
                  <a:cubicBezTo>
                    <a:pt x="48625" y="39363"/>
                    <a:pt x="39267" y="48625"/>
                    <a:pt x="27786" y="48625"/>
                  </a:cubicBezTo>
                  <a:cubicBezTo>
                    <a:pt x="16305" y="48625"/>
                    <a:pt x="6947" y="39363"/>
                    <a:pt x="6947" y="27786"/>
                  </a:cubicBezTo>
                  <a:cubicBezTo>
                    <a:pt x="6947" y="16305"/>
                    <a:pt x="16305" y="6947"/>
                    <a:pt x="27786" y="6947"/>
                  </a:cubicBezTo>
                  <a:close/>
                  <a:moveTo>
                    <a:pt x="27786" y="0"/>
                  </a:moveTo>
                  <a:cubicBezTo>
                    <a:pt x="12446" y="0"/>
                    <a:pt x="0" y="12446"/>
                    <a:pt x="0" y="27786"/>
                  </a:cubicBezTo>
                  <a:cubicBezTo>
                    <a:pt x="0" y="43126"/>
                    <a:pt x="12446" y="55572"/>
                    <a:pt x="27786" y="55572"/>
                  </a:cubicBezTo>
                  <a:cubicBezTo>
                    <a:pt x="43126" y="55572"/>
                    <a:pt x="55571" y="43126"/>
                    <a:pt x="55571" y="27786"/>
                  </a:cubicBezTo>
                  <a:cubicBezTo>
                    <a:pt x="55571" y="12446"/>
                    <a:pt x="43126" y="97"/>
                    <a:pt x="27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9" name="Google Shape;2169;p39"/>
            <p:cNvSpPr/>
            <p:nvPr/>
          </p:nvSpPr>
          <p:spPr>
            <a:xfrm>
              <a:off x="3730400" y="4080350"/>
              <a:ext cx="173675" cy="260500"/>
            </a:xfrm>
            <a:custGeom>
              <a:avLst/>
              <a:gdLst/>
              <a:ahLst/>
              <a:cxnLst/>
              <a:rect l="l" t="t" r="r" b="b"/>
              <a:pathLst>
                <a:path w="6947" h="10420" extrusionOk="0">
                  <a:moveTo>
                    <a:pt x="0" y="0"/>
                  </a:moveTo>
                  <a:lnTo>
                    <a:pt x="0" y="10420"/>
                  </a:lnTo>
                  <a:lnTo>
                    <a:pt x="6947" y="10420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0" name="Google Shape;2170;p39"/>
            <p:cNvSpPr/>
            <p:nvPr/>
          </p:nvSpPr>
          <p:spPr>
            <a:xfrm>
              <a:off x="2430350" y="1227000"/>
              <a:ext cx="1473725" cy="2679700"/>
            </a:xfrm>
            <a:custGeom>
              <a:avLst/>
              <a:gdLst/>
              <a:ahLst/>
              <a:cxnLst/>
              <a:rect l="l" t="t" r="r" b="b"/>
              <a:pathLst>
                <a:path w="58949" h="107188" extrusionOk="0">
                  <a:moveTo>
                    <a:pt x="29619" y="1"/>
                  </a:moveTo>
                  <a:cubicBezTo>
                    <a:pt x="6851" y="14376"/>
                    <a:pt x="1" y="44381"/>
                    <a:pt x="14376" y="67053"/>
                  </a:cubicBezTo>
                  <a:cubicBezTo>
                    <a:pt x="19875" y="75929"/>
                    <a:pt x="28076" y="82683"/>
                    <a:pt x="37820" y="86445"/>
                  </a:cubicBezTo>
                  <a:cubicBezTo>
                    <a:pt x="46407" y="89725"/>
                    <a:pt x="52002" y="98022"/>
                    <a:pt x="52002" y="107188"/>
                  </a:cubicBezTo>
                  <a:lnTo>
                    <a:pt x="58949" y="107188"/>
                  </a:lnTo>
                  <a:cubicBezTo>
                    <a:pt x="58949" y="95128"/>
                    <a:pt x="51616" y="84323"/>
                    <a:pt x="40328" y="79981"/>
                  </a:cubicBezTo>
                  <a:cubicBezTo>
                    <a:pt x="18910" y="71588"/>
                    <a:pt x="8298" y="47468"/>
                    <a:pt x="16691" y="26050"/>
                  </a:cubicBezTo>
                  <a:cubicBezTo>
                    <a:pt x="19875" y="17753"/>
                    <a:pt x="25760" y="10710"/>
                    <a:pt x="33286" y="5886"/>
                  </a:cubicBezTo>
                  <a:lnTo>
                    <a:pt x="29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1" name="Google Shape;2171;p39"/>
            <p:cNvSpPr/>
            <p:nvPr/>
          </p:nvSpPr>
          <p:spPr>
            <a:xfrm>
              <a:off x="5467000" y="3472525"/>
              <a:ext cx="607825" cy="173700"/>
            </a:xfrm>
            <a:custGeom>
              <a:avLst/>
              <a:gdLst/>
              <a:ahLst/>
              <a:cxnLst/>
              <a:rect l="l" t="t" r="r" b="b"/>
              <a:pathLst>
                <a:path w="24313" h="6948" extrusionOk="0">
                  <a:moveTo>
                    <a:pt x="0" y="1"/>
                  </a:moveTo>
                  <a:lnTo>
                    <a:pt x="0" y="6947"/>
                  </a:lnTo>
                  <a:lnTo>
                    <a:pt x="24313" y="6947"/>
                  </a:lnTo>
                  <a:lnTo>
                    <a:pt x="243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2" name="Google Shape;2172;p39"/>
            <p:cNvSpPr/>
            <p:nvPr/>
          </p:nvSpPr>
          <p:spPr>
            <a:xfrm>
              <a:off x="5324700" y="3925975"/>
              <a:ext cx="631950" cy="566850"/>
            </a:xfrm>
            <a:custGeom>
              <a:avLst/>
              <a:gdLst/>
              <a:ahLst/>
              <a:cxnLst/>
              <a:rect l="l" t="t" r="r" b="b"/>
              <a:pathLst>
                <a:path w="25278" h="22674" extrusionOk="0">
                  <a:moveTo>
                    <a:pt x="4438" y="1"/>
                  </a:moveTo>
                  <a:lnTo>
                    <a:pt x="0" y="5307"/>
                  </a:lnTo>
                  <a:lnTo>
                    <a:pt x="20839" y="22673"/>
                  </a:lnTo>
                  <a:lnTo>
                    <a:pt x="25277" y="17367"/>
                  </a:lnTo>
                  <a:lnTo>
                    <a:pt x="44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3" name="Google Shape;2173;p39"/>
            <p:cNvSpPr/>
            <p:nvPr/>
          </p:nvSpPr>
          <p:spPr>
            <a:xfrm>
              <a:off x="4946025" y="4167175"/>
              <a:ext cx="173675" cy="607825"/>
            </a:xfrm>
            <a:custGeom>
              <a:avLst/>
              <a:gdLst/>
              <a:ahLst/>
              <a:cxnLst/>
              <a:rect l="l" t="t" r="r" b="b"/>
              <a:pathLst>
                <a:path w="6947" h="24313" extrusionOk="0">
                  <a:moveTo>
                    <a:pt x="0" y="1"/>
                  </a:moveTo>
                  <a:lnTo>
                    <a:pt x="0" y="24313"/>
                  </a:lnTo>
                  <a:lnTo>
                    <a:pt x="6947" y="24313"/>
                  </a:lnTo>
                  <a:lnTo>
                    <a:pt x="69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4" name="Google Shape;2174;p39"/>
            <p:cNvSpPr/>
            <p:nvPr/>
          </p:nvSpPr>
          <p:spPr>
            <a:xfrm>
              <a:off x="1279850" y="1564675"/>
              <a:ext cx="735675" cy="342525"/>
            </a:xfrm>
            <a:custGeom>
              <a:avLst/>
              <a:gdLst/>
              <a:ahLst/>
              <a:cxnLst/>
              <a:rect l="l" t="t" r="r" b="b"/>
              <a:pathLst>
                <a:path w="29427" h="13701" extrusionOk="0">
                  <a:moveTo>
                    <a:pt x="27786" y="1"/>
                  </a:moveTo>
                  <a:lnTo>
                    <a:pt x="1" y="6947"/>
                  </a:lnTo>
                  <a:lnTo>
                    <a:pt x="1641" y="13701"/>
                  </a:lnTo>
                  <a:lnTo>
                    <a:pt x="29426" y="6754"/>
                  </a:lnTo>
                  <a:lnTo>
                    <a:pt x="277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5" name="Google Shape;2175;p39"/>
            <p:cNvSpPr/>
            <p:nvPr/>
          </p:nvSpPr>
          <p:spPr>
            <a:xfrm>
              <a:off x="1424575" y="710850"/>
              <a:ext cx="706725" cy="574075"/>
            </a:xfrm>
            <a:custGeom>
              <a:avLst/>
              <a:gdLst/>
              <a:ahLst/>
              <a:cxnLst/>
              <a:rect l="l" t="t" r="r" b="b"/>
              <a:pathLst>
                <a:path w="28269" h="22963" extrusionOk="0">
                  <a:moveTo>
                    <a:pt x="3956" y="1"/>
                  </a:moveTo>
                  <a:lnTo>
                    <a:pt x="0" y="5596"/>
                  </a:lnTo>
                  <a:lnTo>
                    <a:pt x="24313" y="22962"/>
                  </a:lnTo>
                  <a:lnTo>
                    <a:pt x="28268" y="17367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6" name="Google Shape;2176;p39"/>
            <p:cNvSpPr/>
            <p:nvPr/>
          </p:nvSpPr>
          <p:spPr>
            <a:xfrm>
              <a:off x="2167450" y="238125"/>
              <a:ext cx="344925" cy="738075"/>
            </a:xfrm>
            <a:custGeom>
              <a:avLst/>
              <a:gdLst/>
              <a:ahLst/>
              <a:cxnLst/>
              <a:rect l="l" t="t" r="r" b="b"/>
              <a:pathLst>
                <a:path w="13797" h="29523" extrusionOk="0">
                  <a:moveTo>
                    <a:pt x="6754" y="0"/>
                  </a:moveTo>
                  <a:lnTo>
                    <a:pt x="1" y="1737"/>
                  </a:lnTo>
                  <a:lnTo>
                    <a:pt x="7140" y="29522"/>
                  </a:lnTo>
                  <a:lnTo>
                    <a:pt x="13797" y="27786"/>
                  </a:lnTo>
                  <a:lnTo>
                    <a:pt x="67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78" name="Google Shape;2178;p39"/>
          <p:cNvSpPr txBox="1">
            <a:spLocks noGrp="1"/>
          </p:cNvSpPr>
          <p:nvPr>
            <p:ph type="subTitle" idx="1"/>
          </p:nvPr>
        </p:nvSpPr>
        <p:spPr>
          <a:xfrm>
            <a:off x="1540734" y="3117633"/>
            <a:ext cx="6150769" cy="1625945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MX" dirty="0"/>
              <a:t>Aclaración: todos los gráficos que se expondrán a continuación son a modo ejemplificativo y se usaron datos crudos para realizarlos. Los porcentajes planteados en los objetivos específicos también están sujetos a análisis. </a:t>
            </a:r>
          </a:p>
          <a:p>
            <a:endParaRPr lang="es-MX" dirty="0"/>
          </a:p>
          <a:p>
            <a:r>
              <a:rPr lang="es-MX" dirty="0"/>
              <a:t>Hemos decido separar los objetivos específicos y todo el análisis del proyecto de acuerdo a 5 factores claves para la empresa. En posteriores entregas se profundizará en el análisis de los mismos ayudados de un dashboard para su visualización.</a:t>
            </a:r>
          </a:p>
        </p:txBody>
      </p:sp>
      <p:sp>
        <p:nvSpPr>
          <p:cNvPr id="2177" name="Google Shape;2177;p39"/>
          <p:cNvSpPr txBox="1">
            <a:spLocks noGrp="1"/>
          </p:cNvSpPr>
          <p:nvPr>
            <p:ph type="title"/>
          </p:nvPr>
        </p:nvSpPr>
        <p:spPr>
          <a:xfrm>
            <a:off x="1682342" y="2541633"/>
            <a:ext cx="5633703" cy="5760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MX" dirty="0"/>
              <a:t>Objetivos específicos y KPIs asociados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02437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5">
            <a:extLst>
              <a:ext uri="{FF2B5EF4-FFF2-40B4-BE49-F238E27FC236}">
                <a16:creationId xmlns:a16="http://schemas.microsoft.com/office/drawing/2014/main" id="{95ED9B14-B674-449B-8078-0722A93493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1532" y="1197720"/>
            <a:ext cx="7236619" cy="1909811"/>
          </a:xfrm>
        </p:spPr>
        <p:txBody>
          <a:bodyPr/>
          <a:lstStyle/>
          <a:p>
            <a:endParaRPr lang="es-MX" dirty="0"/>
          </a:p>
          <a:p>
            <a:endParaRPr lang="es-AR" dirty="0"/>
          </a:p>
        </p:txBody>
      </p:sp>
      <p:sp>
        <p:nvSpPr>
          <p:cNvPr id="7" name="Google Shape;2177;p39">
            <a:extLst>
              <a:ext uri="{FF2B5EF4-FFF2-40B4-BE49-F238E27FC236}">
                <a16:creationId xmlns:a16="http://schemas.microsoft.com/office/drawing/2014/main" id="{DB093331-306E-4D8D-AFE8-78FE0A717B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64706" y="745660"/>
            <a:ext cx="2150269" cy="449843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MX" sz="2000" dirty="0"/>
              <a:t>Análisis de Ventas</a:t>
            </a:r>
            <a:endParaRPr lang="es-AR" sz="2000" dirty="0"/>
          </a:p>
        </p:txBody>
      </p:sp>
      <p:sp>
        <p:nvSpPr>
          <p:cNvPr id="8" name="Subtítulo 5">
            <a:extLst>
              <a:ext uri="{FF2B5EF4-FFF2-40B4-BE49-F238E27FC236}">
                <a16:creationId xmlns:a16="http://schemas.microsoft.com/office/drawing/2014/main" id="{A89EF46B-6418-48B2-8A01-2AE5370901D5}"/>
              </a:ext>
            </a:extLst>
          </p:cNvPr>
          <p:cNvSpPr txBox="1">
            <a:spLocks/>
          </p:cNvSpPr>
          <p:nvPr/>
        </p:nvSpPr>
        <p:spPr>
          <a:xfrm>
            <a:off x="1085849" y="1305024"/>
            <a:ext cx="7236619" cy="30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l"/>
            <a:r>
              <a:rPr lang="es-MX" dirty="0"/>
              <a:t>Tendremos en cuenta algunos aspectos importantes, como:</a:t>
            </a:r>
          </a:p>
          <a:p>
            <a:pPr algn="l"/>
            <a:endParaRPr lang="es-MX" dirty="0"/>
          </a:p>
          <a:p>
            <a:pPr algn="l"/>
            <a:endParaRPr lang="es-MX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dirty="0"/>
              <a:t> Ingresos Totales (por mes, año, categoría de producto, zona geográfica, medios de pago, etc.).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dirty="0"/>
              <a:t>Cantidades vendidas.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dirty="0"/>
              <a:t>Top 5 (mayor y menor) de ventas por categoría y ciudad.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dirty="0"/>
              <a:t>Tendencia de ventas.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dirty="0"/>
              <a:t>Ventas promedio por comprador.</a:t>
            </a:r>
          </a:p>
        </p:txBody>
      </p:sp>
    </p:spTree>
    <p:extLst>
      <p:ext uri="{BB962C8B-B14F-4D97-AF65-F5344CB8AC3E}">
        <p14:creationId xmlns:p14="http://schemas.microsoft.com/office/powerpoint/2010/main" val="445796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5">
            <a:extLst>
              <a:ext uri="{FF2B5EF4-FFF2-40B4-BE49-F238E27FC236}">
                <a16:creationId xmlns:a16="http://schemas.microsoft.com/office/drawing/2014/main" id="{A89EF46B-6418-48B2-8A01-2AE5370901D5}"/>
              </a:ext>
            </a:extLst>
          </p:cNvPr>
          <p:cNvSpPr txBox="1">
            <a:spLocks/>
          </p:cNvSpPr>
          <p:nvPr/>
        </p:nvSpPr>
        <p:spPr>
          <a:xfrm>
            <a:off x="1890485" y="152162"/>
            <a:ext cx="5363029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l"/>
            <a:r>
              <a:rPr lang="es-MX" dirty="0">
                <a:solidFill>
                  <a:schemeClr val="accent1"/>
                </a:solidFill>
                <a:latin typeface="Barlow Semi Condensed Medium"/>
                <a:sym typeface="Barlow Semi Condensed Medium"/>
              </a:rPr>
              <a:t>Objetivo: </a:t>
            </a:r>
            <a:r>
              <a:rPr lang="es-MX" dirty="0"/>
              <a:t>Incrementar la cantidad de ventas en un 30% en el periodo de un año.</a:t>
            </a:r>
          </a:p>
          <a:p>
            <a:pPr algn="l"/>
            <a:endParaRPr lang="es-MX" dirty="0"/>
          </a:p>
          <a:p>
            <a:pPr algn="l"/>
            <a:r>
              <a:rPr lang="es-MX" dirty="0">
                <a:solidFill>
                  <a:schemeClr val="accent1"/>
                </a:solidFill>
                <a:latin typeface="Barlow Semi Condensed Medium"/>
              </a:rPr>
              <a:t>KPI: </a:t>
            </a:r>
            <a:r>
              <a:rPr lang="es-MX" dirty="0"/>
              <a:t>Crecimiento % del volumen de ventas mensual/anual = (Cantidad_Ventas_Periodo_2 - Cantidad_Ventas_Periodo_1) / Cantidad_Ventas_Periodo_1 * 100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81CA850-21E7-4A6C-BF9A-D8838B860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485" y="1825945"/>
            <a:ext cx="5327819" cy="32306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781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5">
            <a:extLst>
              <a:ext uri="{FF2B5EF4-FFF2-40B4-BE49-F238E27FC236}">
                <a16:creationId xmlns:a16="http://schemas.microsoft.com/office/drawing/2014/main" id="{A89EF46B-6418-48B2-8A01-2AE5370901D5}"/>
              </a:ext>
            </a:extLst>
          </p:cNvPr>
          <p:cNvSpPr txBox="1">
            <a:spLocks/>
          </p:cNvSpPr>
          <p:nvPr/>
        </p:nvSpPr>
        <p:spPr>
          <a:xfrm>
            <a:off x="1438728" y="186872"/>
            <a:ext cx="6266544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l"/>
            <a:r>
              <a:rPr lang="es-MX" dirty="0">
                <a:solidFill>
                  <a:schemeClr val="accent1"/>
                </a:solidFill>
                <a:latin typeface="Barlow Semi Condensed Medium"/>
                <a:sym typeface="Barlow Semi Condensed Medium"/>
              </a:rPr>
              <a:t>Objetivo: </a:t>
            </a:r>
            <a:r>
              <a:rPr lang="es-MX" dirty="0"/>
              <a:t>Incrementar el promedio de ventas por cliente en un 30% en el periodo de un año.</a:t>
            </a:r>
          </a:p>
          <a:p>
            <a:pPr algn="l"/>
            <a:endParaRPr lang="es-MX" dirty="0"/>
          </a:p>
          <a:p>
            <a:pPr algn="l"/>
            <a:r>
              <a:rPr lang="es-MX" dirty="0">
                <a:solidFill>
                  <a:schemeClr val="accent1"/>
                </a:solidFill>
                <a:latin typeface="Barlow Semi Condensed Medium"/>
              </a:rPr>
              <a:t>KPI: </a:t>
            </a:r>
            <a:r>
              <a:rPr lang="es-MX" dirty="0" err="1"/>
              <a:t>Ventas_Promedio_x_Cliente</a:t>
            </a:r>
            <a:r>
              <a:rPr lang="es-MX" dirty="0"/>
              <a:t> = </a:t>
            </a:r>
            <a:r>
              <a:rPr lang="es-MX" dirty="0" err="1"/>
              <a:t>Total_Cantidad_Ventas</a:t>
            </a:r>
            <a:r>
              <a:rPr lang="es-MX" dirty="0"/>
              <a:t> / </a:t>
            </a:r>
            <a:r>
              <a:rPr lang="es-MX" dirty="0" err="1"/>
              <a:t>Cantidad_Clientes_Únicos</a:t>
            </a:r>
            <a:endParaRPr lang="es-MX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6FA970F4-CD8C-4AD2-A459-0BD64B339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458" y="1430036"/>
            <a:ext cx="5121084" cy="326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607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5">
            <a:extLst>
              <a:ext uri="{FF2B5EF4-FFF2-40B4-BE49-F238E27FC236}">
                <a16:creationId xmlns:a16="http://schemas.microsoft.com/office/drawing/2014/main" id="{95ED9B14-B674-449B-8078-0722A93493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1532" y="1197720"/>
            <a:ext cx="7236619" cy="1909811"/>
          </a:xfrm>
        </p:spPr>
        <p:txBody>
          <a:bodyPr/>
          <a:lstStyle/>
          <a:p>
            <a:endParaRPr lang="es-MX" dirty="0"/>
          </a:p>
          <a:p>
            <a:endParaRPr lang="es-AR" dirty="0"/>
          </a:p>
        </p:txBody>
      </p:sp>
      <p:sp>
        <p:nvSpPr>
          <p:cNvPr id="7" name="Google Shape;2177;p39">
            <a:extLst>
              <a:ext uri="{FF2B5EF4-FFF2-40B4-BE49-F238E27FC236}">
                <a16:creationId xmlns:a16="http://schemas.microsoft.com/office/drawing/2014/main" id="{DB093331-306E-4D8D-AFE8-78FE0A717B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50406" y="747877"/>
            <a:ext cx="2643188" cy="449843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MX" sz="2000" dirty="0"/>
              <a:t>Análisis de Compradores</a:t>
            </a:r>
            <a:endParaRPr lang="es-AR" sz="2000" dirty="0"/>
          </a:p>
        </p:txBody>
      </p:sp>
      <p:sp>
        <p:nvSpPr>
          <p:cNvPr id="8" name="Subtítulo 5">
            <a:extLst>
              <a:ext uri="{FF2B5EF4-FFF2-40B4-BE49-F238E27FC236}">
                <a16:creationId xmlns:a16="http://schemas.microsoft.com/office/drawing/2014/main" id="{A89EF46B-6418-48B2-8A01-2AE5370901D5}"/>
              </a:ext>
            </a:extLst>
          </p:cNvPr>
          <p:cNvSpPr txBox="1">
            <a:spLocks/>
          </p:cNvSpPr>
          <p:nvPr/>
        </p:nvSpPr>
        <p:spPr>
          <a:xfrm>
            <a:off x="1085849" y="1455044"/>
            <a:ext cx="7236619" cy="2640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l"/>
            <a:r>
              <a:rPr lang="es-MX" dirty="0"/>
              <a:t>Tendremos en cuenta algunos aspectos importantes, como:</a:t>
            </a:r>
          </a:p>
          <a:p>
            <a:pPr algn="l"/>
            <a:endParaRPr lang="es-MX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dirty="0"/>
              <a:t>Cantidad de clientes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dirty="0"/>
              <a:t>Segmentación geográfica de los clientes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dirty="0"/>
              <a:t>Segmentación entre clientes activos e inactivos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dirty="0"/>
              <a:t>Segmentación por recurrencia en las compras (¿Compraron más de una vez?)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dirty="0"/>
              <a:t>Porcentaje de clientes activos e inactivos</a:t>
            </a:r>
          </a:p>
        </p:txBody>
      </p:sp>
    </p:spTree>
    <p:extLst>
      <p:ext uri="{BB962C8B-B14F-4D97-AF65-F5344CB8AC3E}">
        <p14:creationId xmlns:p14="http://schemas.microsoft.com/office/powerpoint/2010/main" val="505627622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2145</TotalTime>
  <Words>971</Words>
  <Application>Microsoft Office PowerPoint</Application>
  <PresentationFormat>Presentación en pantalla (16:9)</PresentationFormat>
  <Paragraphs>124</Paragraphs>
  <Slides>24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0" baseType="lpstr">
      <vt:lpstr>Barlow Semi Condensed Medium</vt:lpstr>
      <vt:lpstr>Barlow Semi Condensed</vt:lpstr>
      <vt:lpstr>Arial</vt:lpstr>
      <vt:lpstr>Roboto Condensed Light</vt:lpstr>
      <vt:lpstr>Fjalla One</vt:lpstr>
      <vt:lpstr>Technology Consulting by Slidesgo</vt:lpstr>
      <vt:lpstr>Olist</vt:lpstr>
      <vt:lpstr>Objetivo general</vt:lpstr>
      <vt:lpstr>Alcance del proyecto:</vt:lpstr>
      <vt:lpstr>Solución propuesta</vt:lpstr>
      <vt:lpstr>Objetivos específicos y KPIs asociados</vt:lpstr>
      <vt:lpstr>Análisis de Ventas</vt:lpstr>
      <vt:lpstr>Presentación de PowerPoint</vt:lpstr>
      <vt:lpstr>Presentación de PowerPoint</vt:lpstr>
      <vt:lpstr>Análisis de Compradores</vt:lpstr>
      <vt:lpstr>Presentación de PowerPoint</vt:lpstr>
      <vt:lpstr>Análisis de Reviews (calificaciones)</vt:lpstr>
      <vt:lpstr>Presentación de PowerPoint</vt:lpstr>
      <vt:lpstr>Presentación de PowerPoint</vt:lpstr>
      <vt:lpstr>Análisis de Envíos/Entregas</vt:lpstr>
      <vt:lpstr>Presentación de PowerPoint</vt:lpstr>
      <vt:lpstr>Presentación de PowerPoint</vt:lpstr>
      <vt:lpstr>Análisis de Categorías y Productos</vt:lpstr>
      <vt:lpstr>Presentación de PowerPoint</vt:lpstr>
      <vt:lpstr>STACK tecnológico</vt:lpstr>
      <vt:lpstr>Diario</vt:lpstr>
      <vt:lpstr>Principal</vt:lpstr>
      <vt:lpstr>Planificación</vt:lpstr>
      <vt:lpstr>Diagrama de Gantt</vt:lpstr>
      <vt:lpstr>Muchas 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Consulting</dc:title>
  <dc:creator>MATIAS</dc:creator>
  <cp:lastModifiedBy>MATIAS</cp:lastModifiedBy>
  <cp:revision>35</cp:revision>
  <dcterms:modified xsi:type="dcterms:W3CDTF">2023-01-13T17:36:59Z</dcterms:modified>
</cp:coreProperties>
</file>