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5" r:id="rId4"/>
    <p:sldId id="264" r:id="rId5"/>
    <p:sldId id="261" r:id="rId6"/>
    <p:sldId id="266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670" autoAdjust="0"/>
  </p:normalViewPr>
  <p:slideViewPr>
    <p:cSldViewPr snapToGrid="0">
      <p:cViewPr varScale="1">
        <p:scale>
          <a:sx n="94" d="100"/>
          <a:sy n="94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6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selection" TargetMode="External"/><Relationship Id="rId2" Type="http://schemas.openxmlformats.org/officeDocument/2006/relationships/hyperlink" Target="https://towardsdatascience.com/pros-and-cons-of-various-classification-ml-algorithms-3b5bfb3c87d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eature_engine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4850" y="1580794"/>
            <a:ext cx="3615596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Capstone Project: Regression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Used Car Prediction</a:t>
            </a:r>
            <a:br>
              <a:rPr lang="en-US" dirty="0"/>
            </a:br>
            <a:br>
              <a:rPr lang="en-US" dirty="0"/>
            </a:br>
            <a:r>
              <a:rPr lang="en-US" sz="1100" dirty="0"/>
              <a:t>Ronald </a:t>
            </a:r>
            <a:r>
              <a:rPr lang="en-US" sz="1100" dirty="0" err="1"/>
              <a:t>Langrin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8C382C-4ED1-6B98-26D2-7B14E125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" y="1208631"/>
            <a:ext cx="7579574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5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Recommendations </a:t>
            </a:r>
            <a:r>
              <a:rPr lang="en-US" sz="3200" dirty="0" err="1">
                <a:solidFill>
                  <a:schemeClr val="tx2"/>
                </a:solidFill>
              </a:rPr>
              <a:t>frOM</a:t>
            </a:r>
            <a:r>
              <a:rPr lang="en-US" sz="3200" dirty="0">
                <a:solidFill>
                  <a:schemeClr val="tx2"/>
                </a:solidFill>
              </a:rPr>
              <a:t> Implementation </a:t>
            </a:r>
            <a:r>
              <a:rPr lang="en-US" sz="1400" dirty="0">
                <a:solidFill>
                  <a:schemeClr val="tx2"/>
                </a:solidFill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Take Aways</a:t>
            </a:r>
            <a:endParaRPr lang="en-US" i="1" dirty="0"/>
          </a:p>
          <a:p>
            <a:r>
              <a:rPr lang="en-US" dirty="0"/>
              <a:t>What are the key </a:t>
            </a:r>
            <a:r>
              <a:rPr lang="en-US" dirty="0" err="1"/>
              <a:t>actionables</a:t>
            </a:r>
            <a:r>
              <a:rPr lang="en-US" dirty="0"/>
              <a:t> for stakeholders? </a:t>
            </a:r>
          </a:p>
          <a:p>
            <a:r>
              <a:rPr lang="en-US" dirty="0"/>
              <a:t>What is the expected benefit and/or costs? </a:t>
            </a:r>
          </a:p>
          <a:p>
            <a:r>
              <a:rPr lang="en-US" dirty="0"/>
              <a:t>What are the key risks and challenges? </a:t>
            </a:r>
          </a:p>
          <a:p>
            <a:r>
              <a:rPr lang="en-US" dirty="0"/>
              <a:t>What further analysis needs to be done or what other associated problems need to be solved?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056C-C527-FD14-48B7-66AE541A1136}"/>
              </a:ext>
            </a:extLst>
          </p:cNvPr>
          <p:cNvSpPr txBox="1"/>
          <p:nvPr/>
        </p:nvSpPr>
        <p:spPr>
          <a:xfrm>
            <a:off x="446533" y="2399221"/>
            <a:ext cx="71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138F3-DF31-6441-F39D-ECAF34BAFAB6}"/>
              </a:ext>
            </a:extLst>
          </p:cNvPr>
          <p:cNvSpPr txBox="1"/>
          <p:nvPr/>
        </p:nvSpPr>
        <p:spPr>
          <a:xfrm>
            <a:off x="446532" y="2226815"/>
            <a:ext cx="755721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More sophisticated way to calculate price especially relative to age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More sophisticated way to identify the Model based on the Name column</a:t>
            </a:r>
          </a:p>
          <a:p>
            <a:pPr lvl="0">
              <a:buClr>
                <a:schemeClr val="accent2"/>
              </a:buClr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Taking into account “data </a:t>
            </a:r>
            <a:r>
              <a:rPr lang="en-US" sz="1400" dirty="0" err="1"/>
              <a:t>leakeage</a:t>
            </a:r>
            <a:r>
              <a:rPr lang="en-US" sz="1400" dirty="0"/>
              <a:t>” between test and train data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 err="1"/>
              <a:t>Power_Log</a:t>
            </a:r>
            <a:r>
              <a:rPr lang="en-US" sz="1400" dirty="0"/>
              <a:t> seems to be the most significant variable which would suggest a fabricated dataset 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To investigate how well the </a:t>
            </a:r>
            <a:r>
              <a:rPr lang="en-US" sz="1400" dirty="0" err="1"/>
              <a:t>XGBoost</a:t>
            </a:r>
            <a:r>
              <a:rPr lang="en-US" sz="1400" dirty="0"/>
              <a:t> model predicts price of a car, we can collect additional samples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Label encoding the Model variable may be an option however this may prevent an unwanted bias</a:t>
            </a:r>
          </a:p>
          <a:p>
            <a:pPr lvl="0">
              <a:buClr>
                <a:schemeClr val="accent2"/>
              </a:buClr>
            </a:pPr>
            <a:endParaRPr lang="en-US" sz="1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400" dirty="0"/>
              <a:t>Exploring Hyper tuning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2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https://towardsdatascience.com/pros-and-cons-of-various-classification-ml-algorithms-3b5bfb3c87d6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https://en.wikipedia.org/wiki/Feature_selection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https://en.wikipedia.org/wiki/Feature_engineering</a:t>
            </a:r>
            <a:endParaRPr lang="en-US" dirty="0"/>
          </a:p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index.html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0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  <a:p>
            <a:pPr lvl="1"/>
            <a:r>
              <a:rPr lang="en-US" dirty="0"/>
              <a:t>Model Selection</a:t>
            </a:r>
          </a:p>
          <a:p>
            <a:r>
              <a:rPr lang="en-US" dirty="0"/>
              <a:t>Problem and Solution Summary 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Model Building</a:t>
            </a:r>
          </a:p>
          <a:p>
            <a:r>
              <a:rPr lang="en-US" dirty="0"/>
              <a:t>Recommendations </a:t>
            </a:r>
            <a:r>
              <a:rPr lang="en-US"/>
              <a:t>from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02" y="1122603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The Models Questions</a:t>
            </a:r>
            <a:endParaRPr lang="en-US" dirty="0"/>
          </a:p>
          <a:p>
            <a:r>
              <a:rPr lang="en-US" b="1" dirty="0"/>
              <a:t>What is the problem?</a:t>
            </a:r>
            <a:endParaRPr lang="en-US" dirty="0"/>
          </a:p>
          <a:p>
            <a:r>
              <a:rPr lang="en-US" b="1" dirty="0"/>
              <a:t>Why is it important?</a:t>
            </a:r>
            <a:endParaRPr lang="en-US" dirty="0"/>
          </a:p>
          <a:p>
            <a:r>
              <a:rPr lang="en-US" b="1" dirty="0"/>
              <a:t>What is the intended goal?</a:t>
            </a:r>
            <a:endParaRPr lang="en-US" dirty="0"/>
          </a:p>
          <a:p>
            <a:r>
              <a:rPr lang="en-US" b="1" dirty="0"/>
              <a:t>What is the key takeaways and next steps?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1D149-4546-995E-47FF-D535FECD75FD}"/>
              </a:ext>
            </a:extLst>
          </p:cNvPr>
          <p:cNvSpPr txBox="1"/>
          <p:nvPr/>
        </p:nvSpPr>
        <p:spPr>
          <a:xfrm>
            <a:off x="525288" y="1741738"/>
            <a:ext cx="7474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perspective of a seller, it is not an easy task to set the correct price of a used car, and there in lies the problem</a:t>
            </a:r>
          </a:p>
          <a:p>
            <a:endParaRPr lang="en-US" dirty="0"/>
          </a:p>
          <a:p>
            <a:r>
              <a:rPr lang="en-US" dirty="0"/>
              <a:t>With profitability being the primary goal, the pricing scheme of these used cars becomes important in order to grow in the market. </a:t>
            </a:r>
          </a:p>
          <a:p>
            <a:endParaRPr lang="en-US" dirty="0"/>
          </a:p>
          <a:p>
            <a:r>
              <a:rPr lang="en-US" dirty="0"/>
              <a:t>The goal is to develop an effective pricing model that can accurately predict the price of used cars based upon a series of known attribute's. This pricing model will aid business and sellers in devising profitable strategies.</a:t>
            </a:r>
          </a:p>
          <a:p>
            <a:endParaRPr lang="en-US" dirty="0"/>
          </a:p>
          <a:p>
            <a:r>
              <a:rPr lang="en-US" dirty="0"/>
              <a:t>A dataset is collected and pre-processed. Exploratory data analysis has been performed. Following that, various machine learning regression algorithms, including </a:t>
            </a:r>
            <a:r>
              <a:rPr lang="en-US" b="1" dirty="0"/>
              <a:t>Linear Regression</a:t>
            </a:r>
            <a:r>
              <a:rPr lang="en-US" dirty="0"/>
              <a:t>, </a:t>
            </a:r>
            <a:r>
              <a:rPr lang="en-US" b="1" dirty="0"/>
              <a:t>Ridge / Lasso Regression</a:t>
            </a:r>
            <a:r>
              <a:rPr lang="en-US" dirty="0"/>
              <a:t>, </a:t>
            </a:r>
            <a:r>
              <a:rPr lang="en-US" b="1" dirty="0"/>
              <a:t>Decision Trees</a:t>
            </a:r>
            <a:r>
              <a:rPr lang="en-US" dirty="0"/>
              <a:t>, </a:t>
            </a:r>
            <a:r>
              <a:rPr lang="en-US" b="1" dirty="0"/>
              <a:t>Random Forest</a:t>
            </a:r>
            <a:r>
              <a:rPr lang="en-US" dirty="0"/>
              <a:t>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dirty="0"/>
              <a:t>while noting </a:t>
            </a:r>
            <a:r>
              <a:rPr lang="en-US" b="1" dirty="0"/>
              <a:t>risks and challenges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195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400" dirty="0">
                <a:solidFill>
                  <a:schemeClr val="tx2"/>
                </a:solidFill>
              </a:rPr>
            </a:br>
            <a:br>
              <a:rPr lang="en-US" dirty="0"/>
            </a:b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361282"/>
            <a:ext cx="3610575" cy="422282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cap="all" dirty="0" err="1">
                <a:solidFill>
                  <a:schemeClr val="accent2"/>
                </a:solidFill>
              </a:rPr>
              <a:t>MoDEL</a:t>
            </a:r>
            <a:r>
              <a:rPr lang="en-US" cap="all" dirty="0">
                <a:solidFill>
                  <a:schemeClr val="accent2"/>
                </a:solidFill>
              </a:rPr>
              <a:t> Selection Results:</a:t>
            </a:r>
          </a:p>
          <a:p>
            <a:pPr marL="0" indent="0" algn="ctr">
              <a:buNone/>
            </a:pPr>
            <a:r>
              <a:rPr lang="en-US" sz="3200" cap="all" dirty="0">
                <a:solidFill>
                  <a:schemeClr val="accent2"/>
                </a:solidFill>
              </a:rPr>
              <a:t>XGBOOST</a:t>
            </a:r>
          </a:p>
          <a:p>
            <a:r>
              <a:rPr lang="en-US" sz="1600" b="1" dirty="0"/>
              <a:t>Advantages:</a:t>
            </a:r>
            <a:r>
              <a:rPr lang="en-US" sz="1600" dirty="0"/>
              <a:t> </a:t>
            </a:r>
            <a:r>
              <a:rPr lang="en-US" dirty="0"/>
              <a:t>At the moment it’s the de-facto standard algorithm for getting accurate results from predictive modeling with machine learning. </a:t>
            </a:r>
            <a:r>
              <a:rPr lang="en-US" sz="1600" dirty="0"/>
              <a:t> Effective with large data sets. Tree algorithms such as </a:t>
            </a:r>
            <a:r>
              <a:rPr lang="en-US" sz="1600" dirty="0" err="1"/>
              <a:t>XGBoost</a:t>
            </a:r>
            <a:r>
              <a:rPr lang="en-US" sz="1600" dirty="0"/>
              <a:t> and Random Forest do not need normalized features and work well if the data is nonlinear, non-monotonic, or with segregated clusters.</a:t>
            </a:r>
          </a:p>
          <a:p>
            <a:r>
              <a:rPr lang="en-US" sz="1600" b="1" dirty="0"/>
              <a:t>Disadvantages:</a:t>
            </a:r>
            <a:r>
              <a:rPr lang="en-US" sz="1600" dirty="0"/>
              <a:t> Tree algorithms such as </a:t>
            </a:r>
            <a:r>
              <a:rPr lang="en-US" sz="1600" dirty="0" err="1"/>
              <a:t>XGBoost</a:t>
            </a:r>
            <a:r>
              <a:rPr lang="en-US" sz="1600" dirty="0"/>
              <a:t> and Random Forest can over-fit the data, especially if the trees are too deep with noisy data.</a:t>
            </a:r>
          </a:p>
          <a:p>
            <a:pPr marL="0" indent="0" algn="ctr">
              <a:buNone/>
            </a:pPr>
            <a:endParaRPr lang="en-US" sz="3200" cap="al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8414E2-FC7E-A305-D374-0159EA47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1" y="1746519"/>
            <a:ext cx="7595615" cy="142398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072FFCB6-E9DC-77BF-9DE7-3A447D3D2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9" y="3082208"/>
            <a:ext cx="7543507" cy="250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5DAFA-BC6B-736D-572A-CCC42C0E2696}"/>
              </a:ext>
            </a:extLst>
          </p:cNvPr>
          <p:cNvSpPr txBox="1"/>
          <p:nvPr/>
        </p:nvSpPr>
        <p:spPr>
          <a:xfrm>
            <a:off x="482598" y="1144763"/>
            <a:ext cx="754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915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Problem and Solution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The Key Questions and </a:t>
            </a:r>
            <a:r>
              <a:rPr lang="en-US" b="1" u="sng" dirty="0" err="1"/>
              <a:t>InFluencers</a:t>
            </a:r>
            <a:endParaRPr lang="en-US" dirty="0"/>
          </a:p>
          <a:p>
            <a:r>
              <a:rPr lang="en-US" b="1" dirty="0"/>
              <a:t>Why are they selling the car?</a:t>
            </a:r>
            <a:endParaRPr lang="en-US" dirty="0"/>
          </a:p>
          <a:p>
            <a:r>
              <a:rPr lang="en-US" b="1" dirty="0"/>
              <a:t>How old is the car?</a:t>
            </a:r>
            <a:endParaRPr lang="en-US" dirty="0"/>
          </a:p>
          <a:p>
            <a:r>
              <a:rPr lang="en-US" b="1" dirty="0"/>
              <a:t>What’s the car’s mileage?</a:t>
            </a:r>
            <a:endParaRPr lang="en-US" dirty="0"/>
          </a:p>
          <a:p>
            <a:r>
              <a:rPr lang="en-US" b="1" dirty="0"/>
              <a:t>How long have they owned the car?</a:t>
            </a:r>
            <a:endParaRPr lang="en-US" dirty="0"/>
          </a:p>
          <a:p>
            <a:r>
              <a:rPr lang="en-US" b="1" dirty="0"/>
              <a:t>What is the Brand and Model of the car?</a:t>
            </a:r>
            <a:endParaRPr lang="en-US" dirty="0"/>
          </a:p>
          <a:p>
            <a:r>
              <a:rPr lang="en-US" b="1" dirty="0"/>
              <a:t>What is the engine and power of the car?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1D149-4546-995E-47FF-D535FECD75FD}"/>
              </a:ext>
            </a:extLst>
          </p:cNvPr>
          <p:cNvSpPr txBox="1"/>
          <p:nvPr/>
        </p:nvSpPr>
        <p:spPr>
          <a:xfrm>
            <a:off x="567633" y="2975212"/>
            <a:ext cx="7474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unprecedented number of cars being purchased and sold, used car price prediction is a topic of high interest. Because of the affordability of used cars in developing countries, people tend more purchase used cars. A primary objective of this project is to estimate used car prices by using attributes that are highly correlated with a label (Price). An effective pricing model that can </a:t>
            </a:r>
            <a:r>
              <a:rPr lang="en-US" b="1" dirty="0"/>
              <a:t>effectively predict the price of used cars</a:t>
            </a:r>
            <a:r>
              <a:rPr lang="en-US" dirty="0"/>
              <a:t> and can help the business in devising profitable strategies using differential pricing.</a:t>
            </a:r>
          </a:p>
        </p:txBody>
      </p:sp>
    </p:spTree>
    <p:extLst>
      <p:ext uri="{BB962C8B-B14F-4D97-AF65-F5344CB8AC3E}">
        <p14:creationId xmlns:p14="http://schemas.microsoft.com/office/powerpoint/2010/main" val="6696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The Key Takeaways</a:t>
            </a:r>
            <a:endParaRPr lang="en-US" dirty="0"/>
          </a:p>
          <a:p>
            <a:r>
              <a:rPr lang="en-US" b="1" i="1" dirty="0"/>
              <a:t>Understand the data by observing a few rows</a:t>
            </a:r>
            <a:r>
              <a:rPr lang="en-US" i="1" dirty="0"/>
              <a:t> </a:t>
            </a:r>
          </a:p>
          <a:p>
            <a:r>
              <a:rPr lang="en-US" b="1" i="1" dirty="0" err="1"/>
              <a:t>Chech</a:t>
            </a:r>
            <a:r>
              <a:rPr lang="en-US" b="1" i="1" dirty="0"/>
              <a:t> the Dataset Size (7253 records)</a:t>
            </a:r>
          </a:p>
          <a:p>
            <a:r>
              <a:rPr lang="en-US" b="1" i="1" dirty="0"/>
              <a:t>check the data types and and missing values of each column</a:t>
            </a:r>
            <a:r>
              <a:rPr lang="en-US" i="1" dirty="0"/>
              <a:t> </a:t>
            </a:r>
          </a:p>
          <a:p>
            <a:r>
              <a:rPr lang="en-US" b="1" i="1" dirty="0"/>
              <a:t>Check </a:t>
            </a:r>
            <a:r>
              <a:rPr lang="en-US" b="1" i="1" dirty="0" err="1"/>
              <a:t>Kilometers_Driven</a:t>
            </a:r>
            <a:r>
              <a:rPr lang="en-US" b="1" i="1" dirty="0"/>
              <a:t> extreme values</a:t>
            </a:r>
          </a:p>
          <a:p>
            <a:r>
              <a:rPr lang="en-US" b="1" i="1" dirty="0"/>
              <a:t>Check Mileage extreme values</a:t>
            </a:r>
          </a:p>
          <a:p>
            <a:r>
              <a:rPr lang="en-US" b="1" i="1" dirty="0"/>
              <a:t>Check Price extreme Values</a:t>
            </a:r>
          </a:p>
          <a:p>
            <a:r>
              <a:rPr lang="en-US" b="1" i="1" dirty="0"/>
              <a:t>Check Power Extreme Values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056C-C527-FD14-48B7-66AE541A1136}"/>
              </a:ext>
            </a:extLst>
          </p:cNvPr>
          <p:cNvSpPr txBox="1"/>
          <p:nvPr/>
        </p:nvSpPr>
        <p:spPr>
          <a:xfrm>
            <a:off x="446533" y="2399221"/>
            <a:ext cx="71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B5B2A-AE28-B885-E10E-735006DD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4" y="2138070"/>
            <a:ext cx="3829886" cy="3410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E47E2-6374-C797-3694-230A7D3C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46" y="2187042"/>
            <a:ext cx="3491811" cy="3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The Key Takeaways</a:t>
            </a:r>
            <a:endParaRPr lang="en-US" dirty="0"/>
          </a:p>
          <a:p>
            <a:r>
              <a:rPr lang="en-US" b="1" dirty="0"/>
              <a:t>Handling Missing Values</a:t>
            </a:r>
            <a:endParaRPr lang="en-US" dirty="0"/>
          </a:p>
          <a:p>
            <a:r>
              <a:rPr lang="en-US" b="1" dirty="0"/>
              <a:t>Handling Highly skewed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056C-C527-FD14-48B7-66AE541A1136}"/>
              </a:ext>
            </a:extLst>
          </p:cNvPr>
          <p:cNvSpPr txBox="1"/>
          <p:nvPr/>
        </p:nvSpPr>
        <p:spPr>
          <a:xfrm>
            <a:off x="446533" y="2399221"/>
            <a:ext cx="71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731BE-2583-B83E-3E70-EA05FD8B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" y="1906242"/>
            <a:ext cx="7458474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Models</a:t>
            </a:r>
            <a:endParaRPr lang="en-US" i="1" dirty="0"/>
          </a:p>
          <a:p>
            <a:r>
              <a:rPr lang="en-US" i="1" dirty="0"/>
              <a:t>Linear Regression</a:t>
            </a:r>
          </a:p>
          <a:p>
            <a:r>
              <a:rPr lang="en-US" i="1" dirty="0"/>
              <a:t>Ridge / Lasso Regression</a:t>
            </a:r>
          </a:p>
          <a:p>
            <a:r>
              <a:rPr lang="en-US" i="1" dirty="0"/>
              <a:t>Decision Trees (Hyper Tuned)</a:t>
            </a:r>
          </a:p>
          <a:p>
            <a:r>
              <a:rPr lang="en-US" i="1" dirty="0"/>
              <a:t>Random Forest (Hyper Tuned)</a:t>
            </a:r>
          </a:p>
          <a:p>
            <a:r>
              <a:rPr lang="en-US" i="1" dirty="0" err="1"/>
              <a:t>XGBoost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056C-C527-FD14-48B7-66AE541A1136}"/>
              </a:ext>
            </a:extLst>
          </p:cNvPr>
          <p:cNvSpPr txBox="1"/>
          <p:nvPr/>
        </p:nvSpPr>
        <p:spPr>
          <a:xfrm>
            <a:off x="446533" y="2399221"/>
            <a:ext cx="71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DAE2-C67B-3700-2E9C-3E5DD543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4" y="2296552"/>
            <a:ext cx="4331913" cy="270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138F3-DF31-6441-F39D-ECAF34BAFAB6}"/>
              </a:ext>
            </a:extLst>
          </p:cNvPr>
          <p:cNvSpPr txBox="1"/>
          <p:nvPr/>
        </p:nvSpPr>
        <p:spPr>
          <a:xfrm>
            <a:off x="446533" y="2226815"/>
            <a:ext cx="27722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 Sequence</a:t>
            </a:r>
          </a:p>
          <a:p>
            <a:endParaRPr lang="en-US" dirty="0"/>
          </a:p>
          <a:p>
            <a:r>
              <a:rPr lang="en-US" sz="1400" dirty="0"/>
              <a:t>Step1: </a:t>
            </a:r>
            <a:r>
              <a:rPr lang="en-US" sz="1400" dirty="0" err="1"/>
              <a:t>Seperating</a:t>
            </a:r>
            <a:r>
              <a:rPr lang="en-US" sz="1400" dirty="0"/>
              <a:t> the </a:t>
            </a:r>
            <a:r>
              <a:rPr lang="en-US" sz="1400" dirty="0" err="1"/>
              <a:t>indepdent</a:t>
            </a:r>
            <a:r>
              <a:rPr lang="en-US" sz="1400" dirty="0"/>
              <a:t> variables (X) and the dependent variable (y).</a:t>
            </a:r>
          </a:p>
          <a:p>
            <a:endParaRPr lang="en-US" sz="1400" dirty="0"/>
          </a:p>
          <a:p>
            <a:r>
              <a:rPr lang="en-US" sz="1400" dirty="0"/>
              <a:t>Step2: Encode the categorical variables in X using </a:t>
            </a:r>
            <a:r>
              <a:rPr lang="en-US" sz="1400" dirty="0" err="1"/>
              <a:t>pd.dummies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Step3: Scale the data using </a:t>
            </a:r>
            <a:r>
              <a:rPr lang="en-US" sz="1400" dirty="0" err="1"/>
              <a:t>MinMax</a:t>
            </a:r>
            <a:r>
              <a:rPr lang="en-US" sz="1400" dirty="0"/>
              <a:t> Scaler.</a:t>
            </a:r>
          </a:p>
          <a:p>
            <a:endParaRPr lang="en-US" sz="1400" dirty="0"/>
          </a:p>
          <a:p>
            <a:r>
              <a:rPr lang="en-US" sz="1400" dirty="0"/>
              <a:t>Step4: Split the data into train and test using </a:t>
            </a:r>
            <a:r>
              <a:rPr lang="en-US" sz="1400" dirty="0" err="1"/>
              <a:t>train_test_split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89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33" y="1311945"/>
            <a:ext cx="7458474" cy="770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Recommendations </a:t>
            </a:r>
            <a:r>
              <a:rPr lang="en-US" sz="3200" dirty="0" err="1">
                <a:solidFill>
                  <a:schemeClr val="tx2"/>
                </a:solidFill>
              </a:rPr>
              <a:t>frOM</a:t>
            </a:r>
            <a:r>
              <a:rPr lang="en-US" sz="3200" dirty="0">
                <a:solidFill>
                  <a:schemeClr val="tx2"/>
                </a:solidFill>
              </a:rPr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8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Take Aways</a:t>
            </a:r>
            <a:endParaRPr lang="en-US" i="1" dirty="0"/>
          </a:p>
          <a:p>
            <a:r>
              <a:rPr lang="en-US" dirty="0"/>
              <a:t>What are the key </a:t>
            </a:r>
            <a:r>
              <a:rPr lang="en-US" dirty="0" err="1"/>
              <a:t>actionables</a:t>
            </a:r>
            <a:r>
              <a:rPr lang="en-US" dirty="0"/>
              <a:t> for stakeholders? </a:t>
            </a:r>
          </a:p>
          <a:p>
            <a:r>
              <a:rPr lang="en-US" dirty="0"/>
              <a:t>What is the expected benefit and/or costs? </a:t>
            </a:r>
          </a:p>
          <a:p>
            <a:r>
              <a:rPr lang="en-US" dirty="0"/>
              <a:t>What are the key risks and challenges? </a:t>
            </a:r>
          </a:p>
          <a:p>
            <a:r>
              <a:rPr lang="en-US" dirty="0"/>
              <a:t>What further analysis needs to be done or what other associated problems need to be solved?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056C-C527-FD14-48B7-66AE541A1136}"/>
              </a:ext>
            </a:extLst>
          </p:cNvPr>
          <p:cNvSpPr txBox="1"/>
          <p:nvPr/>
        </p:nvSpPr>
        <p:spPr>
          <a:xfrm>
            <a:off x="446533" y="2399221"/>
            <a:ext cx="71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138F3-DF31-6441-F39D-ECAF34BAFAB6}"/>
              </a:ext>
            </a:extLst>
          </p:cNvPr>
          <p:cNvSpPr txBox="1"/>
          <p:nvPr/>
        </p:nvSpPr>
        <p:spPr>
          <a:xfrm>
            <a:off x="446532" y="2226815"/>
            <a:ext cx="7557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Our used car Price Prediction Model is intended to aid Used Car Sellers are ensure that they are receiving maximum compensation for their Used Vehicles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Currently our model is able to predict and analyze the value of a Used Car. However, there exists some </a:t>
            </a:r>
            <a:r>
              <a:rPr lang="en-US" sz="1600" dirty="0" err="1"/>
              <a:t>probalility</a:t>
            </a:r>
            <a:r>
              <a:rPr lang="en-US" sz="1600" dirty="0"/>
              <a:t> of error in which a Used Car’s value is incorrectly predicted. This may be as a result of lack of variables in the dataset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The tradeoff between model performance and model interpretability of the </a:t>
            </a:r>
            <a:r>
              <a:rPr lang="en-US" sz="1600" dirty="0" err="1"/>
              <a:t>XGBoost</a:t>
            </a:r>
            <a:r>
              <a:rPr lang="en-US" sz="1600" dirty="0"/>
              <a:t> Regression Model should also be addressed. These improvements will allow for the Model to have a more meaningful impact throughout the business.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Maximizing profit for the stakeholders (refer to the feature selection in the prescribed model). Newer cars, Manual Transmission, Hondas, Engine power/size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80586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1683</TotalTime>
  <Words>952</Words>
  <Application>Microsoft Macintosh PowerPoint</Application>
  <PresentationFormat>Widescreen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Capstone Project: Regression  Used Car Prediction  Ronald Langrin</vt:lpstr>
      <vt:lpstr>Contents</vt:lpstr>
      <vt:lpstr>EXECUTIVE Summary</vt:lpstr>
      <vt:lpstr>  </vt:lpstr>
      <vt:lpstr>Problem and Solution Summary</vt:lpstr>
      <vt:lpstr>EXPLORATORY DATA ANALYSIS</vt:lpstr>
      <vt:lpstr>EXPLORATORY DATA ANALYSIS</vt:lpstr>
      <vt:lpstr>MODEL BUILDING</vt:lpstr>
      <vt:lpstr>Recommendations frOM Implementation</vt:lpstr>
      <vt:lpstr>Recommendations frOM Implementation cont’d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Ronald Langrin</dc:creator>
  <cp:lastModifiedBy>Ronald Langrin</cp:lastModifiedBy>
  <cp:revision>6</cp:revision>
  <dcterms:created xsi:type="dcterms:W3CDTF">2022-08-06T13:07:53Z</dcterms:created>
  <dcterms:modified xsi:type="dcterms:W3CDTF">2022-08-07T17:11:11Z</dcterms:modified>
</cp:coreProperties>
</file>