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notesMasterIdLst>
    <p:notesMasterId r:id="rId25"/>
  </p:notesMasterIdLst>
  <p:sldIdLst>
    <p:sldId id="256" r:id="rId2"/>
    <p:sldId id="257" r:id="rId3"/>
    <p:sldId id="275" r:id="rId4"/>
    <p:sldId id="258" r:id="rId5"/>
    <p:sldId id="259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8" r:id="rId16"/>
    <p:sldId id="269" r:id="rId17"/>
    <p:sldId id="270" r:id="rId18"/>
    <p:sldId id="271" r:id="rId19"/>
    <p:sldId id="277" r:id="rId20"/>
    <p:sldId id="273" r:id="rId21"/>
    <p:sldId id="272" r:id="rId22"/>
    <p:sldId id="279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EDBF6-91BB-4CB1-96CA-7EC1DEF6FDA6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F572-2783-4AEA-BE87-E42FA0094C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54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1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8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4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0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3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8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7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0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8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7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1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58DEB-8365-4140-A7BC-17DE86869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952" y="-1145130"/>
            <a:ext cx="10499388" cy="6618002"/>
          </a:xfrm>
        </p:spPr>
        <p:txBody>
          <a:bodyPr>
            <a:normAutofit/>
          </a:bodyPr>
          <a:lstStyle/>
          <a:p>
            <a:br>
              <a:rPr lang="zh-TW" altLang="zh-TW" sz="5300" dirty="0"/>
            </a:br>
            <a:r>
              <a:rPr lang="en-US" altLang="zh-TW" sz="5300" dirty="0"/>
              <a:t>Capstone Project II </a:t>
            </a:r>
            <a:br>
              <a:rPr lang="zh-TW" altLang="zh-TW" sz="5300" dirty="0"/>
            </a:br>
            <a:r>
              <a:rPr lang="en-US" altLang="zh-TW" sz="5300" dirty="0"/>
              <a:t>Predicting individual annual cost of medical insurance by ML method</a:t>
            </a:r>
            <a:br>
              <a:rPr lang="en-US" altLang="zh-TW" dirty="0"/>
            </a:br>
            <a:r>
              <a:rPr lang="en-US" altLang="zh-TW" sz="4000" dirty="0"/>
              <a:t>By </a:t>
            </a:r>
            <a:br>
              <a:rPr lang="en-US" altLang="zh-TW" sz="4000" dirty="0"/>
            </a:br>
            <a:r>
              <a:rPr lang="en-US" altLang="zh-TW" sz="4000" dirty="0"/>
              <a:t>Lok Hang Ronald, Wong</a:t>
            </a:r>
            <a:br>
              <a:rPr lang="zh-TW" altLang="zh-TW" dirty="0"/>
            </a:br>
            <a:br>
              <a:rPr lang="zh-TW" altLang="zh-TW" dirty="0"/>
            </a:br>
            <a:endParaRPr lang="zh-TW" altLang="en-US" dirty="0"/>
          </a:p>
        </p:txBody>
      </p:sp>
      <p:pic>
        <p:nvPicPr>
          <p:cNvPr id="5" name="Picture 6" descr="Federal Regulation Raises the Cost of Your Health Insurance | FreedomWorks">
            <a:extLst>
              <a:ext uri="{FF2B5EF4-FFF2-40B4-BE49-F238E27FC236}">
                <a16:creationId xmlns:a16="http://schemas.microsoft.com/office/drawing/2014/main" id="{D8549A22-B4E6-425E-B315-B142A04C8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52" y="4044570"/>
            <a:ext cx="4603953" cy="239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Get The Cheapest Health Insurance Rates By State Comparison">
            <a:extLst>
              <a:ext uri="{FF2B5EF4-FFF2-40B4-BE49-F238E27FC236}">
                <a16:creationId xmlns:a16="http://schemas.microsoft.com/office/drawing/2014/main" id="{019A2CBB-C479-46E6-86BE-E92FC9812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389" y="3943751"/>
            <a:ext cx="3322817" cy="248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51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Exploratory Data Analysis (EDA) – chi-squared test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FA59E2-9E6D-448C-A9F4-6D5C926EFAE1}"/>
              </a:ext>
            </a:extLst>
          </p:cNvPr>
          <p:cNvSpPr txBox="1"/>
          <p:nvPr/>
        </p:nvSpPr>
        <p:spPr>
          <a:xfrm>
            <a:off x="838986" y="1932495"/>
            <a:ext cx="961853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For checking correlation between categorical variables 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Similar with heatmap for numerical variables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Null Hypothesis: The categorical variables are not correlated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Findings: Smoker and Gender,  </a:t>
            </a:r>
            <a:r>
              <a:rPr lang="en-US" altLang="zh-TW" sz="2800" dirty="0" err="1"/>
              <a:t>bmi</a:t>
            </a:r>
            <a:r>
              <a:rPr lang="en-US" altLang="zh-TW" sz="2800" dirty="0"/>
              <a:t> and Gender are correlated</a:t>
            </a:r>
          </a:p>
        </p:txBody>
      </p:sp>
    </p:spTree>
    <p:extLst>
      <p:ext uri="{BB962C8B-B14F-4D97-AF65-F5344CB8AC3E}">
        <p14:creationId xmlns:p14="http://schemas.microsoft.com/office/powerpoint/2010/main" val="259868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57839" y="490194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Modelling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A541B6-D2D0-47B7-8641-EC9F2C6A583D}"/>
              </a:ext>
            </a:extLst>
          </p:cNvPr>
          <p:cNvSpPr txBox="1"/>
          <p:nvPr/>
        </p:nvSpPr>
        <p:spPr>
          <a:xfrm>
            <a:off x="838985" y="1190009"/>
            <a:ext cx="94723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TW" sz="2800" dirty="0"/>
              <a:t>2 ML approaches for predicting continuous variable</a:t>
            </a:r>
          </a:p>
          <a:p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Ordinary least squares (OLS)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TW" sz="2800" dirty="0"/>
              <a:t> A type of linear least squares method for estimating the unknown continuous variable in a linear regression model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Random Forest Regressor (RFR)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TW" sz="2800" dirty="0"/>
              <a:t>An ensemble learning method for regression operate by constructing a multitude of decision trees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37669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57839" y="490194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Modelling – Feature Selection</a:t>
            </a:r>
            <a:endParaRPr lang="zh-TW" altLang="en-US" sz="3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A31BB5C-5672-4A3C-878D-8574BD98EBC3}"/>
              </a:ext>
            </a:extLst>
          </p:cNvPr>
          <p:cNvSpPr txBox="1"/>
          <p:nvPr/>
        </p:nvSpPr>
        <p:spPr>
          <a:xfrm>
            <a:off x="857839" y="1289046"/>
            <a:ext cx="897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OLS Summary Report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B969B4-5C0B-4FB2-8CAA-226C627C5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47" t="23720" r="47809" b="24399"/>
          <a:stretch/>
        </p:blipFill>
        <p:spPr>
          <a:xfrm>
            <a:off x="2950591" y="1823117"/>
            <a:ext cx="5599520" cy="481427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85C8ED5-C502-46E4-98A1-9136B5BA7E42}"/>
              </a:ext>
            </a:extLst>
          </p:cNvPr>
          <p:cNvSpPr/>
          <p:nvPr/>
        </p:nvSpPr>
        <p:spPr>
          <a:xfrm>
            <a:off x="6096000" y="1668544"/>
            <a:ext cx="606458" cy="50244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C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37491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57839" y="490194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Modelling – Feature Selection</a:t>
            </a:r>
            <a:endParaRPr lang="zh-TW" altLang="en-US" sz="3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A31BB5C-5672-4A3C-878D-8574BD98EBC3}"/>
              </a:ext>
            </a:extLst>
          </p:cNvPr>
          <p:cNvSpPr txBox="1"/>
          <p:nvPr/>
        </p:nvSpPr>
        <p:spPr>
          <a:xfrm>
            <a:off x="857839" y="1033541"/>
            <a:ext cx="897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/>
              <a:t>Recursive Feature Elimination and Cross-Validation Selection (RFECV)</a:t>
            </a:r>
            <a:endParaRPr lang="en-US" altLang="zh-TW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881D46-6295-45B5-8C14-6AF170045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86" y="1729177"/>
            <a:ext cx="8460813" cy="512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B7ED45F-FB59-48F4-8ACB-B1B51A5B434D}"/>
              </a:ext>
            </a:extLst>
          </p:cNvPr>
          <p:cNvCxnSpPr>
            <a:cxnSpLocks/>
          </p:cNvCxnSpPr>
          <p:nvPr/>
        </p:nvCxnSpPr>
        <p:spPr>
          <a:xfrm flipV="1">
            <a:off x="5243810" y="2111604"/>
            <a:ext cx="0" cy="425028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52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57839" y="490194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Result – Metrics</a:t>
            </a:r>
            <a:endParaRPr lang="zh-TW" altLang="en-US" sz="3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564A91-525B-49B4-990B-678C4396F191}"/>
              </a:ext>
            </a:extLst>
          </p:cNvPr>
          <p:cNvSpPr txBox="1"/>
          <p:nvPr/>
        </p:nvSpPr>
        <p:spPr>
          <a:xfrm>
            <a:off x="857839" y="1628303"/>
            <a:ext cx="1088445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R2 Score</a:t>
            </a:r>
          </a:p>
          <a:p>
            <a:r>
              <a:rPr lang="en-US" altLang="zh-TW" sz="2800" dirty="0"/>
              <a:t>R2 is a statistic that will give some information about the goodness of </a:t>
            </a:r>
          </a:p>
          <a:p>
            <a:r>
              <a:rPr lang="en-US" altLang="zh-TW" sz="2800" dirty="0"/>
              <a:t>fit of a model. (Best model will have R2 Score:1)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Root Mean Square Error(RMSE)</a:t>
            </a:r>
          </a:p>
          <a:p>
            <a:r>
              <a:rPr lang="en-US" altLang="zh-TW" sz="2800" dirty="0"/>
              <a:t> A frequently used measure of the differences between values (sample or </a:t>
            </a:r>
          </a:p>
          <a:p>
            <a:r>
              <a:rPr lang="en-US" altLang="zh-TW" sz="2800" dirty="0"/>
              <a:t>population values) predicted by a model or an estimator and the </a:t>
            </a:r>
          </a:p>
          <a:p>
            <a:r>
              <a:rPr lang="en-US" altLang="zh-TW" sz="2800" dirty="0"/>
              <a:t>values observed. </a:t>
            </a:r>
          </a:p>
        </p:txBody>
      </p:sp>
    </p:spTree>
    <p:extLst>
      <p:ext uri="{BB962C8B-B14F-4D97-AF65-F5344CB8AC3E}">
        <p14:creationId xmlns:p14="http://schemas.microsoft.com/office/powerpoint/2010/main" val="175882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57839" y="490194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Result – OLS Model</a:t>
            </a:r>
            <a:endParaRPr lang="zh-TW" altLang="en-US" sz="36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9D6156E-6DEA-4159-8805-2A6B7892F611}"/>
              </a:ext>
            </a:extLst>
          </p:cNvPr>
          <p:cNvGraphicFramePr>
            <a:graphicFrameLocks noGrp="1"/>
          </p:cNvGraphicFramePr>
          <p:nvPr/>
        </p:nvGraphicFramePr>
        <p:xfrm>
          <a:off x="2146203" y="1989006"/>
          <a:ext cx="6692127" cy="287998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30440">
                  <a:extLst>
                    <a:ext uri="{9D8B030D-6E8A-4147-A177-3AD203B41FA5}">
                      <a16:colId xmlns:a16="http://schemas.microsoft.com/office/drawing/2014/main" val="2089316187"/>
                    </a:ext>
                  </a:extLst>
                </a:gridCol>
                <a:gridCol w="2230440">
                  <a:extLst>
                    <a:ext uri="{9D8B030D-6E8A-4147-A177-3AD203B41FA5}">
                      <a16:colId xmlns:a16="http://schemas.microsoft.com/office/drawing/2014/main" val="4127209659"/>
                    </a:ext>
                  </a:extLst>
                </a:gridCol>
                <a:gridCol w="2231247">
                  <a:extLst>
                    <a:ext uri="{9D8B030D-6E8A-4147-A177-3AD203B41FA5}">
                      <a16:colId xmlns:a16="http://schemas.microsoft.com/office/drawing/2014/main" val="3627405688"/>
                    </a:ext>
                  </a:extLst>
                </a:gridCol>
              </a:tblGrid>
              <a:tr h="6923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Model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R2 Score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>
                          <a:effectLst/>
                        </a:rPr>
                        <a:t>RMSE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1335431"/>
                  </a:ext>
                </a:extLst>
              </a:tr>
              <a:tr h="6923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>
                          <a:effectLst/>
                        </a:rPr>
                        <a:t>All Features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>
                          <a:effectLst/>
                        </a:rPr>
                        <a:t>0.786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>
                          <a:effectLst/>
                        </a:rPr>
                        <a:t>6033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091483"/>
                  </a:ext>
                </a:extLst>
              </a:tr>
              <a:tr h="6923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>
                          <a:effectLst/>
                        </a:rPr>
                        <a:t>Best 6 Features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0.643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7793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8985559"/>
                  </a:ext>
                </a:extLst>
              </a:tr>
              <a:tr h="80305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>
                          <a:effectLst/>
                        </a:rPr>
                        <a:t>Drop 5 Features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kern="100" dirty="0">
                          <a:effectLst/>
                        </a:rPr>
                        <a:t>0.785</a:t>
                      </a:r>
                      <a:endParaRPr lang="zh-TW" sz="2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kern="100" dirty="0">
                          <a:effectLst/>
                        </a:rPr>
                        <a:t>6042</a:t>
                      </a:r>
                      <a:endParaRPr lang="zh-TW" sz="2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8615878"/>
                  </a:ext>
                </a:extLst>
              </a:tr>
            </a:tbl>
          </a:graphicData>
        </a:graphic>
      </p:graphicFrame>
      <p:sp>
        <p:nvSpPr>
          <p:cNvPr id="3" name="箭號: 向右 2">
            <a:extLst>
              <a:ext uri="{FF2B5EF4-FFF2-40B4-BE49-F238E27FC236}">
                <a16:creationId xmlns:a16="http://schemas.microsoft.com/office/drawing/2014/main" id="{4D911472-CD31-4A21-BCF0-A9099380251B}"/>
              </a:ext>
            </a:extLst>
          </p:cNvPr>
          <p:cNvSpPr/>
          <p:nvPr/>
        </p:nvSpPr>
        <p:spPr>
          <a:xfrm rot="10800000">
            <a:off x="8964891" y="4392892"/>
            <a:ext cx="904974" cy="226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36E7B0-6710-4D29-81DB-E4D6B1D719D0}"/>
              </a:ext>
            </a:extLst>
          </p:cNvPr>
          <p:cNvSpPr txBox="1"/>
          <p:nvPr/>
        </p:nvSpPr>
        <p:spPr>
          <a:xfrm>
            <a:off x="10018422" y="4275181"/>
            <a:ext cx="247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Best OLS Model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1218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57839" y="490194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Result – RFR Model</a:t>
            </a:r>
            <a:endParaRPr lang="zh-TW" altLang="en-US" sz="36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9D6156E-6DEA-4159-8805-2A6B7892F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378040"/>
              </p:ext>
            </p:extLst>
          </p:nvPr>
        </p:nvGraphicFramePr>
        <p:xfrm>
          <a:off x="2146203" y="2648884"/>
          <a:ext cx="6692127" cy="207693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30440">
                  <a:extLst>
                    <a:ext uri="{9D8B030D-6E8A-4147-A177-3AD203B41FA5}">
                      <a16:colId xmlns:a16="http://schemas.microsoft.com/office/drawing/2014/main" val="2089316187"/>
                    </a:ext>
                  </a:extLst>
                </a:gridCol>
                <a:gridCol w="2230440">
                  <a:extLst>
                    <a:ext uri="{9D8B030D-6E8A-4147-A177-3AD203B41FA5}">
                      <a16:colId xmlns:a16="http://schemas.microsoft.com/office/drawing/2014/main" val="4127209659"/>
                    </a:ext>
                  </a:extLst>
                </a:gridCol>
                <a:gridCol w="2231247">
                  <a:extLst>
                    <a:ext uri="{9D8B030D-6E8A-4147-A177-3AD203B41FA5}">
                      <a16:colId xmlns:a16="http://schemas.microsoft.com/office/drawing/2014/main" val="3627405688"/>
                    </a:ext>
                  </a:extLst>
                </a:gridCol>
              </a:tblGrid>
              <a:tr h="6923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Model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R2 Score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>
                          <a:effectLst/>
                        </a:rPr>
                        <a:t>RMSE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1335431"/>
                  </a:ext>
                </a:extLst>
              </a:tr>
              <a:tr h="6923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>
                          <a:effectLst/>
                        </a:rPr>
                        <a:t>All Features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0.862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4840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091483"/>
                  </a:ext>
                </a:extLst>
              </a:tr>
              <a:tr h="6923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Best 6 Features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kern="100" dirty="0">
                          <a:effectLst/>
                        </a:rPr>
                        <a:t>0.862</a:t>
                      </a:r>
                      <a:endParaRPr lang="zh-TW" sz="2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kern="100" dirty="0">
                          <a:effectLst/>
                        </a:rPr>
                        <a:t>4844</a:t>
                      </a:r>
                      <a:endParaRPr lang="zh-TW" sz="2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8985559"/>
                  </a:ext>
                </a:extLst>
              </a:tr>
            </a:tbl>
          </a:graphicData>
        </a:graphic>
      </p:graphicFrame>
      <p:sp>
        <p:nvSpPr>
          <p:cNvPr id="3" name="箭號: 向右 2">
            <a:extLst>
              <a:ext uri="{FF2B5EF4-FFF2-40B4-BE49-F238E27FC236}">
                <a16:creationId xmlns:a16="http://schemas.microsoft.com/office/drawing/2014/main" id="{4D911472-CD31-4A21-BCF0-A9099380251B}"/>
              </a:ext>
            </a:extLst>
          </p:cNvPr>
          <p:cNvSpPr/>
          <p:nvPr/>
        </p:nvSpPr>
        <p:spPr>
          <a:xfrm rot="10800000">
            <a:off x="8964891" y="4392892"/>
            <a:ext cx="904974" cy="226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36E7B0-6710-4D29-81DB-E4D6B1D719D0}"/>
              </a:ext>
            </a:extLst>
          </p:cNvPr>
          <p:cNvSpPr txBox="1"/>
          <p:nvPr/>
        </p:nvSpPr>
        <p:spPr>
          <a:xfrm>
            <a:off x="10018422" y="4275181"/>
            <a:ext cx="247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Best RFR Model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8564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57839" y="490194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Result –Model Selection</a:t>
            </a:r>
            <a:endParaRPr lang="zh-TW" altLang="en-US" sz="36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9D6156E-6DEA-4159-8805-2A6B7892F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107927"/>
              </p:ext>
            </p:extLst>
          </p:nvPr>
        </p:nvGraphicFramePr>
        <p:xfrm>
          <a:off x="2146203" y="2648884"/>
          <a:ext cx="6692127" cy="207693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30440">
                  <a:extLst>
                    <a:ext uri="{9D8B030D-6E8A-4147-A177-3AD203B41FA5}">
                      <a16:colId xmlns:a16="http://schemas.microsoft.com/office/drawing/2014/main" val="2089316187"/>
                    </a:ext>
                  </a:extLst>
                </a:gridCol>
                <a:gridCol w="2230440">
                  <a:extLst>
                    <a:ext uri="{9D8B030D-6E8A-4147-A177-3AD203B41FA5}">
                      <a16:colId xmlns:a16="http://schemas.microsoft.com/office/drawing/2014/main" val="4127209659"/>
                    </a:ext>
                  </a:extLst>
                </a:gridCol>
                <a:gridCol w="2231247">
                  <a:extLst>
                    <a:ext uri="{9D8B030D-6E8A-4147-A177-3AD203B41FA5}">
                      <a16:colId xmlns:a16="http://schemas.microsoft.com/office/drawing/2014/main" val="3627405688"/>
                    </a:ext>
                  </a:extLst>
                </a:gridCol>
              </a:tblGrid>
              <a:tr h="6923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Model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R2 Score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>
                          <a:effectLst/>
                        </a:rPr>
                        <a:t>RMSE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1335431"/>
                  </a:ext>
                </a:extLst>
              </a:tr>
              <a:tr h="6923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>
                          <a:effectLst/>
                        </a:rPr>
                        <a:t>Best OLS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0.785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6042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091483"/>
                  </a:ext>
                </a:extLst>
              </a:tr>
              <a:tr h="69231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Best RFR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kern="100" dirty="0">
                          <a:effectLst/>
                        </a:rPr>
                        <a:t>0.862</a:t>
                      </a:r>
                      <a:endParaRPr lang="zh-TW" sz="2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="1" kern="100" dirty="0">
                          <a:effectLst/>
                        </a:rPr>
                        <a:t>4844</a:t>
                      </a:r>
                      <a:endParaRPr lang="zh-TW" sz="24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8985559"/>
                  </a:ext>
                </a:extLst>
              </a:tr>
            </a:tbl>
          </a:graphicData>
        </a:graphic>
      </p:graphicFrame>
      <p:sp>
        <p:nvSpPr>
          <p:cNvPr id="3" name="箭號: 向右 2">
            <a:extLst>
              <a:ext uri="{FF2B5EF4-FFF2-40B4-BE49-F238E27FC236}">
                <a16:creationId xmlns:a16="http://schemas.microsoft.com/office/drawing/2014/main" id="{4D911472-CD31-4A21-BCF0-A9099380251B}"/>
              </a:ext>
            </a:extLst>
          </p:cNvPr>
          <p:cNvSpPr/>
          <p:nvPr/>
        </p:nvSpPr>
        <p:spPr>
          <a:xfrm rot="10800000">
            <a:off x="8964891" y="4392892"/>
            <a:ext cx="904974" cy="226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036E7B0-6710-4D29-81DB-E4D6B1D719D0}"/>
              </a:ext>
            </a:extLst>
          </p:cNvPr>
          <p:cNvSpPr txBox="1"/>
          <p:nvPr/>
        </p:nvSpPr>
        <p:spPr>
          <a:xfrm>
            <a:off x="10018422" y="4275181"/>
            <a:ext cx="247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Selected Model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2918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57839" y="490194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Result –Feature Importance</a:t>
            </a:r>
            <a:endParaRPr lang="zh-TW" altLang="en-US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753931-0CC8-4ED6-A49D-6237CF4978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547" y="1136524"/>
            <a:ext cx="6910245" cy="57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C1BC723D-0519-4805-8664-11BAD2294205}"/>
              </a:ext>
            </a:extLst>
          </p:cNvPr>
          <p:cNvSpPr/>
          <p:nvPr/>
        </p:nvSpPr>
        <p:spPr>
          <a:xfrm>
            <a:off x="9803876" y="3582186"/>
            <a:ext cx="358616" cy="1385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E471933D-A262-487D-85DC-9378CAEE21E4}"/>
              </a:ext>
            </a:extLst>
          </p:cNvPr>
          <p:cNvSpPr/>
          <p:nvPr/>
        </p:nvSpPr>
        <p:spPr>
          <a:xfrm rot="10800000">
            <a:off x="9803876" y="2205873"/>
            <a:ext cx="358616" cy="1385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8B89DF1-BE7B-4211-9CAF-AD03CE4E7033}"/>
              </a:ext>
            </a:extLst>
          </p:cNvPr>
          <p:cNvCxnSpPr>
            <a:cxnSpLocks/>
          </p:cNvCxnSpPr>
          <p:nvPr/>
        </p:nvCxnSpPr>
        <p:spPr>
          <a:xfrm>
            <a:off x="3252247" y="3582186"/>
            <a:ext cx="758857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1F1C01-91A6-425A-A504-7165A7465FEF}"/>
              </a:ext>
            </a:extLst>
          </p:cNvPr>
          <p:cNvSpPr txBox="1"/>
          <p:nvPr/>
        </p:nvSpPr>
        <p:spPr>
          <a:xfrm>
            <a:off x="10251847" y="2174266"/>
            <a:ext cx="1687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Adopted in selected model</a:t>
            </a:r>
            <a:endParaRPr lang="zh-TW" altLang="en-US" sz="2400" b="1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CC7DF13-36DB-44DB-AC29-AB5556596FAC}"/>
              </a:ext>
            </a:extLst>
          </p:cNvPr>
          <p:cNvSpPr txBox="1"/>
          <p:nvPr/>
        </p:nvSpPr>
        <p:spPr>
          <a:xfrm>
            <a:off x="10251847" y="3674882"/>
            <a:ext cx="1833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Not adopted in selected model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018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57839" y="490194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Data constraints and limitations </a:t>
            </a:r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2CE0CC7-CBC7-4DBE-AA12-A998082337A3}"/>
              </a:ext>
            </a:extLst>
          </p:cNvPr>
          <p:cNvSpPr txBox="1"/>
          <p:nvPr/>
        </p:nvSpPr>
        <p:spPr>
          <a:xfrm>
            <a:off x="999241" y="1597249"/>
            <a:ext cx="9954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Data size is small (1337 customers)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Only 6 features have been incorporated for prediction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Only 2 regression models have been adopted and compared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56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Background Information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7124C5-8F3D-447D-A7CD-4C14CFE522E6}"/>
              </a:ext>
            </a:extLst>
          </p:cNvPr>
          <p:cNvSpPr txBox="1"/>
          <p:nvPr/>
        </p:nvSpPr>
        <p:spPr>
          <a:xfrm>
            <a:off x="838986" y="1602556"/>
            <a:ext cx="104166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600" dirty="0"/>
              <a:t>Medical cost is one of the largest burdens of Americans</a:t>
            </a:r>
          </a:p>
          <a:p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600" dirty="0"/>
              <a:t>Health care spending per person surpassed $10,000 in 2016 </a:t>
            </a:r>
          </a:p>
          <a:p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600" dirty="0"/>
              <a:t>March steadily higher to $14,944 in 2023. </a:t>
            </a:r>
            <a:endParaRPr lang="zh-TW" altLang="en-US" sz="2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71DD66-2DE8-4ADC-850E-F432AD2D63C6}"/>
              </a:ext>
            </a:extLst>
          </p:cNvPr>
          <p:cNvSpPr txBox="1"/>
          <p:nvPr/>
        </p:nvSpPr>
        <p:spPr>
          <a:xfrm>
            <a:off x="5373279" y="6192567"/>
            <a:ext cx="815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Statistic source from Centers for Medicare and Medicaid Services (CMS) </a:t>
            </a:r>
            <a:endParaRPr lang="zh-TW" altLang="en-US" dirty="0"/>
          </a:p>
        </p:txBody>
      </p:sp>
      <p:pic>
        <p:nvPicPr>
          <p:cNvPr id="1032" name="Picture 8" descr="Image result for rising medical insurance">
            <a:extLst>
              <a:ext uri="{FF2B5EF4-FFF2-40B4-BE49-F238E27FC236}">
                <a16:creationId xmlns:a16="http://schemas.microsoft.com/office/drawing/2014/main" id="{04AF68C7-7FBE-4775-A8AF-1B9F788C3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3896886"/>
            <a:ext cx="2220601" cy="201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ising medical insurance">
            <a:extLst>
              <a:ext uri="{FF2B5EF4-FFF2-40B4-BE49-F238E27FC236}">
                <a16:creationId xmlns:a16="http://schemas.microsoft.com/office/drawing/2014/main" id="{F7E53FEA-4C89-4FDC-9EAA-2B4690BA1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72" y="3896886"/>
            <a:ext cx="3301885" cy="219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762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57839" y="490194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Future Studies</a:t>
            </a:r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2CE0CC7-CBC7-4DBE-AA12-A998082337A3}"/>
              </a:ext>
            </a:extLst>
          </p:cNvPr>
          <p:cNvSpPr txBox="1"/>
          <p:nvPr/>
        </p:nvSpPr>
        <p:spPr>
          <a:xfrm>
            <a:off x="999241" y="1597249"/>
            <a:ext cx="99547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Increasing data size to prevent over-fitting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Comprise more customer information (More features can be incorporated such as medical history)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Comparing more ML methods such as K-NN, Neural Network and non-linear model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270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57839" y="490194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Conclusion</a:t>
            </a:r>
            <a:endParaRPr lang="zh-TW" altLang="en-US" sz="3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1564228-FE28-4582-B1D1-3D182BFE32BF}"/>
              </a:ext>
            </a:extLst>
          </p:cNvPr>
          <p:cNvSpPr txBox="1"/>
          <p:nvPr/>
        </p:nvSpPr>
        <p:spPr>
          <a:xfrm>
            <a:off x="999241" y="1597249"/>
            <a:ext cx="9954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Established a model for predicting medical insurance cost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Explored important and non-essential factors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Importance to start-up companies and general public</a:t>
            </a:r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003608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57839" y="490194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Recommendation</a:t>
            </a:r>
            <a:endParaRPr lang="zh-TW" altLang="en-US" sz="3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1564228-FE28-4582-B1D1-3D182BFE32BF}"/>
              </a:ext>
            </a:extLst>
          </p:cNvPr>
          <p:cNvSpPr txBox="1"/>
          <p:nvPr/>
        </p:nvSpPr>
        <p:spPr>
          <a:xfrm>
            <a:off x="999241" y="1597249"/>
            <a:ext cx="995470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For Start-up companies: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TW" sz="2800" dirty="0"/>
              <a:t>Can provide consultation and prediction service to customers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TW" sz="2800" dirty="0"/>
              <a:t>Can set-up their long-term marketing strategy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TW" sz="2800" dirty="0"/>
              <a:t>Can explore potential customers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2800" dirty="0"/>
              <a:t>For general public: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TW" sz="2800" dirty="0"/>
              <a:t>Can compare current medical insurance with predicted results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TW" sz="2800" dirty="0"/>
              <a:t>Can forecast future insurance cost and set-up better planning (such as changing smoking behavior and target BMI) 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TW" sz="2800" dirty="0"/>
              <a:t>Can understand better the features affecting their insurance cost and the features can be ignored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998925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4775780" y="2592973"/>
            <a:ext cx="2899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/>
              <a:t>Q &amp; A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22833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Aims and Objectives </a:t>
            </a:r>
          </a:p>
          <a:p>
            <a:endParaRPr lang="en-US" altLang="zh-TW" sz="3600" dirty="0"/>
          </a:p>
          <a:p>
            <a:endParaRPr lang="en-US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7124C5-8F3D-447D-A7CD-4C14CFE522E6}"/>
              </a:ext>
            </a:extLst>
          </p:cNvPr>
          <p:cNvSpPr txBox="1"/>
          <p:nvPr/>
        </p:nvSpPr>
        <p:spPr>
          <a:xfrm>
            <a:off x="838986" y="1602556"/>
            <a:ext cx="104166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600" dirty="0"/>
              <a:t>Establish a ML model for predicting medical insurance cost</a:t>
            </a:r>
          </a:p>
          <a:p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600" dirty="0"/>
              <a:t>Understand essential and non-essential factors for insurance cost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600" dirty="0"/>
              <a:t>Aid start-up companies to set up better marketing strategy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600" dirty="0"/>
              <a:t>Aid customers to have better planning on their medical insurance </a:t>
            </a:r>
          </a:p>
          <a:p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p"/>
            </a:pP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27535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Who might Care?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7124C5-8F3D-447D-A7CD-4C14CFE522E6}"/>
              </a:ext>
            </a:extLst>
          </p:cNvPr>
          <p:cNvSpPr txBox="1"/>
          <p:nvPr/>
        </p:nvSpPr>
        <p:spPr>
          <a:xfrm>
            <a:off x="838986" y="1602556"/>
            <a:ext cx="1041661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600" dirty="0"/>
              <a:t>Start-up Companies</a:t>
            </a:r>
          </a:p>
          <a:p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600" dirty="0"/>
              <a:t>Provide services such as consulting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600" dirty="0"/>
              <a:t>Finding potential customers</a:t>
            </a:r>
          </a:p>
          <a:p>
            <a:endParaRPr lang="en-US" altLang="zh-TW" sz="26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600" dirty="0"/>
              <a:t>General Public</a:t>
            </a:r>
          </a:p>
          <a:p>
            <a:endParaRPr lang="en-US" altLang="zh-TW" sz="2600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600" dirty="0"/>
              <a:t>Evaluation of their current planes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altLang="zh-TW" sz="2600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600" dirty="0"/>
              <a:t>Better planning and strategy</a:t>
            </a:r>
            <a:endParaRPr lang="zh-TW" altLang="en-US" sz="2600" dirty="0"/>
          </a:p>
        </p:txBody>
      </p:sp>
      <p:pic>
        <p:nvPicPr>
          <p:cNvPr id="1030" name="Picture 6" descr="Image result for rising medical insurance">
            <a:extLst>
              <a:ext uri="{FF2B5EF4-FFF2-40B4-BE49-F238E27FC236}">
                <a16:creationId xmlns:a16="http://schemas.microsoft.com/office/drawing/2014/main" id="{1471D663-6DD5-4594-9D1B-95FB7D8D0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44" y="3453978"/>
            <a:ext cx="3902696" cy="29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o">
            <a:extLst>
              <a:ext uri="{FF2B5EF4-FFF2-40B4-BE49-F238E27FC236}">
                <a16:creationId xmlns:a16="http://schemas.microsoft.com/office/drawing/2014/main" id="{37A09252-4912-4A19-9372-746B22C6E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18" y="400918"/>
            <a:ext cx="3976622" cy="264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9A606AC-07AD-43A8-A12A-B2F21B13DA5D}"/>
              </a:ext>
            </a:extLst>
          </p:cNvPr>
          <p:cNvSpPr txBox="1"/>
          <p:nvPr/>
        </p:nvSpPr>
        <p:spPr>
          <a:xfrm>
            <a:off x="6553118" y="6571552"/>
            <a:ext cx="3684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Photo source: http://canonprintermx410.blogspot.com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9791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Dataset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6C8558-A925-4661-9282-FD69A9532791}"/>
              </a:ext>
            </a:extLst>
          </p:cNvPr>
          <p:cNvSpPr txBox="1"/>
          <p:nvPr/>
        </p:nvSpPr>
        <p:spPr>
          <a:xfrm>
            <a:off x="838986" y="1168342"/>
            <a:ext cx="1088387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400" dirty="0"/>
              <a:t>Data source from Kaggle -  a subsidiary of Google LLC, is an online community </a:t>
            </a:r>
          </a:p>
          <a:p>
            <a:r>
              <a:rPr lang="en-US" altLang="zh-TW" sz="2400" dirty="0"/>
              <a:t>of data scientists and machine learning practitioners</a:t>
            </a:r>
          </a:p>
          <a:p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TW" sz="2400" dirty="0"/>
              <a:t>Contains information of 1337 customers with the following features </a:t>
            </a:r>
          </a:p>
          <a:p>
            <a:r>
              <a:rPr lang="en-US" altLang="zh-TW" sz="2400" dirty="0"/>
              <a:t>     (1337 rows,  7 columns)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TW" sz="2400" dirty="0"/>
              <a:t>age: age of primary beneficiary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TW" sz="2400" dirty="0"/>
              <a:t>sex: insurance contractor gender, female, male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TW" sz="2400" dirty="0" err="1"/>
              <a:t>bmi</a:t>
            </a:r>
            <a:r>
              <a:rPr lang="en-US" altLang="zh-TW" sz="2400" dirty="0"/>
              <a:t>: Body mass index, (kg / m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) ideally 18.5 to 24.9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TW" sz="2400" dirty="0"/>
              <a:t>children: Number of children covered by health insurance / Number of dependents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TW" sz="2400" dirty="0"/>
              <a:t>smoker: Smoking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TW" sz="2400" dirty="0"/>
              <a:t>region: the beneficiary's residential area in the US, NE, SE, SW, NW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TW" sz="2400" dirty="0"/>
              <a:t>charges: Individual medical costs billed by health insurance</a:t>
            </a:r>
          </a:p>
        </p:txBody>
      </p:sp>
    </p:spTree>
    <p:extLst>
      <p:ext uri="{BB962C8B-B14F-4D97-AF65-F5344CB8AC3E}">
        <p14:creationId xmlns:p14="http://schemas.microsoft.com/office/powerpoint/2010/main" val="334920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Dataset</a:t>
            </a:r>
            <a:endParaRPr lang="zh-TW" altLang="en-US" sz="36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4A34BE0-93FF-4B37-A3E4-7F4394EA3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9" t="67079" r="50000" b="13127"/>
          <a:stretch/>
        </p:blipFill>
        <p:spPr>
          <a:xfrm>
            <a:off x="1984316" y="2174132"/>
            <a:ext cx="8498824" cy="292316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891D6D1-B461-4BB5-93FD-9781E0D556A5}"/>
              </a:ext>
            </a:extLst>
          </p:cNvPr>
          <p:cNvSpPr txBox="1"/>
          <p:nvPr/>
        </p:nvSpPr>
        <p:spPr>
          <a:xfrm>
            <a:off x="1215758" y="263791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6C8558-A925-4661-9282-FD69A9532791}"/>
              </a:ext>
            </a:extLst>
          </p:cNvPr>
          <p:cNvSpPr txBox="1"/>
          <p:nvPr/>
        </p:nvSpPr>
        <p:spPr>
          <a:xfrm>
            <a:off x="838986" y="1190009"/>
            <a:ext cx="1911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Data Preview: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647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Project Outline</a:t>
            </a:r>
            <a:endParaRPr lang="zh-TW" altLang="en-US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AFAE04-FC2B-4FC2-A5B9-2C35A5B178D3}"/>
              </a:ext>
            </a:extLst>
          </p:cNvPr>
          <p:cNvSpPr/>
          <p:nvPr/>
        </p:nvSpPr>
        <p:spPr>
          <a:xfrm>
            <a:off x="4610100" y="810868"/>
            <a:ext cx="2971800" cy="6324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Data Wrangling </a:t>
            </a:r>
            <a:endParaRPr lang="zh-TW" sz="16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B2E621-6F59-4598-9F44-BD4C855BCBF3}"/>
              </a:ext>
            </a:extLst>
          </p:cNvPr>
          <p:cNvSpPr/>
          <p:nvPr/>
        </p:nvSpPr>
        <p:spPr>
          <a:xfrm>
            <a:off x="4610100" y="1984348"/>
            <a:ext cx="2964180" cy="708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Exploratory Data Analysis (EDA)</a:t>
            </a:r>
            <a:endParaRPr lang="zh-TW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925CDA97-7263-4168-900A-93419E83868A}"/>
              </a:ext>
            </a:extLst>
          </p:cNvPr>
          <p:cNvSpPr/>
          <p:nvPr/>
        </p:nvSpPr>
        <p:spPr>
          <a:xfrm rot="5400000">
            <a:off x="5833110" y="1469998"/>
            <a:ext cx="47244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945735-75EE-47C4-AB83-528533680BF2}"/>
              </a:ext>
            </a:extLst>
          </p:cNvPr>
          <p:cNvSpPr/>
          <p:nvPr/>
        </p:nvSpPr>
        <p:spPr>
          <a:xfrm>
            <a:off x="4594860" y="3211168"/>
            <a:ext cx="2964180" cy="708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Pre-processing and Training Data</a:t>
            </a:r>
            <a:endParaRPr lang="zh-TW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1DC66070-62DA-4419-A68E-2F2375503E6E}"/>
              </a:ext>
            </a:extLst>
          </p:cNvPr>
          <p:cNvSpPr/>
          <p:nvPr/>
        </p:nvSpPr>
        <p:spPr>
          <a:xfrm rot="5400000">
            <a:off x="5821680" y="2696818"/>
            <a:ext cx="47244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E85BAE-C175-4BC0-9427-A217684F8FC5}"/>
              </a:ext>
            </a:extLst>
          </p:cNvPr>
          <p:cNvSpPr/>
          <p:nvPr/>
        </p:nvSpPr>
        <p:spPr>
          <a:xfrm>
            <a:off x="4585970" y="4491328"/>
            <a:ext cx="2964180" cy="708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Modeling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1B93FEDC-A747-4024-A785-9A7CAC939778}"/>
              </a:ext>
            </a:extLst>
          </p:cNvPr>
          <p:cNvSpPr/>
          <p:nvPr/>
        </p:nvSpPr>
        <p:spPr>
          <a:xfrm rot="5400000">
            <a:off x="5822315" y="3961738"/>
            <a:ext cx="47244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2183DCD-2E4B-45CB-878E-20811E1DB17D}"/>
              </a:ext>
            </a:extLst>
          </p:cNvPr>
          <p:cNvSpPr/>
          <p:nvPr/>
        </p:nvSpPr>
        <p:spPr>
          <a:xfrm>
            <a:off x="4585970" y="5862928"/>
            <a:ext cx="2964180" cy="708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rPr>
              <a:t>Conclusion</a:t>
            </a:r>
            <a:endParaRPr lang="zh-TW" sz="12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57C39CB1-60A6-4CC3-A302-1462B31E0078}"/>
              </a:ext>
            </a:extLst>
          </p:cNvPr>
          <p:cNvSpPr/>
          <p:nvPr/>
        </p:nvSpPr>
        <p:spPr>
          <a:xfrm rot="5400000">
            <a:off x="5783580" y="5249518"/>
            <a:ext cx="472440" cy="495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FCBDAF2-CE61-4304-8048-343092F88E52}"/>
              </a:ext>
            </a:extLst>
          </p:cNvPr>
          <p:cNvSpPr txBox="1"/>
          <p:nvPr/>
        </p:nvSpPr>
        <p:spPr>
          <a:xfrm>
            <a:off x="7833674" y="803932"/>
            <a:ext cx="2318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-Cleaning Data</a:t>
            </a:r>
            <a:endParaRPr lang="zh-TW" altLang="zh-TW" dirty="0"/>
          </a:p>
          <a:p>
            <a:r>
              <a:rPr lang="en-US" altLang="zh-TW" dirty="0"/>
              <a:t>-Data Quality Checking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B969F2-80FC-41A8-ACEA-6797B093F45C}"/>
              </a:ext>
            </a:extLst>
          </p:cNvPr>
          <p:cNvSpPr txBox="1"/>
          <p:nvPr/>
        </p:nvSpPr>
        <p:spPr>
          <a:xfrm>
            <a:off x="7916196" y="1953868"/>
            <a:ext cx="1925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-Data Visualization</a:t>
            </a:r>
            <a:endParaRPr lang="zh-TW" altLang="zh-TW" dirty="0"/>
          </a:p>
          <a:p>
            <a:r>
              <a:rPr lang="en-US" altLang="zh-TW" dirty="0"/>
              <a:t>-Statistical Testing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5C17B12-0E04-47B1-9EB1-63BC84119190}"/>
              </a:ext>
            </a:extLst>
          </p:cNvPr>
          <p:cNvSpPr txBox="1"/>
          <p:nvPr/>
        </p:nvSpPr>
        <p:spPr>
          <a:xfrm>
            <a:off x="7813524" y="3217965"/>
            <a:ext cx="194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-One-hot encoding</a:t>
            </a:r>
            <a:endParaRPr lang="zh-TW" altLang="zh-TW" dirty="0"/>
          </a:p>
          <a:p>
            <a:r>
              <a:rPr lang="en-US" altLang="zh-TW" dirty="0"/>
              <a:t>-Data Splitting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82DD17B-00CD-4E86-AE7D-1DF4F2D3B329}"/>
              </a:ext>
            </a:extLst>
          </p:cNvPr>
          <p:cNvSpPr txBox="1"/>
          <p:nvPr/>
        </p:nvSpPr>
        <p:spPr>
          <a:xfrm>
            <a:off x="7833674" y="4491328"/>
            <a:ext cx="2863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-Models Comparison</a:t>
            </a:r>
            <a:endParaRPr lang="zh-TW" altLang="zh-TW" dirty="0"/>
          </a:p>
          <a:p>
            <a:r>
              <a:rPr lang="en-US" altLang="zh-TW" dirty="0"/>
              <a:t>-Model Features Importance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799D2D4-503A-47C5-89F0-EE652F188D43}"/>
              </a:ext>
            </a:extLst>
          </p:cNvPr>
          <p:cNvSpPr txBox="1"/>
          <p:nvPr/>
        </p:nvSpPr>
        <p:spPr>
          <a:xfrm>
            <a:off x="7833674" y="5855016"/>
            <a:ext cx="2090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-Predicting Accuracy</a:t>
            </a:r>
            <a:endParaRPr lang="zh-TW" altLang="zh-TW" dirty="0"/>
          </a:p>
          <a:p>
            <a:r>
              <a:rPr lang="en-US" altLang="zh-TW" dirty="0"/>
              <a:t>-Other Findings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42112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Exploratory Data Analysis (EDA) – t-test</a:t>
            </a:r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F89DF96-FB6B-42E2-8D87-C5FBED9D9AA1}"/>
              </a:ext>
            </a:extLst>
          </p:cNvPr>
          <p:cNvSpPr txBox="1"/>
          <p:nvPr/>
        </p:nvSpPr>
        <p:spPr>
          <a:xfrm>
            <a:off x="838986" y="1932495"/>
            <a:ext cx="914865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For comparing categorical variable with numerical variable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For 2 unique values in categorical variable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Null Hypothesis: Mean of two groups are the same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Adopted for gender and smoking behavior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67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59F110-C4F6-48B8-91F7-F97A47BEF5C6}"/>
              </a:ext>
            </a:extLst>
          </p:cNvPr>
          <p:cNvSpPr txBox="1"/>
          <p:nvPr/>
        </p:nvSpPr>
        <p:spPr>
          <a:xfrm>
            <a:off x="838986" y="480767"/>
            <a:ext cx="1023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Exploratory Data Analysis (EDA) – One-way ANOVA</a:t>
            </a:r>
            <a:endParaRPr lang="zh-TW" altLang="en-US" sz="3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4E71A00-5D91-472B-99E2-FD1F85FCEE75}"/>
              </a:ext>
            </a:extLst>
          </p:cNvPr>
          <p:cNvSpPr txBox="1"/>
          <p:nvPr/>
        </p:nvSpPr>
        <p:spPr>
          <a:xfrm>
            <a:off x="838986" y="1932495"/>
            <a:ext cx="914865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For comparing categorical variable with numerical variable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For 3 or more unique values in categorical variable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Null Hypothesis: Mean of all groups are the same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TW" sz="28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Adopted for region and family size (0 to 5 children)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288218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1108</TotalTime>
  <Words>807</Words>
  <Application>Microsoft Office PowerPoint</Application>
  <PresentationFormat>寬螢幕</PresentationFormat>
  <Paragraphs>176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Wingdings 2</vt:lpstr>
      <vt:lpstr>HDOfficeLightV0</vt:lpstr>
      <vt:lpstr> Capstone Project II  Predicting individual annual cost of medical insurance by ML method By  Lok Hang Ronald, Wong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pringboard – DSC Capstone Project II  Predicting individual annual cost of medical insurance by ML method Final Report  </dc:title>
  <dc:creator>Wong, Lok-Yin Roy</dc:creator>
  <cp:lastModifiedBy>Wong, Lok-Yin Roy</cp:lastModifiedBy>
  <cp:revision>29</cp:revision>
  <dcterms:created xsi:type="dcterms:W3CDTF">2021-02-21T17:37:18Z</dcterms:created>
  <dcterms:modified xsi:type="dcterms:W3CDTF">2021-02-28T19:02:51Z</dcterms:modified>
</cp:coreProperties>
</file>